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8.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13.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2.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7.xml" ContentType="application/vnd.openxmlformats-officedocument.presentationml.slide+xml"/>
  <Override PartName="/ppt/slides/slide14.xml" ContentType="application/vnd.openxmlformats-officedocument.presentationml.slide+xml"/>
  <Override PartName="/ppt/slides/slide23.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10.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notesSlides/notesSlide18.xml" ContentType="application/vnd.openxmlformats-officedocument.presentationml.notesSlide+xml"/>
  <Override PartName="/ppt/notesSlides/notesSlide16.xml" ContentType="application/vnd.openxmlformats-officedocument.presentationml.notesSlide+xml"/>
  <Override PartName="/ppt/notesSlides/notesSlide11.xml" ContentType="application/vnd.openxmlformats-officedocument.presentationml.notesSlide+xml"/>
  <Override PartName="/ppt/notesSlides/notesSlide17.xml" ContentType="application/vnd.openxmlformats-officedocument.presentationml.notesSlide+xml"/>
  <Override PartName="/ppt/notesSlides/notesSlide12.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3.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3.xml" ContentType="application/vnd.openxmlformats-officedocument.theme+xml"/>
  <Override PartName="/ppt/handoutMasters/handoutMaster1.xml" ContentType="application/vnd.openxmlformats-officedocument.presentationml.handoutMaster+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57" r:id="rId2"/>
    <p:sldId id="283" r:id="rId3"/>
    <p:sldId id="284" r:id="rId4"/>
    <p:sldId id="291" r:id="rId5"/>
    <p:sldId id="294" r:id="rId6"/>
    <p:sldId id="317" r:id="rId7"/>
    <p:sldId id="313" r:id="rId8"/>
    <p:sldId id="318" r:id="rId9"/>
    <p:sldId id="298" r:id="rId10"/>
    <p:sldId id="319" r:id="rId11"/>
    <p:sldId id="299" r:id="rId12"/>
    <p:sldId id="315" r:id="rId13"/>
    <p:sldId id="307" r:id="rId14"/>
    <p:sldId id="308" r:id="rId15"/>
    <p:sldId id="323" r:id="rId16"/>
    <p:sldId id="309" r:id="rId17"/>
    <p:sldId id="321" r:id="rId18"/>
    <p:sldId id="314" r:id="rId19"/>
    <p:sldId id="322" r:id="rId20"/>
    <p:sldId id="310" r:id="rId21"/>
    <p:sldId id="316" r:id="rId22"/>
    <p:sldId id="324" r:id="rId23"/>
    <p:sldId id="325" r:id="rId24"/>
  </p:sldIdLst>
  <p:sldSz cx="12192000" cy="6858000"/>
  <p:notesSz cx="6794500" cy="99250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738A"/>
    <a:srgbClr val="D8E2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96" autoAdjust="0"/>
    <p:restoredTop sz="77368" autoAdjust="0"/>
  </p:normalViewPr>
  <p:slideViewPr>
    <p:cSldViewPr snapToGrid="0">
      <p:cViewPr varScale="1">
        <p:scale>
          <a:sx n="79" d="100"/>
          <a:sy n="79" d="100"/>
        </p:scale>
        <p:origin x="512" y="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797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8645" y="0"/>
            <a:ext cx="2944283" cy="497976"/>
          </a:xfrm>
          <a:prstGeom prst="rect">
            <a:avLst/>
          </a:prstGeom>
        </p:spPr>
        <p:txBody>
          <a:bodyPr vert="horz" lIns="91440" tIns="45720" rIns="91440" bIns="45720" rtlCol="0"/>
          <a:lstStyle>
            <a:lvl1pPr algn="r">
              <a:defRPr sz="1200"/>
            </a:lvl1pPr>
          </a:lstStyle>
          <a:p>
            <a:fld id="{F075C2A1-C43D-47AE-8F3A-98A750788490}" type="datetimeFigureOut">
              <a:rPr lang="en-GB" smtClean="0"/>
              <a:t>06/02/2019</a:t>
            </a:fld>
            <a:endParaRPr lang="en-GB"/>
          </a:p>
        </p:txBody>
      </p:sp>
      <p:sp>
        <p:nvSpPr>
          <p:cNvPr id="4" name="Footer Placeholder 3"/>
          <p:cNvSpPr>
            <a:spLocks noGrp="1"/>
          </p:cNvSpPr>
          <p:nvPr>
            <p:ph type="ftr" sz="quarter" idx="2"/>
          </p:nvPr>
        </p:nvSpPr>
        <p:spPr>
          <a:xfrm>
            <a:off x="0" y="9427076"/>
            <a:ext cx="2944283" cy="49797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8645" y="9427076"/>
            <a:ext cx="2944283" cy="497975"/>
          </a:xfrm>
          <a:prstGeom prst="rect">
            <a:avLst/>
          </a:prstGeom>
        </p:spPr>
        <p:txBody>
          <a:bodyPr vert="horz" lIns="91440" tIns="45720" rIns="91440" bIns="45720" rtlCol="0" anchor="b"/>
          <a:lstStyle>
            <a:lvl1pPr algn="r">
              <a:defRPr sz="1200"/>
            </a:lvl1pPr>
          </a:lstStyle>
          <a:p>
            <a:fld id="{7FB26877-8737-4B25-B54A-75BE9240B34E}" type="slidenum">
              <a:rPr lang="en-GB" smtClean="0"/>
              <a:t>‹#›</a:t>
            </a:fld>
            <a:endParaRPr lang="en-GB"/>
          </a:p>
        </p:txBody>
      </p:sp>
    </p:spTree>
    <p:extLst>
      <p:ext uri="{BB962C8B-B14F-4D97-AF65-F5344CB8AC3E}">
        <p14:creationId xmlns:p14="http://schemas.microsoft.com/office/powerpoint/2010/main" val="36099571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797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8645" y="0"/>
            <a:ext cx="2944283" cy="497976"/>
          </a:xfrm>
          <a:prstGeom prst="rect">
            <a:avLst/>
          </a:prstGeom>
        </p:spPr>
        <p:txBody>
          <a:bodyPr vert="horz" lIns="91440" tIns="45720" rIns="91440" bIns="45720" rtlCol="0"/>
          <a:lstStyle>
            <a:lvl1pPr algn="r">
              <a:defRPr sz="1200"/>
            </a:lvl1pPr>
          </a:lstStyle>
          <a:p>
            <a:fld id="{32F6F15D-D82E-4BE3-9419-11012D9A4512}" type="datetimeFigureOut">
              <a:rPr lang="en-GB" smtClean="0"/>
              <a:t>06/02/2019</a:t>
            </a:fld>
            <a:endParaRPr lang="en-GB"/>
          </a:p>
        </p:txBody>
      </p:sp>
      <p:sp>
        <p:nvSpPr>
          <p:cNvPr id="4" name="Slide Image Placeholder 3"/>
          <p:cNvSpPr>
            <a:spLocks noGrp="1" noRot="1" noChangeAspect="1"/>
          </p:cNvSpPr>
          <p:nvPr>
            <p:ph type="sldImg" idx="2"/>
          </p:nvPr>
        </p:nvSpPr>
        <p:spPr>
          <a:xfrm>
            <a:off x="419100" y="1239838"/>
            <a:ext cx="5956300" cy="3351212"/>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431"/>
            <a:ext cx="5435600" cy="390798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7076"/>
            <a:ext cx="2944283" cy="49797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8645" y="9427076"/>
            <a:ext cx="2944283" cy="497975"/>
          </a:xfrm>
          <a:prstGeom prst="rect">
            <a:avLst/>
          </a:prstGeom>
        </p:spPr>
        <p:txBody>
          <a:bodyPr vert="horz" lIns="91440" tIns="45720" rIns="91440" bIns="45720" rtlCol="0" anchor="b"/>
          <a:lstStyle>
            <a:lvl1pPr algn="r">
              <a:defRPr sz="1200"/>
            </a:lvl1pPr>
          </a:lstStyle>
          <a:p>
            <a:fld id="{8D7ED48D-FC12-48F6-A213-A7225D2F24C9}" type="slidenum">
              <a:rPr lang="en-GB" smtClean="0"/>
              <a:t>‹#›</a:t>
            </a:fld>
            <a:endParaRPr lang="en-GB"/>
          </a:p>
        </p:txBody>
      </p:sp>
    </p:spTree>
    <p:extLst>
      <p:ext uri="{BB962C8B-B14F-4D97-AF65-F5344CB8AC3E}">
        <p14:creationId xmlns:p14="http://schemas.microsoft.com/office/powerpoint/2010/main" val="37598488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9D8FC64-4DC8-4504-A346-028AE6950BF5}" type="slidenum">
              <a:rPr lang="en-GB" smtClean="0"/>
              <a:t>1</a:t>
            </a:fld>
            <a:endParaRPr lang="en-GB" dirty="0"/>
          </a:p>
        </p:txBody>
      </p:sp>
    </p:spTree>
    <p:extLst>
      <p:ext uri="{BB962C8B-B14F-4D97-AF65-F5344CB8AC3E}">
        <p14:creationId xmlns:p14="http://schemas.microsoft.com/office/powerpoint/2010/main" val="35272610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9D8FC64-4DC8-4504-A346-028AE6950BF5}" type="slidenum">
              <a:rPr lang="en-GB" smtClean="0"/>
              <a:t>13</a:t>
            </a:fld>
            <a:endParaRPr lang="en-GB" dirty="0"/>
          </a:p>
        </p:txBody>
      </p:sp>
    </p:spTree>
    <p:extLst>
      <p:ext uri="{BB962C8B-B14F-4D97-AF65-F5344CB8AC3E}">
        <p14:creationId xmlns:p14="http://schemas.microsoft.com/office/powerpoint/2010/main" val="16621680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9D8FC64-4DC8-4504-A346-028AE6950BF5}" type="slidenum">
              <a:rPr lang="en-GB" smtClean="0"/>
              <a:t>14</a:t>
            </a:fld>
            <a:endParaRPr lang="en-GB" dirty="0"/>
          </a:p>
        </p:txBody>
      </p:sp>
    </p:spTree>
    <p:extLst>
      <p:ext uri="{BB962C8B-B14F-4D97-AF65-F5344CB8AC3E}">
        <p14:creationId xmlns:p14="http://schemas.microsoft.com/office/powerpoint/2010/main" val="42661206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9D8FC64-4DC8-4504-A346-028AE6950BF5}" type="slidenum">
              <a:rPr lang="en-GB" smtClean="0"/>
              <a:t>15</a:t>
            </a:fld>
            <a:endParaRPr lang="en-GB" dirty="0"/>
          </a:p>
        </p:txBody>
      </p:sp>
    </p:spTree>
    <p:extLst>
      <p:ext uri="{BB962C8B-B14F-4D97-AF65-F5344CB8AC3E}">
        <p14:creationId xmlns:p14="http://schemas.microsoft.com/office/powerpoint/2010/main" val="15806021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9D8FC64-4DC8-4504-A346-028AE6950BF5}" type="slidenum">
              <a:rPr lang="en-GB" smtClean="0"/>
              <a:t>16</a:t>
            </a:fld>
            <a:endParaRPr lang="en-GB" dirty="0"/>
          </a:p>
        </p:txBody>
      </p:sp>
    </p:spTree>
    <p:extLst>
      <p:ext uri="{BB962C8B-B14F-4D97-AF65-F5344CB8AC3E}">
        <p14:creationId xmlns:p14="http://schemas.microsoft.com/office/powerpoint/2010/main" val="403386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9D8FC64-4DC8-4504-A346-028AE6950BF5}" type="slidenum">
              <a:rPr lang="en-GB" smtClean="0"/>
              <a:t>17</a:t>
            </a:fld>
            <a:endParaRPr lang="en-GB" dirty="0"/>
          </a:p>
        </p:txBody>
      </p:sp>
    </p:spTree>
    <p:extLst>
      <p:ext uri="{BB962C8B-B14F-4D97-AF65-F5344CB8AC3E}">
        <p14:creationId xmlns:p14="http://schemas.microsoft.com/office/powerpoint/2010/main" val="23440082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9D8FC64-4DC8-4504-A346-028AE6950BF5}" type="slidenum">
              <a:rPr lang="en-GB" smtClean="0"/>
              <a:t>18</a:t>
            </a:fld>
            <a:endParaRPr lang="en-GB" dirty="0"/>
          </a:p>
        </p:txBody>
      </p:sp>
    </p:spTree>
    <p:extLst>
      <p:ext uri="{BB962C8B-B14F-4D97-AF65-F5344CB8AC3E}">
        <p14:creationId xmlns:p14="http://schemas.microsoft.com/office/powerpoint/2010/main" val="28002059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9D8FC64-4DC8-4504-A346-028AE6950BF5}" type="slidenum">
              <a:rPr lang="en-GB" smtClean="0"/>
              <a:t>19</a:t>
            </a:fld>
            <a:endParaRPr lang="en-GB" dirty="0"/>
          </a:p>
        </p:txBody>
      </p:sp>
    </p:spTree>
    <p:extLst>
      <p:ext uri="{BB962C8B-B14F-4D97-AF65-F5344CB8AC3E}">
        <p14:creationId xmlns:p14="http://schemas.microsoft.com/office/powerpoint/2010/main" val="32366472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9D8FC64-4DC8-4504-A346-028AE6950BF5}" type="slidenum">
              <a:rPr lang="en-GB" smtClean="0"/>
              <a:t>20</a:t>
            </a:fld>
            <a:endParaRPr lang="en-GB" dirty="0"/>
          </a:p>
        </p:txBody>
      </p:sp>
    </p:spTree>
    <p:extLst>
      <p:ext uri="{BB962C8B-B14F-4D97-AF65-F5344CB8AC3E}">
        <p14:creationId xmlns:p14="http://schemas.microsoft.com/office/powerpoint/2010/main" val="17861566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9D8FC64-4DC8-4504-A346-028AE6950BF5}" type="slidenum">
              <a:rPr lang="en-GB" smtClean="0"/>
              <a:t>21</a:t>
            </a:fld>
            <a:endParaRPr lang="en-GB" dirty="0"/>
          </a:p>
        </p:txBody>
      </p:sp>
    </p:spTree>
    <p:extLst>
      <p:ext uri="{BB962C8B-B14F-4D97-AF65-F5344CB8AC3E}">
        <p14:creationId xmlns:p14="http://schemas.microsoft.com/office/powerpoint/2010/main" val="28490305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9D8FC64-4DC8-4504-A346-028AE6950BF5}" type="slidenum">
              <a:rPr lang="en-GB" smtClean="0"/>
              <a:t>22</a:t>
            </a:fld>
            <a:endParaRPr lang="en-GB" dirty="0"/>
          </a:p>
        </p:txBody>
      </p:sp>
    </p:spTree>
    <p:extLst>
      <p:ext uri="{BB962C8B-B14F-4D97-AF65-F5344CB8AC3E}">
        <p14:creationId xmlns:p14="http://schemas.microsoft.com/office/powerpoint/2010/main" val="22673250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Font typeface="Arial" panose="020B0604020202020204" pitchFamily="34" charset="0"/>
              <a:buNone/>
            </a:pPr>
            <a:endParaRPr lang="en-GB"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69D8FC64-4DC8-4504-A346-028AE6950BF5}" type="slidenum">
              <a:rPr lang="en-GB" smtClean="0"/>
              <a:t>5</a:t>
            </a:fld>
            <a:endParaRPr lang="en-GB" dirty="0"/>
          </a:p>
        </p:txBody>
      </p:sp>
    </p:spTree>
    <p:extLst>
      <p:ext uri="{BB962C8B-B14F-4D97-AF65-F5344CB8AC3E}">
        <p14:creationId xmlns:p14="http://schemas.microsoft.com/office/powerpoint/2010/main" val="4289170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9D8FC64-4DC8-4504-A346-028AE6950BF5}" type="slidenum">
              <a:rPr lang="en-GB" smtClean="0"/>
              <a:t>23</a:t>
            </a:fld>
            <a:endParaRPr lang="en-GB" dirty="0"/>
          </a:p>
        </p:txBody>
      </p:sp>
    </p:spTree>
    <p:extLst>
      <p:ext uri="{BB962C8B-B14F-4D97-AF65-F5344CB8AC3E}">
        <p14:creationId xmlns:p14="http://schemas.microsoft.com/office/powerpoint/2010/main" val="1611346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Font typeface="Arial" panose="020B0604020202020204" pitchFamily="34" charset="0"/>
              <a:buNone/>
            </a:pPr>
            <a:endParaRPr lang="en-GB"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69D8FC64-4DC8-4504-A346-028AE6950BF5}" type="slidenum">
              <a:rPr lang="en-GB" smtClean="0"/>
              <a:t>6</a:t>
            </a:fld>
            <a:endParaRPr lang="en-GB" dirty="0"/>
          </a:p>
        </p:txBody>
      </p:sp>
    </p:spTree>
    <p:extLst>
      <p:ext uri="{BB962C8B-B14F-4D97-AF65-F5344CB8AC3E}">
        <p14:creationId xmlns:p14="http://schemas.microsoft.com/office/powerpoint/2010/main" val="22730578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Font typeface="Arial" panose="020B0604020202020204" pitchFamily="34" charset="0"/>
              <a:buNone/>
            </a:pPr>
            <a:endParaRPr lang="en-GB"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69D8FC64-4DC8-4504-A346-028AE6950BF5}" type="slidenum">
              <a:rPr lang="en-GB" smtClean="0"/>
              <a:t>7</a:t>
            </a:fld>
            <a:endParaRPr lang="en-GB" dirty="0"/>
          </a:p>
        </p:txBody>
      </p:sp>
    </p:spTree>
    <p:extLst>
      <p:ext uri="{BB962C8B-B14F-4D97-AF65-F5344CB8AC3E}">
        <p14:creationId xmlns:p14="http://schemas.microsoft.com/office/powerpoint/2010/main" val="21413651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Font typeface="Arial" panose="020B0604020202020204" pitchFamily="34" charset="0"/>
              <a:buNone/>
            </a:pPr>
            <a:endParaRPr lang="en-GB"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69D8FC64-4DC8-4504-A346-028AE6950BF5}" type="slidenum">
              <a:rPr lang="en-GB" smtClean="0"/>
              <a:t>8</a:t>
            </a:fld>
            <a:endParaRPr lang="en-GB" dirty="0"/>
          </a:p>
        </p:txBody>
      </p:sp>
    </p:spTree>
    <p:extLst>
      <p:ext uri="{BB962C8B-B14F-4D97-AF65-F5344CB8AC3E}">
        <p14:creationId xmlns:p14="http://schemas.microsoft.com/office/powerpoint/2010/main" val="28187729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a:p>
            <a:pPr marL="457200" lvl="1" indent="0">
              <a:buFont typeface="Arial" panose="020B0604020202020204" pitchFamily="34" charset="0"/>
              <a:buNone/>
            </a:pPr>
            <a:endParaRPr lang="en-GB" sz="1200" kern="1200" dirty="0" smtClean="0">
              <a:solidFill>
                <a:srgbClr val="4D738A"/>
              </a:solidFill>
              <a:latin typeface="+mn-lt"/>
              <a:ea typeface="+mn-ea"/>
              <a:cs typeface="+mn-cs"/>
            </a:endParaRPr>
          </a:p>
        </p:txBody>
      </p:sp>
      <p:sp>
        <p:nvSpPr>
          <p:cNvPr id="4" name="Slide Number Placeholder 3"/>
          <p:cNvSpPr>
            <a:spLocks noGrp="1"/>
          </p:cNvSpPr>
          <p:nvPr>
            <p:ph type="sldNum" sz="quarter" idx="10"/>
          </p:nvPr>
        </p:nvSpPr>
        <p:spPr/>
        <p:txBody>
          <a:bodyPr/>
          <a:lstStyle/>
          <a:p>
            <a:fld id="{69D8FC64-4DC8-4504-A346-028AE6950BF5}" type="slidenum">
              <a:rPr lang="en-GB" smtClean="0"/>
              <a:t>9</a:t>
            </a:fld>
            <a:endParaRPr lang="en-GB" dirty="0"/>
          </a:p>
        </p:txBody>
      </p:sp>
    </p:spTree>
    <p:extLst>
      <p:ext uri="{BB962C8B-B14F-4D97-AF65-F5344CB8AC3E}">
        <p14:creationId xmlns:p14="http://schemas.microsoft.com/office/powerpoint/2010/main" val="29621834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a:p>
            <a:pPr marL="457200" lvl="1" indent="0">
              <a:buFont typeface="Arial" panose="020B0604020202020204" pitchFamily="34" charset="0"/>
              <a:buNone/>
            </a:pPr>
            <a:endParaRPr lang="en-GB" sz="1200" kern="1200" dirty="0" smtClean="0">
              <a:solidFill>
                <a:srgbClr val="4D738A"/>
              </a:solidFill>
              <a:latin typeface="+mn-lt"/>
              <a:ea typeface="+mn-ea"/>
              <a:cs typeface="+mn-cs"/>
            </a:endParaRPr>
          </a:p>
        </p:txBody>
      </p:sp>
      <p:sp>
        <p:nvSpPr>
          <p:cNvPr id="4" name="Slide Number Placeholder 3"/>
          <p:cNvSpPr>
            <a:spLocks noGrp="1"/>
          </p:cNvSpPr>
          <p:nvPr>
            <p:ph type="sldNum" sz="quarter" idx="10"/>
          </p:nvPr>
        </p:nvSpPr>
        <p:spPr/>
        <p:txBody>
          <a:bodyPr/>
          <a:lstStyle/>
          <a:p>
            <a:fld id="{69D8FC64-4DC8-4504-A346-028AE6950BF5}" type="slidenum">
              <a:rPr lang="en-GB" smtClean="0"/>
              <a:t>10</a:t>
            </a:fld>
            <a:endParaRPr lang="en-GB" dirty="0"/>
          </a:p>
        </p:txBody>
      </p:sp>
    </p:spTree>
    <p:extLst>
      <p:ext uri="{BB962C8B-B14F-4D97-AF65-F5344CB8AC3E}">
        <p14:creationId xmlns:p14="http://schemas.microsoft.com/office/powerpoint/2010/main" val="31913165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9D8FC64-4DC8-4504-A346-028AE6950BF5}" type="slidenum">
              <a:rPr lang="en-GB" smtClean="0"/>
              <a:t>11</a:t>
            </a:fld>
            <a:endParaRPr lang="en-GB" dirty="0"/>
          </a:p>
        </p:txBody>
      </p:sp>
    </p:spTree>
    <p:extLst>
      <p:ext uri="{BB962C8B-B14F-4D97-AF65-F5344CB8AC3E}">
        <p14:creationId xmlns:p14="http://schemas.microsoft.com/office/powerpoint/2010/main" val="39231446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9D8FC64-4DC8-4504-A346-028AE6950BF5}" type="slidenum">
              <a:rPr lang="en-GB" smtClean="0"/>
              <a:t>12</a:t>
            </a:fld>
            <a:endParaRPr lang="en-GB" dirty="0"/>
          </a:p>
        </p:txBody>
      </p:sp>
    </p:spTree>
    <p:extLst>
      <p:ext uri="{BB962C8B-B14F-4D97-AF65-F5344CB8AC3E}">
        <p14:creationId xmlns:p14="http://schemas.microsoft.com/office/powerpoint/2010/main" val="39091339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3267590-4C26-41EC-801F-2AE2F4E7941B}" type="datetimeFigureOut">
              <a:rPr lang="en-GB" smtClean="0"/>
              <a:t>06/02/2019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D79997-3E28-479D-BF60-284D992B6A46}" type="slidenum">
              <a:rPr lang="en-GB" smtClean="0"/>
              <a:t>‹#›</a:t>
            </a:fld>
            <a:endParaRPr lang="en-GB"/>
          </a:p>
        </p:txBody>
      </p:sp>
    </p:spTree>
    <p:extLst>
      <p:ext uri="{BB962C8B-B14F-4D97-AF65-F5344CB8AC3E}">
        <p14:creationId xmlns:p14="http://schemas.microsoft.com/office/powerpoint/2010/main" val="1627106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3267590-4C26-41EC-801F-2AE2F4E7941B}" type="datetimeFigureOut">
              <a:rPr lang="en-GB" smtClean="0"/>
              <a:t>06/02/2019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D79997-3E28-479D-BF60-284D992B6A46}" type="slidenum">
              <a:rPr lang="en-GB" smtClean="0"/>
              <a:t>‹#›</a:t>
            </a:fld>
            <a:endParaRPr lang="en-GB"/>
          </a:p>
        </p:txBody>
      </p:sp>
    </p:spTree>
    <p:extLst>
      <p:ext uri="{BB962C8B-B14F-4D97-AF65-F5344CB8AC3E}">
        <p14:creationId xmlns:p14="http://schemas.microsoft.com/office/powerpoint/2010/main" val="952363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3267590-4C26-41EC-801F-2AE2F4E7941B}" type="datetimeFigureOut">
              <a:rPr lang="en-GB" smtClean="0"/>
              <a:t>06/02/2019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D79997-3E28-479D-BF60-284D992B6A46}" type="slidenum">
              <a:rPr lang="en-GB" smtClean="0"/>
              <a:t>‹#›</a:t>
            </a:fld>
            <a:endParaRPr lang="en-GB"/>
          </a:p>
        </p:txBody>
      </p:sp>
    </p:spTree>
    <p:extLst>
      <p:ext uri="{BB962C8B-B14F-4D97-AF65-F5344CB8AC3E}">
        <p14:creationId xmlns:p14="http://schemas.microsoft.com/office/powerpoint/2010/main" val="992244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3267590-4C26-41EC-801F-2AE2F4E7941B}" type="datetimeFigureOut">
              <a:rPr lang="en-GB" smtClean="0"/>
              <a:t>06/02/2019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D79997-3E28-479D-BF60-284D992B6A46}" type="slidenum">
              <a:rPr lang="en-GB" smtClean="0"/>
              <a:t>‹#›</a:t>
            </a:fld>
            <a:endParaRPr lang="en-GB"/>
          </a:p>
        </p:txBody>
      </p:sp>
    </p:spTree>
    <p:extLst>
      <p:ext uri="{BB962C8B-B14F-4D97-AF65-F5344CB8AC3E}">
        <p14:creationId xmlns:p14="http://schemas.microsoft.com/office/powerpoint/2010/main" val="451995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267590-4C26-41EC-801F-2AE2F4E7941B}" type="datetimeFigureOut">
              <a:rPr lang="en-GB" smtClean="0"/>
              <a:t>06/02/2019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D79997-3E28-479D-BF60-284D992B6A46}" type="slidenum">
              <a:rPr lang="en-GB" smtClean="0"/>
              <a:t>‹#›</a:t>
            </a:fld>
            <a:endParaRPr lang="en-GB"/>
          </a:p>
        </p:txBody>
      </p:sp>
    </p:spTree>
    <p:extLst>
      <p:ext uri="{BB962C8B-B14F-4D97-AF65-F5344CB8AC3E}">
        <p14:creationId xmlns:p14="http://schemas.microsoft.com/office/powerpoint/2010/main" val="3710157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3267590-4C26-41EC-801F-2AE2F4E7941B}" type="datetimeFigureOut">
              <a:rPr lang="en-GB" smtClean="0"/>
              <a:t>06/02/2019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1D79997-3E28-479D-BF60-284D992B6A46}" type="slidenum">
              <a:rPr lang="en-GB" smtClean="0"/>
              <a:t>‹#›</a:t>
            </a:fld>
            <a:endParaRPr lang="en-GB"/>
          </a:p>
        </p:txBody>
      </p:sp>
    </p:spTree>
    <p:extLst>
      <p:ext uri="{BB962C8B-B14F-4D97-AF65-F5344CB8AC3E}">
        <p14:creationId xmlns:p14="http://schemas.microsoft.com/office/powerpoint/2010/main" val="1664191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3267590-4C26-41EC-801F-2AE2F4E7941B}" type="datetimeFigureOut">
              <a:rPr lang="en-GB" smtClean="0"/>
              <a:t>06/02/2019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1D79997-3E28-479D-BF60-284D992B6A46}" type="slidenum">
              <a:rPr lang="en-GB" smtClean="0"/>
              <a:t>‹#›</a:t>
            </a:fld>
            <a:endParaRPr lang="en-GB"/>
          </a:p>
        </p:txBody>
      </p:sp>
    </p:spTree>
    <p:extLst>
      <p:ext uri="{BB962C8B-B14F-4D97-AF65-F5344CB8AC3E}">
        <p14:creationId xmlns:p14="http://schemas.microsoft.com/office/powerpoint/2010/main" val="3519805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3267590-4C26-41EC-801F-2AE2F4E7941B}" type="datetimeFigureOut">
              <a:rPr lang="en-GB" smtClean="0"/>
              <a:t>06/02/2019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1D79997-3E28-479D-BF60-284D992B6A46}" type="slidenum">
              <a:rPr lang="en-GB" smtClean="0"/>
              <a:t>‹#›</a:t>
            </a:fld>
            <a:endParaRPr lang="en-GB"/>
          </a:p>
        </p:txBody>
      </p:sp>
    </p:spTree>
    <p:extLst>
      <p:ext uri="{BB962C8B-B14F-4D97-AF65-F5344CB8AC3E}">
        <p14:creationId xmlns:p14="http://schemas.microsoft.com/office/powerpoint/2010/main" val="1516624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267590-4C26-41EC-801F-2AE2F4E7941B}" type="datetimeFigureOut">
              <a:rPr lang="en-GB" smtClean="0"/>
              <a:t>06/02/2019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1D79997-3E28-479D-BF60-284D992B6A46}" type="slidenum">
              <a:rPr lang="en-GB" smtClean="0"/>
              <a:t>‹#›</a:t>
            </a:fld>
            <a:endParaRPr lang="en-GB"/>
          </a:p>
        </p:txBody>
      </p:sp>
    </p:spTree>
    <p:extLst>
      <p:ext uri="{BB962C8B-B14F-4D97-AF65-F5344CB8AC3E}">
        <p14:creationId xmlns:p14="http://schemas.microsoft.com/office/powerpoint/2010/main" val="2528623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267590-4C26-41EC-801F-2AE2F4E7941B}" type="datetimeFigureOut">
              <a:rPr lang="en-GB" smtClean="0"/>
              <a:t>06/02/2019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1D79997-3E28-479D-BF60-284D992B6A46}" type="slidenum">
              <a:rPr lang="en-GB" smtClean="0"/>
              <a:t>‹#›</a:t>
            </a:fld>
            <a:endParaRPr lang="en-GB"/>
          </a:p>
        </p:txBody>
      </p:sp>
    </p:spTree>
    <p:extLst>
      <p:ext uri="{BB962C8B-B14F-4D97-AF65-F5344CB8AC3E}">
        <p14:creationId xmlns:p14="http://schemas.microsoft.com/office/powerpoint/2010/main" val="3467864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267590-4C26-41EC-801F-2AE2F4E7941B}" type="datetimeFigureOut">
              <a:rPr lang="en-GB" smtClean="0"/>
              <a:t>06/02/2019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1D79997-3E28-479D-BF60-284D992B6A46}" type="slidenum">
              <a:rPr lang="en-GB" smtClean="0"/>
              <a:t>‹#›</a:t>
            </a:fld>
            <a:endParaRPr lang="en-GB"/>
          </a:p>
        </p:txBody>
      </p:sp>
    </p:spTree>
    <p:extLst>
      <p:ext uri="{BB962C8B-B14F-4D97-AF65-F5344CB8AC3E}">
        <p14:creationId xmlns:p14="http://schemas.microsoft.com/office/powerpoint/2010/main" val="42231659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267590-4C26-41EC-801F-2AE2F4E7941B}" type="datetimeFigureOut">
              <a:rPr lang="en-GB" smtClean="0"/>
              <a:t>06/02/2019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D79997-3E28-479D-BF60-284D992B6A46}" type="slidenum">
              <a:rPr lang="en-GB" smtClean="0"/>
              <a:t>‹#›</a:t>
            </a:fld>
            <a:endParaRPr lang="en-GB"/>
          </a:p>
        </p:txBody>
      </p:sp>
    </p:spTree>
    <p:extLst>
      <p:ext uri="{BB962C8B-B14F-4D97-AF65-F5344CB8AC3E}">
        <p14:creationId xmlns:p14="http://schemas.microsoft.com/office/powerpoint/2010/main" val="13371956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9.xml"/><Relationship Id="rId1" Type="http://schemas.openxmlformats.org/officeDocument/2006/relationships/slideLayout" Target="../slideLayouts/slideLayout7.xml"/><Relationship Id="rId5" Type="http://schemas.openxmlformats.org/officeDocument/2006/relationships/hyperlink" Target="https://www.smartsurvey.co.uk/s/refcopwebinar/" TargetMode="External"/><Relationship Id="rId4" Type="http://schemas.openxmlformats.org/officeDocument/2006/relationships/hyperlink" Target="https://www.ref.ac.uk/events/codes-of-practice-and-staff-circumstances-webinars/"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hyperlink" Target="https://www.ref.ac.uk/events/codes-of-practice-workshops-february-2019/"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Title 9"/>
          <p:cNvSpPr txBox="1">
            <a:spLocks/>
          </p:cNvSpPr>
          <p:nvPr/>
        </p:nvSpPr>
        <p:spPr>
          <a:xfrm>
            <a:off x="1089718" y="362672"/>
            <a:ext cx="6360841" cy="2572627"/>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4200" b="1" dirty="0" smtClean="0">
                <a:solidFill>
                  <a:srgbClr val="4D738A"/>
                </a:solidFill>
                <a:cs typeface="Calibri" panose="020F0502020204030204" pitchFamily="34" charset="0"/>
              </a:rPr>
              <a:t>Webinar on Codes of Practice in REF 2021</a:t>
            </a:r>
            <a:endParaRPr lang="en-US" sz="4200" dirty="0">
              <a:solidFill>
                <a:srgbClr val="4D738A"/>
              </a:solidFill>
            </a:endParaRPr>
          </a:p>
        </p:txBody>
      </p:sp>
      <p:sp>
        <p:nvSpPr>
          <p:cNvPr id="6" name="Subtitle 2"/>
          <p:cNvSpPr txBox="1">
            <a:spLocks/>
          </p:cNvSpPr>
          <p:nvPr/>
        </p:nvSpPr>
        <p:spPr>
          <a:xfrm>
            <a:off x="1171293" y="3095430"/>
            <a:ext cx="9272401" cy="11938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912813">
              <a:lnSpc>
                <a:spcPts val="4400"/>
              </a:lnSpc>
              <a:buNone/>
              <a:defRPr/>
            </a:pPr>
            <a:endParaRPr lang="en-GB" sz="4000" b="1" dirty="0" smtClean="0">
              <a:solidFill>
                <a:srgbClr val="FF9F19"/>
              </a:solidFill>
              <a:latin typeface="Calibri" panose="020F0502020204030204" pitchFamily="34" charset="0"/>
              <a:cs typeface="Calibri" panose="020F0502020204030204" pitchFamily="34" charset="0"/>
            </a:endParaRPr>
          </a:p>
        </p:txBody>
      </p:sp>
      <p:sp>
        <p:nvSpPr>
          <p:cNvPr id="8" name="Rectangle 7"/>
          <p:cNvSpPr/>
          <p:nvPr/>
        </p:nvSpPr>
        <p:spPr>
          <a:xfrm rot="10800000">
            <a:off x="7759700" y="0"/>
            <a:ext cx="44577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TextBox 9"/>
          <p:cNvSpPr txBox="1"/>
          <p:nvPr/>
        </p:nvSpPr>
        <p:spPr>
          <a:xfrm>
            <a:off x="8026616" y="2013826"/>
            <a:ext cx="3873284" cy="1877437"/>
          </a:xfrm>
          <a:prstGeom prst="rect">
            <a:avLst/>
          </a:prstGeom>
          <a:noFill/>
        </p:spPr>
        <p:txBody>
          <a:bodyPr wrap="square" rtlCol="0">
            <a:spAutoFit/>
          </a:bodyPr>
          <a:lstStyle/>
          <a:p>
            <a:pPr algn="ctr"/>
            <a:r>
              <a:rPr lang="en-US" sz="2900" dirty="0" smtClean="0">
                <a:solidFill>
                  <a:schemeClr val="bg1"/>
                </a:solidFill>
              </a:rPr>
              <a:t>Follow us on Twitter </a:t>
            </a:r>
          </a:p>
          <a:p>
            <a:pPr algn="ctr"/>
            <a:r>
              <a:rPr lang="en-US" sz="2900" dirty="0" smtClean="0">
                <a:solidFill>
                  <a:schemeClr val="bg1"/>
                </a:solidFill>
              </a:rPr>
              <a:t>@REF_2021</a:t>
            </a:r>
          </a:p>
          <a:p>
            <a:pPr algn="ctr"/>
            <a:endParaRPr lang="en-US" sz="2900" b="1" dirty="0">
              <a:solidFill>
                <a:schemeClr val="bg1"/>
              </a:solidFill>
            </a:endParaRPr>
          </a:p>
          <a:p>
            <a:pPr algn="ctr"/>
            <a:r>
              <a:rPr lang="en-US" sz="2900" dirty="0" smtClean="0">
                <a:solidFill>
                  <a:schemeClr val="bg1"/>
                </a:solidFill>
              </a:rPr>
              <a:t>Email us: info@ref.ac.uk </a:t>
            </a:r>
            <a:endParaRPr lang="en-US" sz="4000" dirty="0">
              <a:solidFill>
                <a:srgbClr val="FF9F19"/>
              </a:solidFill>
            </a:endParaRPr>
          </a:p>
        </p:txBody>
      </p:sp>
      <p:pic>
        <p:nvPicPr>
          <p:cNvPr id="11" name="Picture 10"/>
          <p:cNvPicPr>
            <a:picLocks noChangeAspect="1"/>
          </p:cNvPicPr>
          <p:nvPr/>
        </p:nvPicPr>
        <p:blipFill rotWithShape="1">
          <a:blip r:embed="rId3" cstate="print">
            <a:extLst>
              <a:ext uri="{28A0092B-C50C-407E-A947-70E740481C1C}">
                <a14:useLocalDpi xmlns:a14="http://schemas.microsoft.com/office/drawing/2010/main" val="0"/>
              </a:ext>
            </a:extLst>
          </a:blip>
          <a:srcRect r="28878"/>
          <a:stretch/>
        </p:blipFill>
        <p:spPr>
          <a:xfrm>
            <a:off x="8189018" y="636393"/>
            <a:ext cx="3710882" cy="1042110"/>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81335" y="4609491"/>
            <a:ext cx="4512064" cy="1806446"/>
          </a:xfrm>
          <a:prstGeom prst="rect">
            <a:avLst/>
          </a:prstGeom>
        </p:spPr>
      </p:pic>
      <p:pic>
        <p:nvPicPr>
          <p:cNvPr id="12" name="Picture 1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781335" y="4554888"/>
            <a:ext cx="2230396" cy="870029"/>
          </a:xfrm>
          <a:prstGeom prst="rect">
            <a:avLst/>
          </a:prstGeom>
        </p:spPr>
      </p:pic>
      <p:sp>
        <p:nvSpPr>
          <p:cNvPr id="13" name="TextBox 12"/>
          <p:cNvSpPr txBox="1"/>
          <p:nvPr/>
        </p:nvSpPr>
        <p:spPr>
          <a:xfrm>
            <a:off x="1089717" y="2403802"/>
            <a:ext cx="6360842" cy="1815882"/>
          </a:xfrm>
          <a:prstGeom prst="rect">
            <a:avLst/>
          </a:prstGeom>
          <a:noFill/>
        </p:spPr>
        <p:txBody>
          <a:bodyPr wrap="square" rtlCol="0">
            <a:spAutoFit/>
          </a:bodyPr>
          <a:lstStyle/>
          <a:p>
            <a:r>
              <a:rPr lang="en-GB" sz="2800" dirty="0">
                <a:solidFill>
                  <a:schemeClr val="accent1">
                    <a:lumMod val="50000"/>
                  </a:schemeClr>
                </a:solidFill>
                <a:latin typeface="+mj-lt"/>
              </a:rPr>
              <a:t>Professor Dianne Berry, Chair of EDAP </a:t>
            </a:r>
          </a:p>
          <a:p>
            <a:r>
              <a:rPr lang="en-GB" sz="2800" dirty="0">
                <a:solidFill>
                  <a:schemeClr val="accent1">
                    <a:lumMod val="50000"/>
                  </a:schemeClr>
                </a:solidFill>
                <a:latin typeface="+mj-lt"/>
              </a:rPr>
              <a:t>Dr Catriona Firth, Head of REF Policy</a:t>
            </a:r>
          </a:p>
          <a:p>
            <a:endParaRPr lang="en-GB" sz="3200" dirty="0">
              <a:solidFill>
                <a:schemeClr val="accent1">
                  <a:lumMod val="50000"/>
                </a:schemeClr>
              </a:solidFill>
              <a:latin typeface="+mj-lt"/>
            </a:endParaRPr>
          </a:p>
          <a:p>
            <a:r>
              <a:rPr lang="en-GB" sz="2400" dirty="0">
                <a:solidFill>
                  <a:schemeClr val="accent1">
                    <a:lumMod val="50000"/>
                  </a:schemeClr>
                </a:solidFill>
                <a:latin typeface="+mj-lt"/>
              </a:rPr>
              <a:t>February 2019</a:t>
            </a:r>
          </a:p>
        </p:txBody>
      </p:sp>
    </p:spTree>
    <p:extLst>
      <p:ext uri="{BB962C8B-B14F-4D97-AF65-F5344CB8AC3E}">
        <p14:creationId xmlns:p14="http://schemas.microsoft.com/office/powerpoint/2010/main" val="27982564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6" name="Content Placeholder 2"/>
          <p:cNvSpPr txBox="1">
            <a:spLocks/>
          </p:cNvSpPr>
          <p:nvPr/>
        </p:nvSpPr>
        <p:spPr>
          <a:xfrm>
            <a:off x="838200" y="1308321"/>
            <a:ext cx="8787283" cy="458670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GB" dirty="0" smtClean="0">
              <a:solidFill>
                <a:srgbClr val="4D738A"/>
              </a:solidFill>
              <a:latin typeface="+mj-lt"/>
            </a:endParaRPr>
          </a:p>
        </p:txBody>
      </p:sp>
      <p:sp>
        <p:nvSpPr>
          <p:cNvPr id="7" name="Rectangle 6"/>
          <p:cNvSpPr/>
          <p:nvPr/>
        </p:nvSpPr>
        <p:spPr>
          <a:xfrm>
            <a:off x="838200" y="1797052"/>
            <a:ext cx="10931555" cy="4031873"/>
          </a:xfrm>
          <a:prstGeom prst="rect">
            <a:avLst/>
          </a:prstGeom>
        </p:spPr>
        <p:txBody>
          <a:bodyPr wrap="square">
            <a:spAutoFit/>
          </a:bodyPr>
          <a:lstStyle/>
          <a:p>
            <a:pPr marL="457200" indent="-457200">
              <a:buFont typeface="Arial" panose="020B0604020202020204" pitchFamily="34" charset="0"/>
              <a:buChar char="•"/>
            </a:pPr>
            <a:r>
              <a:rPr lang="en-GB" sz="3200" dirty="0" smtClean="0">
                <a:solidFill>
                  <a:srgbClr val="4D738A"/>
                </a:solidFill>
                <a:latin typeface="+mj-lt"/>
              </a:rPr>
              <a:t>Best codes from 2014 set out clear programmes of communication, including intended audiences and channels of communication used for each</a:t>
            </a:r>
          </a:p>
          <a:p>
            <a:pPr marL="457200" indent="-457200">
              <a:buFont typeface="Arial" panose="020B0604020202020204" pitchFamily="34" charset="0"/>
              <a:buChar char="•"/>
            </a:pPr>
            <a:endParaRPr lang="en-GB" sz="3200" dirty="0" smtClean="0">
              <a:solidFill>
                <a:srgbClr val="4D738A"/>
              </a:solidFill>
              <a:latin typeface="+mj-lt"/>
            </a:endParaRPr>
          </a:p>
          <a:p>
            <a:pPr marL="457200" indent="-457200">
              <a:buFont typeface="Arial" panose="020B0604020202020204" pitchFamily="34" charset="0"/>
              <a:buChar char="•"/>
            </a:pPr>
            <a:r>
              <a:rPr lang="en-GB" sz="3200" dirty="0" smtClean="0">
                <a:solidFill>
                  <a:srgbClr val="4D738A"/>
                </a:solidFill>
                <a:latin typeface="+mj-lt"/>
              </a:rPr>
              <a:t>Best codes were very readable, addressing readers directly in a meaningful and engaging way, rather than reading more like technical manuals</a:t>
            </a:r>
          </a:p>
          <a:p>
            <a:pPr marL="457200" indent="-457200">
              <a:buFont typeface="Arial" panose="020B0604020202020204" pitchFamily="34" charset="0"/>
              <a:buChar char="•"/>
            </a:pPr>
            <a:endParaRPr lang="en-GB" sz="3200" dirty="0" smtClean="0">
              <a:solidFill>
                <a:srgbClr val="4D738A"/>
              </a:solidFill>
              <a:latin typeface="+mj-lt"/>
            </a:endParaRPr>
          </a:p>
        </p:txBody>
      </p:sp>
      <p:sp>
        <p:nvSpPr>
          <p:cNvPr id="8" name="Title 1"/>
          <p:cNvSpPr txBox="1">
            <a:spLocks/>
          </p:cNvSpPr>
          <p:nvPr/>
        </p:nvSpPr>
        <p:spPr>
          <a:xfrm>
            <a:off x="2450237" y="631504"/>
            <a:ext cx="2467992" cy="676817"/>
          </a:xfrm>
          <a:prstGeom prst="rect">
            <a:avLst/>
          </a:prstGeom>
        </p:spPr>
        <p:txBody>
          <a:bodyP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b="1" dirty="0" smtClean="0">
                <a:solidFill>
                  <a:srgbClr val="FE9E19"/>
                </a:solidFill>
                <a:latin typeface="Calibri" panose="020F0502020204030204" pitchFamily="34" charset="0"/>
                <a:cs typeface="Calibri" panose="020F0502020204030204" pitchFamily="34" charset="0"/>
              </a:rPr>
              <a:t>Top Tip</a:t>
            </a:r>
            <a:endParaRPr lang="en-GB" b="1" dirty="0">
              <a:solidFill>
                <a:srgbClr val="FE9E19"/>
              </a:solidFill>
              <a:latin typeface="Calibri" panose="020F0502020204030204" pitchFamily="34" charset="0"/>
              <a:cs typeface="Calibri" panose="020F0502020204030204" pitchFamily="34" charset="0"/>
            </a:endParaRPr>
          </a:p>
        </p:txBody>
      </p:sp>
      <p:pic>
        <p:nvPicPr>
          <p:cNvPr id="9" name="Picture 6" descr="https://upload.wikimedia.org/wikipedia/commons/thumb/7/73/Symbol_lightbulb.svg/1024px-Symbol_lightbulb.svg.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13830" y="285742"/>
            <a:ext cx="1303831" cy="13038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59461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838200" y="365125"/>
            <a:ext cx="8787283"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solidFill>
                  <a:schemeClr val="accent1">
                    <a:lumMod val="75000"/>
                  </a:schemeClr>
                </a:solidFill>
                <a:latin typeface="Calibri" panose="020F0502020204030204" pitchFamily="34" charset="0"/>
                <a:cs typeface="Calibri" panose="020F0502020204030204" pitchFamily="34" charset="0"/>
              </a:rPr>
              <a:t>Identifying staff with significant responsibility for research</a:t>
            </a:r>
            <a:endParaRPr lang="en-GB" dirty="0">
              <a:solidFill>
                <a:schemeClr val="accent1">
                  <a:lumMod val="75000"/>
                </a:schemeClr>
              </a:solidFill>
              <a:latin typeface="Calibri" panose="020F0502020204030204" pitchFamily="34" charset="0"/>
              <a:cs typeface="Calibri" panose="020F0502020204030204" pitchFamily="34" charset="0"/>
            </a:endParaRPr>
          </a:p>
        </p:txBody>
      </p:sp>
      <p:sp>
        <p:nvSpPr>
          <p:cNvPr id="6" name="Content Placeholder 2"/>
          <p:cNvSpPr txBox="1">
            <a:spLocks/>
          </p:cNvSpPr>
          <p:nvPr/>
        </p:nvSpPr>
        <p:spPr>
          <a:xfrm>
            <a:off x="838200" y="2006648"/>
            <a:ext cx="11135264" cy="419708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400" dirty="0" smtClean="0">
                <a:solidFill>
                  <a:srgbClr val="4D738A"/>
                </a:solidFill>
                <a:latin typeface="+mj-lt"/>
              </a:rPr>
              <a:t>Only required for institutions which have units that do not include 100% of Category A eligible staff.  If have more than one process (e.g. where employment practices vary) should be reflected in code</a:t>
            </a:r>
          </a:p>
          <a:p>
            <a:r>
              <a:rPr lang="en-GB" sz="2400" dirty="0" smtClean="0">
                <a:solidFill>
                  <a:srgbClr val="4D738A"/>
                </a:solidFill>
                <a:latin typeface="+mj-lt"/>
              </a:rPr>
              <a:t>Criteria and processes</a:t>
            </a:r>
          </a:p>
          <a:p>
            <a:r>
              <a:rPr lang="en-GB" sz="2400" dirty="0" smtClean="0">
                <a:solidFill>
                  <a:srgbClr val="4D738A"/>
                </a:solidFill>
                <a:latin typeface="+mj-lt"/>
              </a:rPr>
              <a:t>Staff (by role) / Committees (with </a:t>
            </a:r>
            <a:r>
              <a:rPr lang="en-GB" sz="2400" dirty="0" err="1" smtClean="0">
                <a:solidFill>
                  <a:srgbClr val="4D738A"/>
                </a:solidFill>
                <a:latin typeface="+mj-lt"/>
              </a:rPr>
              <a:t>ToR</a:t>
            </a:r>
            <a:r>
              <a:rPr lang="en-GB" sz="2400" dirty="0" smtClean="0">
                <a:solidFill>
                  <a:srgbClr val="4D738A"/>
                </a:solidFill>
                <a:latin typeface="+mj-lt"/>
              </a:rPr>
              <a:t>) involved, and whether they have advisory or decision making responsibilities</a:t>
            </a:r>
          </a:p>
          <a:p>
            <a:r>
              <a:rPr lang="en-GB" sz="2400" dirty="0" smtClean="0">
                <a:solidFill>
                  <a:srgbClr val="4D738A"/>
                </a:solidFill>
                <a:latin typeface="+mj-lt"/>
              </a:rPr>
              <a:t>REF-related training provided</a:t>
            </a:r>
          </a:p>
          <a:p>
            <a:r>
              <a:rPr lang="en-GB" sz="2400" dirty="0" smtClean="0">
                <a:solidFill>
                  <a:srgbClr val="4D738A"/>
                </a:solidFill>
                <a:latin typeface="+mj-lt"/>
              </a:rPr>
              <a:t>How process been communicated and consulted on and AGREED with key staff groups</a:t>
            </a:r>
          </a:p>
          <a:p>
            <a:r>
              <a:rPr lang="en-GB" sz="2400" dirty="0" smtClean="0">
                <a:solidFill>
                  <a:srgbClr val="4D738A"/>
                </a:solidFill>
                <a:latin typeface="+mj-lt"/>
              </a:rPr>
              <a:t>Appeals process</a:t>
            </a:r>
          </a:p>
          <a:p>
            <a:r>
              <a:rPr lang="en-GB" sz="2400" dirty="0" smtClean="0">
                <a:solidFill>
                  <a:srgbClr val="4D738A"/>
                </a:solidFill>
                <a:latin typeface="+mj-lt"/>
              </a:rPr>
              <a:t>EIA, to consider implications of potential decisions</a:t>
            </a:r>
          </a:p>
          <a:p>
            <a:endParaRPr lang="en-GB" dirty="0" smtClean="0">
              <a:solidFill>
                <a:srgbClr val="4D738A"/>
              </a:solidFill>
              <a:latin typeface="+mj-lt"/>
            </a:endParaRPr>
          </a:p>
          <a:p>
            <a:endParaRPr lang="en-GB" dirty="0" smtClean="0">
              <a:solidFill>
                <a:srgbClr val="4D738A"/>
              </a:solidFill>
              <a:latin typeface="+mj-lt"/>
            </a:endParaRPr>
          </a:p>
          <a:p>
            <a:endParaRPr lang="en-GB" dirty="0">
              <a:solidFill>
                <a:srgbClr val="4D738A"/>
              </a:solidFill>
              <a:latin typeface="+mj-lt"/>
            </a:endParaRPr>
          </a:p>
        </p:txBody>
      </p:sp>
    </p:spTree>
    <p:extLst>
      <p:ext uri="{BB962C8B-B14F-4D97-AF65-F5344CB8AC3E}">
        <p14:creationId xmlns:p14="http://schemas.microsoft.com/office/powerpoint/2010/main" val="29905346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838200" y="365125"/>
            <a:ext cx="8787283"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solidFill>
                  <a:schemeClr val="accent1">
                    <a:lumMod val="75000"/>
                  </a:schemeClr>
                </a:solidFill>
                <a:latin typeface="Calibri" panose="020F0502020204030204" pitchFamily="34" charset="0"/>
                <a:cs typeface="Calibri" panose="020F0502020204030204" pitchFamily="34" charset="0"/>
              </a:rPr>
              <a:t>Identifying staff with significant responsibility for research  (2)</a:t>
            </a:r>
            <a:endParaRPr lang="en-GB" dirty="0">
              <a:solidFill>
                <a:schemeClr val="accent1">
                  <a:lumMod val="75000"/>
                </a:schemeClr>
              </a:solidFill>
              <a:latin typeface="Calibri" panose="020F0502020204030204" pitchFamily="34" charset="0"/>
              <a:cs typeface="Calibri" panose="020F0502020204030204" pitchFamily="34" charset="0"/>
            </a:endParaRPr>
          </a:p>
        </p:txBody>
      </p:sp>
      <p:sp>
        <p:nvSpPr>
          <p:cNvPr id="6" name="Content Placeholder 2"/>
          <p:cNvSpPr txBox="1">
            <a:spLocks/>
          </p:cNvSpPr>
          <p:nvPr/>
        </p:nvSpPr>
        <p:spPr>
          <a:xfrm>
            <a:off x="838200" y="2146733"/>
            <a:ext cx="11135264" cy="419708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3200" dirty="0" smtClean="0">
                <a:solidFill>
                  <a:srgbClr val="4D738A"/>
                </a:solidFill>
                <a:latin typeface="+mj-lt"/>
              </a:rPr>
              <a:t>In exceptional circumstances, where not been possible to gain staff agreement before 7 June deadline, HEI may submit code pending agreement from staff</a:t>
            </a:r>
          </a:p>
          <a:p>
            <a:r>
              <a:rPr lang="en-GB" sz="3200" dirty="0" smtClean="0">
                <a:solidFill>
                  <a:srgbClr val="4D738A"/>
                </a:solidFill>
                <a:latin typeface="+mj-lt"/>
              </a:rPr>
              <a:t>Must demonstrate how they have engaged, and continue to engage, with staff through appropriate mechanisms, and must set out reasons why agreement not been possible</a:t>
            </a:r>
          </a:p>
          <a:p>
            <a:r>
              <a:rPr lang="en-GB" sz="3200" dirty="0" smtClean="0">
                <a:solidFill>
                  <a:srgbClr val="4D738A"/>
                </a:solidFill>
                <a:latin typeface="+mj-lt"/>
              </a:rPr>
              <a:t>Must inform relevant funding body once required agreement has been attained</a:t>
            </a:r>
          </a:p>
          <a:p>
            <a:endParaRPr lang="en-GB" sz="3200" dirty="0" smtClean="0">
              <a:solidFill>
                <a:srgbClr val="4D738A"/>
              </a:solidFill>
              <a:latin typeface="+mj-lt"/>
            </a:endParaRPr>
          </a:p>
          <a:p>
            <a:endParaRPr lang="en-GB" sz="3200" dirty="0">
              <a:solidFill>
                <a:srgbClr val="4D738A"/>
              </a:solidFill>
              <a:latin typeface="+mj-lt"/>
            </a:endParaRPr>
          </a:p>
        </p:txBody>
      </p:sp>
    </p:spTree>
    <p:extLst>
      <p:ext uri="{BB962C8B-B14F-4D97-AF65-F5344CB8AC3E}">
        <p14:creationId xmlns:p14="http://schemas.microsoft.com/office/powerpoint/2010/main" val="26730782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838200" y="365125"/>
            <a:ext cx="8787283"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solidFill>
                  <a:schemeClr val="accent1">
                    <a:lumMod val="75000"/>
                  </a:schemeClr>
                </a:solidFill>
                <a:latin typeface="Calibri" panose="020F0502020204030204" pitchFamily="34" charset="0"/>
                <a:cs typeface="Calibri" panose="020F0502020204030204" pitchFamily="34" charset="0"/>
              </a:rPr>
              <a:t>Research independence</a:t>
            </a:r>
            <a:endParaRPr lang="en-GB" dirty="0">
              <a:solidFill>
                <a:schemeClr val="accent1">
                  <a:lumMod val="75000"/>
                </a:schemeClr>
              </a:solidFill>
              <a:latin typeface="Calibri" panose="020F0502020204030204" pitchFamily="34" charset="0"/>
              <a:cs typeface="Calibri" panose="020F0502020204030204" pitchFamily="34" charset="0"/>
            </a:endParaRPr>
          </a:p>
        </p:txBody>
      </p:sp>
      <p:sp>
        <p:nvSpPr>
          <p:cNvPr id="6" name="Content Placeholder 2"/>
          <p:cNvSpPr txBox="1">
            <a:spLocks/>
          </p:cNvSpPr>
          <p:nvPr/>
        </p:nvSpPr>
        <p:spPr>
          <a:xfrm>
            <a:off x="838200" y="1532515"/>
            <a:ext cx="11135264" cy="419708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smtClean="0">
                <a:solidFill>
                  <a:srgbClr val="4D738A"/>
                </a:solidFill>
                <a:latin typeface="+mj-lt"/>
              </a:rPr>
              <a:t>Criteria and processes for determining research independence, in accordance with REF guidance</a:t>
            </a:r>
          </a:p>
          <a:p>
            <a:r>
              <a:rPr lang="en-GB" dirty="0" smtClean="0">
                <a:solidFill>
                  <a:srgbClr val="4D738A"/>
                </a:solidFill>
                <a:latin typeface="+mj-lt"/>
              </a:rPr>
              <a:t>Staff </a:t>
            </a:r>
            <a:r>
              <a:rPr lang="en-GB" dirty="0">
                <a:solidFill>
                  <a:srgbClr val="4D738A"/>
                </a:solidFill>
                <a:latin typeface="+mj-lt"/>
              </a:rPr>
              <a:t>(by role) / Committees (with </a:t>
            </a:r>
            <a:r>
              <a:rPr lang="en-GB" dirty="0" err="1">
                <a:solidFill>
                  <a:srgbClr val="4D738A"/>
                </a:solidFill>
                <a:latin typeface="+mj-lt"/>
              </a:rPr>
              <a:t>ToR</a:t>
            </a:r>
            <a:r>
              <a:rPr lang="en-GB" dirty="0">
                <a:solidFill>
                  <a:srgbClr val="4D738A"/>
                </a:solidFill>
                <a:latin typeface="+mj-lt"/>
              </a:rPr>
              <a:t>) involved, and whether they have advisory or decision making </a:t>
            </a:r>
            <a:r>
              <a:rPr lang="en-GB" dirty="0" smtClean="0">
                <a:solidFill>
                  <a:srgbClr val="4D738A"/>
                </a:solidFill>
                <a:latin typeface="+mj-lt"/>
              </a:rPr>
              <a:t>responsibilities*</a:t>
            </a:r>
            <a:endParaRPr lang="en-GB" dirty="0">
              <a:solidFill>
                <a:srgbClr val="4D738A"/>
              </a:solidFill>
              <a:latin typeface="+mj-lt"/>
            </a:endParaRPr>
          </a:p>
          <a:p>
            <a:r>
              <a:rPr lang="en-GB" dirty="0">
                <a:solidFill>
                  <a:srgbClr val="4D738A"/>
                </a:solidFill>
                <a:latin typeface="+mj-lt"/>
              </a:rPr>
              <a:t>REF-related training </a:t>
            </a:r>
            <a:r>
              <a:rPr lang="en-GB" dirty="0" smtClean="0">
                <a:solidFill>
                  <a:srgbClr val="4D738A"/>
                </a:solidFill>
                <a:latin typeface="+mj-lt"/>
              </a:rPr>
              <a:t>provided*</a:t>
            </a:r>
            <a:endParaRPr lang="en-GB" dirty="0">
              <a:solidFill>
                <a:srgbClr val="4D738A"/>
              </a:solidFill>
              <a:latin typeface="+mj-lt"/>
            </a:endParaRPr>
          </a:p>
          <a:p>
            <a:r>
              <a:rPr lang="en-GB" dirty="0" smtClean="0">
                <a:solidFill>
                  <a:srgbClr val="4D738A"/>
                </a:solidFill>
                <a:latin typeface="+mj-lt"/>
              </a:rPr>
              <a:t>Appeals process*</a:t>
            </a:r>
            <a:endParaRPr lang="en-GB" dirty="0">
              <a:solidFill>
                <a:srgbClr val="4D738A"/>
              </a:solidFill>
              <a:latin typeface="+mj-lt"/>
            </a:endParaRPr>
          </a:p>
          <a:p>
            <a:r>
              <a:rPr lang="en-GB" dirty="0">
                <a:solidFill>
                  <a:srgbClr val="4D738A"/>
                </a:solidFill>
                <a:latin typeface="+mj-lt"/>
              </a:rPr>
              <a:t>EIA, to consider implications of potential decisions</a:t>
            </a:r>
          </a:p>
          <a:p>
            <a:pPr marL="0" indent="0">
              <a:buNone/>
            </a:pPr>
            <a:r>
              <a:rPr lang="en-GB" i="1" dirty="0" smtClean="0">
                <a:solidFill>
                  <a:srgbClr val="4D738A"/>
                </a:solidFill>
                <a:latin typeface="+mj-lt"/>
              </a:rPr>
              <a:t>	*Where staff / committees, training, processes are the same as for 	   previous section, can cross-reference, rather than duplicate text</a:t>
            </a:r>
          </a:p>
          <a:p>
            <a:endParaRPr lang="en-GB" dirty="0">
              <a:solidFill>
                <a:srgbClr val="4D738A"/>
              </a:solidFill>
              <a:latin typeface="+mj-lt"/>
            </a:endParaRPr>
          </a:p>
        </p:txBody>
      </p:sp>
    </p:spTree>
    <p:extLst>
      <p:ext uri="{BB962C8B-B14F-4D97-AF65-F5344CB8AC3E}">
        <p14:creationId xmlns:p14="http://schemas.microsoft.com/office/powerpoint/2010/main" val="20122774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838200" y="365125"/>
            <a:ext cx="8787283"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solidFill>
                  <a:schemeClr val="accent1">
                    <a:lumMod val="75000"/>
                  </a:schemeClr>
                </a:solidFill>
                <a:latin typeface="Calibri" panose="020F0502020204030204" pitchFamily="34" charset="0"/>
                <a:cs typeface="Calibri" panose="020F0502020204030204" pitchFamily="34" charset="0"/>
              </a:rPr>
              <a:t>Selection of outputs</a:t>
            </a:r>
            <a:endParaRPr lang="en-GB" dirty="0">
              <a:solidFill>
                <a:schemeClr val="accent1">
                  <a:lumMod val="75000"/>
                </a:schemeClr>
              </a:solidFill>
              <a:latin typeface="Calibri" panose="020F0502020204030204" pitchFamily="34" charset="0"/>
              <a:cs typeface="Calibri" panose="020F0502020204030204" pitchFamily="34" charset="0"/>
            </a:endParaRPr>
          </a:p>
        </p:txBody>
      </p:sp>
      <p:sp>
        <p:nvSpPr>
          <p:cNvPr id="6" name="Content Placeholder 2"/>
          <p:cNvSpPr txBox="1">
            <a:spLocks/>
          </p:cNvSpPr>
          <p:nvPr/>
        </p:nvSpPr>
        <p:spPr>
          <a:xfrm>
            <a:off x="838200" y="1557251"/>
            <a:ext cx="11135264" cy="464647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solidFill>
                  <a:srgbClr val="4D738A"/>
                </a:solidFill>
                <a:latin typeface="+mj-lt"/>
              </a:rPr>
              <a:t>Criteria and processes for fair and transparent selection of outputs, including those by former staff</a:t>
            </a:r>
          </a:p>
          <a:p>
            <a:r>
              <a:rPr lang="en-GB" dirty="0">
                <a:solidFill>
                  <a:srgbClr val="4D738A"/>
                </a:solidFill>
                <a:latin typeface="+mj-lt"/>
              </a:rPr>
              <a:t>Staff (by role) / Committees (with </a:t>
            </a:r>
            <a:r>
              <a:rPr lang="en-GB" dirty="0" err="1">
                <a:solidFill>
                  <a:srgbClr val="4D738A"/>
                </a:solidFill>
                <a:latin typeface="+mj-lt"/>
              </a:rPr>
              <a:t>ToR</a:t>
            </a:r>
            <a:r>
              <a:rPr lang="en-GB" dirty="0">
                <a:solidFill>
                  <a:srgbClr val="4D738A"/>
                </a:solidFill>
                <a:latin typeface="+mj-lt"/>
              </a:rPr>
              <a:t>) involved, and whether they have advisory or decision making responsibilities*</a:t>
            </a:r>
          </a:p>
          <a:p>
            <a:r>
              <a:rPr lang="en-GB" dirty="0">
                <a:solidFill>
                  <a:srgbClr val="4D738A"/>
                </a:solidFill>
                <a:latin typeface="+mj-lt"/>
              </a:rPr>
              <a:t>REF-related training provided</a:t>
            </a:r>
            <a:r>
              <a:rPr lang="en-GB" dirty="0" smtClean="0">
                <a:solidFill>
                  <a:srgbClr val="4D738A"/>
                </a:solidFill>
                <a:latin typeface="+mj-lt"/>
              </a:rPr>
              <a:t>*</a:t>
            </a:r>
          </a:p>
          <a:p>
            <a:r>
              <a:rPr lang="en-GB" dirty="0" smtClean="0">
                <a:solidFill>
                  <a:srgbClr val="4D738A"/>
                </a:solidFill>
                <a:latin typeface="+mj-lt"/>
              </a:rPr>
              <a:t>Approaches to supporting staff with circumstances</a:t>
            </a:r>
            <a:endParaRPr lang="en-GB" dirty="0">
              <a:solidFill>
                <a:srgbClr val="4D738A"/>
              </a:solidFill>
              <a:latin typeface="+mj-lt"/>
            </a:endParaRPr>
          </a:p>
          <a:p>
            <a:r>
              <a:rPr lang="en-GB" dirty="0" smtClean="0">
                <a:solidFill>
                  <a:srgbClr val="4D738A"/>
                </a:solidFill>
                <a:latin typeface="+mj-lt"/>
              </a:rPr>
              <a:t>EIA</a:t>
            </a:r>
            <a:r>
              <a:rPr lang="en-GB" dirty="0">
                <a:solidFill>
                  <a:srgbClr val="4D738A"/>
                </a:solidFill>
                <a:latin typeface="+mj-lt"/>
              </a:rPr>
              <a:t>, to consider implications of potential decisions</a:t>
            </a:r>
          </a:p>
          <a:p>
            <a:pPr marL="0" indent="0">
              <a:buNone/>
            </a:pPr>
            <a:r>
              <a:rPr lang="en-GB" i="1" dirty="0">
                <a:solidFill>
                  <a:srgbClr val="4D738A"/>
                </a:solidFill>
                <a:latin typeface="+mj-lt"/>
              </a:rPr>
              <a:t>	*Where staff / committees, training, processes are the same as for 	   previous section, can cross-reference, rather than duplicate text</a:t>
            </a:r>
          </a:p>
          <a:p>
            <a:endParaRPr lang="en-GB" dirty="0" smtClean="0">
              <a:solidFill>
                <a:srgbClr val="4D738A"/>
              </a:solidFill>
              <a:latin typeface="+mj-lt"/>
            </a:endParaRPr>
          </a:p>
          <a:p>
            <a:pPr marL="0" indent="0">
              <a:buNone/>
            </a:pPr>
            <a:endParaRPr lang="en-GB" dirty="0">
              <a:solidFill>
                <a:srgbClr val="4D738A"/>
              </a:solidFill>
              <a:latin typeface="+mj-lt"/>
            </a:endParaRPr>
          </a:p>
        </p:txBody>
      </p:sp>
    </p:spTree>
    <p:extLst>
      <p:ext uri="{BB962C8B-B14F-4D97-AF65-F5344CB8AC3E}">
        <p14:creationId xmlns:p14="http://schemas.microsoft.com/office/powerpoint/2010/main" val="23344314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6" name="Content Placeholder 2"/>
          <p:cNvSpPr txBox="1">
            <a:spLocks/>
          </p:cNvSpPr>
          <p:nvPr/>
        </p:nvSpPr>
        <p:spPr>
          <a:xfrm>
            <a:off x="838200" y="2006648"/>
            <a:ext cx="11135264" cy="419708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3200" dirty="0" smtClean="0">
                <a:solidFill>
                  <a:srgbClr val="4D738A"/>
                </a:solidFill>
              </a:rPr>
              <a:t>Best </a:t>
            </a:r>
            <a:r>
              <a:rPr lang="en-GB" sz="3200" dirty="0">
                <a:solidFill>
                  <a:srgbClr val="4D738A"/>
                </a:solidFill>
              </a:rPr>
              <a:t>Codes from 2014 set out clear rationale for individuals / committees involved in REF processes / decision making</a:t>
            </a:r>
          </a:p>
          <a:p>
            <a:endParaRPr lang="en-GB" sz="3200" dirty="0">
              <a:solidFill>
                <a:srgbClr val="4D738A"/>
              </a:solidFill>
            </a:endParaRPr>
          </a:p>
          <a:p>
            <a:r>
              <a:rPr lang="en-GB" sz="3200" dirty="0">
                <a:solidFill>
                  <a:srgbClr val="4D738A"/>
                </a:solidFill>
              </a:rPr>
              <a:t>Best codes included clear training plans, outlining their content and timescale for delivery, and made it clear which staff were required to undertake training</a:t>
            </a:r>
          </a:p>
          <a:p>
            <a:endParaRPr lang="en-GB" dirty="0" smtClean="0">
              <a:solidFill>
                <a:srgbClr val="4D738A"/>
              </a:solidFill>
              <a:latin typeface="+mj-lt"/>
            </a:endParaRPr>
          </a:p>
          <a:p>
            <a:endParaRPr lang="en-GB" dirty="0">
              <a:solidFill>
                <a:srgbClr val="4D738A"/>
              </a:solidFill>
              <a:latin typeface="+mj-lt"/>
            </a:endParaRPr>
          </a:p>
        </p:txBody>
      </p:sp>
      <p:sp>
        <p:nvSpPr>
          <p:cNvPr id="7" name="Title 1"/>
          <p:cNvSpPr txBox="1">
            <a:spLocks/>
          </p:cNvSpPr>
          <p:nvPr/>
        </p:nvSpPr>
        <p:spPr>
          <a:xfrm>
            <a:off x="2450237" y="631504"/>
            <a:ext cx="2467992" cy="676817"/>
          </a:xfrm>
          <a:prstGeom prst="rect">
            <a:avLst/>
          </a:prstGeom>
        </p:spPr>
        <p:txBody>
          <a:bodyP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b="1" dirty="0" smtClean="0">
                <a:solidFill>
                  <a:srgbClr val="FE9E19"/>
                </a:solidFill>
                <a:latin typeface="Calibri" panose="020F0502020204030204" pitchFamily="34" charset="0"/>
                <a:cs typeface="Calibri" panose="020F0502020204030204" pitchFamily="34" charset="0"/>
              </a:rPr>
              <a:t>Top Tip</a:t>
            </a:r>
            <a:endParaRPr lang="en-GB" b="1" dirty="0">
              <a:solidFill>
                <a:srgbClr val="FE9E19"/>
              </a:solidFill>
              <a:latin typeface="Calibri" panose="020F0502020204030204" pitchFamily="34" charset="0"/>
              <a:cs typeface="Calibri" panose="020F0502020204030204" pitchFamily="34" charset="0"/>
            </a:endParaRPr>
          </a:p>
        </p:txBody>
      </p:sp>
      <p:pic>
        <p:nvPicPr>
          <p:cNvPr id="8" name="Picture 6" descr="https://upload.wikimedia.org/wikipedia/commons/thumb/7/73/Symbol_lightbulb.svg/1024px-Symbol_lightbulb.svg.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13830" y="285742"/>
            <a:ext cx="1303831" cy="13038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60385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838200" y="365125"/>
            <a:ext cx="8787283"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solidFill>
                  <a:schemeClr val="accent1">
                    <a:lumMod val="75000"/>
                  </a:schemeClr>
                </a:solidFill>
                <a:latin typeface="Calibri" panose="020F0502020204030204" pitchFamily="34" charset="0"/>
                <a:cs typeface="Calibri" panose="020F0502020204030204" pitchFamily="34" charset="0"/>
              </a:rPr>
              <a:t>Individual staff circumstances</a:t>
            </a:r>
            <a:endParaRPr lang="en-GB" dirty="0">
              <a:solidFill>
                <a:schemeClr val="accent1">
                  <a:lumMod val="75000"/>
                </a:schemeClr>
              </a:solidFill>
              <a:latin typeface="Calibri" panose="020F0502020204030204" pitchFamily="34" charset="0"/>
              <a:cs typeface="Calibri" panose="020F0502020204030204" pitchFamily="34" charset="0"/>
            </a:endParaRPr>
          </a:p>
        </p:txBody>
      </p:sp>
      <p:sp>
        <p:nvSpPr>
          <p:cNvPr id="6" name="Content Placeholder 2"/>
          <p:cNvSpPr txBox="1">
            <a:spLocks/>
          </p:cNvSpPr>
          <p:nvPr/>
        </p:nvSpPr>
        <p:spPr>
          <a:xfrm>
            <a:off x="838200" y="1690688"/>
            <a:ext cx="11135264" cy="419708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smtClean="0">
                <a:solidFill>
                  <a:srgbClr val="4D738A"/>
                </a:solidFill>
                <a:latin typeface="+mj-lt"/>
              </a:rPr>
              <a:t>Structures in place to support voluntary declaration of circumstances</a:t>
            </a:r>
          </a:p>
          <a:p>
            <a:r>
              <a:rPr lang="en-GB" dirty="0" smtClean="0">
                <a:solidFill>
                  <a:srgbClr val="4D738A"/>
                </a:solidFill>
                <a:latin typeface="+mj-lt"/>
              </a:rPr>
              <a:t>Processes for </a:t>
            </a:r>
            <a:r>
              <a:rPr lang="en-GB" dirty="0">
                <a:solidFill>
                  <a:srgbClr val="4D738A"/>
                </a:solidFill>
                <a:latin typeface="+mj-lt"/>
              </a:rPr>
              <a:t>adjusting expectations </a:t>
            </a:r>
            <a:r>
              <a:rPr lang="en-GB" dirty="0" smtClean="0">
                <a:solidFill>
                  <a:srgbClr val="4D738A"/>
                </a:solidFill>
                <a:latin typeface="+mj-lt"/>
              </a:rPr>
              <a:t>of an affected individual’s contribution to unit’s output pool</a:t>
            </a:r>
          </a:p>
          <a:p>
            <a:r>
              <a:rPr lang="en-GB" dirty="0" smtClean="0">
                <a:solidFill>
                  <a:srgbClr val="4D738A"/>
                </a:solidFill>
                <a:latin typeface="+mj-lt"/>
              </a:rPr>
              <a:t>Approach to determining whether a reduction should be sought to total number of outputs required for submitting units</a:t>
            </a:r>
          </a:p>
          <a:p>
            <a:r>
              <a:rPr lang="en-GB" dirty="0" smtClean="0">
                <a:solidFill>
                  <a:srgbClr val="4D738A"/>
                </a:solidFill>
                <a:latin typeface="+mj-lt"/>
              </a:rPr>
              <a:t>Should involve a description of HEI’s policies, procedures and personnel involved in managing and making decisions, and list of circumstances that will be taken into account – must be standard across all units</a:t>
            </a:r>
          </a:p>
          <a:p>
            <a:pPr marL="0" indent="0">
              <a:buNone/>
            </a:pPr>
            <a:r>
              <a:rPr lang="en-GB" dirty="0">
                <a:solidFill>
                  <a:srgbClr val="4D738A"/>
                </a:solidFill>
                <a:latin typeface="+mj-lt"/>
              </a:rPr>
              <a:t>	</a:t>
            </a:r>
            <a:r>
              <a:rPr lang="en-GB" i="1" dirty="0" smtClean="0">
                <a:solidFill>
                  <a:srgbClr val="4D738A"/>
                </a:solidFill>
                <a:latin typeface="+mj-lt"/>
              </a:rPr>
              <a:t>For more information  -  listen to our webinar on staff circumstances</a:t>
            </a:r>
          </a:p>
          <a:p>
            <a:endParaRPr lang="en-GB" dirty="0" smtClean="0">
              <a:solidFill>
                <a:srgbClr val="4D738A"/>
              </a:solidFill>
              <a:latin typeface="+mj-lt"/>
            </a:endParaRPr>
          </a:p>
          <a:p>
            <a:endParaRPr lang="en-GB" dirty="0">
              <a:solidFill>
                <a:srgbClr val="4D738A"/>
              </a:solidFill>
              <a:latin typeface="+mj-lt"/>
            </a:endParaRPr>
          </a:p>
        </p:txBody>
      </p:sp>
    </p:spTree>
    <p:extLst>
      <p:ext uri="{BB962C8B-B14F-4D97-AF65-F5344CB8AC3E}">
        <p14:creationId xmlns:p14="http://schemas.microsoft.com/office/powerpoint/2010/main" val="11638357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838200" y="365125"/>
            <a:ext cx="8787283"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solidFill>
                  <a:schemeClr val="accent1">
                    <a:lumMod val="75000"/>
                  </a:schemeClr>
                </a:solidFill>
                <a:latin typeface="Calibri" panose="020F0502020204030204" pitchFamily="34" charset="0"/>
                <a:cs typeface="Calibri" panose="020F0502020204030204" pitchFamily="34" charset="0"/>
              </a:rPr>
              <a:t>Appeals</a:t>
            </a:r>
            <a:endParaRPr lang="en-GB" dirty="0">
              <a:solidFill>
                <a:schemeClr val="accent1">
                  <a:lumMod val="75000"/>
                </a:schemeClr>
              </a:solidFill>
              <a:latin typeface="Calibri" panose="020F0502020204030204" pitchFamily="34" charset="0"/>
              <a:cs typeface="Calibri" panose="020F0502020204030204" pitchFamily="34" charset="0"/>
            </a:endParaRPr>
          </a:p>
        </p:txBody>
      </p:sp>
      <p:sp>
        <p:nvSpPr>
          <p:cNvPr id="6" name="Content Placeholder 2"/>
          <p:cNvSpPr txBox="1">
            <a:spLocks/>
          </p:cNvSpPr>
          <p:nvPr/>
        </p:nvSpPr>
        <p:spPr>
          <a:xfrm>
            <a:off x="838200" y="2006648"/>
            <a:ext cx="11135264" cy="419708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smtClean="0">
                <a:solidFill>
                  <a:srgbClr val="4D738A"/>
                </a:solidFill>
                <a:latin typeface="+mj-lt"/>
              </a:rPr>
              <a:t>Funding Bodies expect all HEIs to have appropriate appeals mechanism, which:</a:t>
            </a:r>
          </a:p>
          <a:p>
            <a:pPr lvl="1"/>
            <a:r>
              <a:rPr lang="en-GB" dirty="0" smtClean="0">
                <a:solidFill>
                  <a:srgbClr val="4D738A"/>
                </a:solidFill>
                <a:latin typeface="+mj-lt"/>
              </a:rPr>
              <a:t>Allows staff to appeal after they have received feedback (on SRR and / or research independence eligibility) and for appeal to be considered before final submission</a:t>
            </a:r>
          </a:p>
          <a:p>
            <a:pPr lvl="1"/>
            <a:r>
              <a:rPr lang="en-GB" dirty="0" smtClean="0">
                <a:solidFill>
                  <a:srgbClr val="4D738A"/>
                </a:solidFill>
                <a:latin typeface="+mj-lt"/>
              </a:rPr>
              <a:t>Ensures that individuals who handle appeals are independent of the decision making relating to SRR and research independence, and have received REF-specific training</a:t>
            </a:r>
          </a:p>
          <a:p>
            <a:pPr lvl="1"/>
            <a:r>
              <a:rPr lang="en-GB" dirty="0" smtClean="0">
                <a:solidFill>
                  <a:srgbClr val="4D738A"/>
                </a:solidFill>
                <a:latin typeface="+mj-lt"/>
              </a:rPr>
              <a:t>Includes clear and transparent criteria on justifiable grounds for appeal, and clear timelines</a:t>
            </a:r>
          </a:p>
          <a:p>
            <a:endParaRPr lang="en-GB" dirty="0" smtClean="0">
              <a:solidFill>
                <a:srgbClr val="4D738A"/>
              </a:solidFill>
              <a:latin typeface="+mj-lt"/>
            </a:endParaRPr>
          </a:p>
          <a:p>
            <a:endParaRPr lang="en-GB" dirty="0" smtClean="0">
              <a:solidFill>
                <a:srgbClr val="4D738A"/>
              </a:solidFill>
              <a:latin typeface="+mj-lt"/>
            </a:endParaRPr>
          </a:p>
          <a:p>
            <a:endParaRPr lang="en-GB" dirty="0">
              <a:solidFill>
                <a:srgbClr val="4D738A"/>
              </a:solidFill>
              <a:latin typeface="+mj-lt"/>
            </a:endParaRPr>
          </a:p>
        </p:txBody>
      </p:sp>
    </p:spTree>
    <p:extLst>
      <p:ext uri="{BB962C8B-B14F-4D97-AF65-F5344CB8AC3E}">
        <p14:creationId xmlns:p14="http://schemas.microsoft.com/office/powerpoint/2010/main" val="2394399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838200" y="365125"/>
            <a:ext cx="8787283"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solidFill>
                  <a:schemeClr val="accent1">
                    <a:lumMod val="75000"/>
                  </a:schemeClr>
                </a:solidFill>
                <a:latin typeface="Calibri" panose="020F0502020204030204" pitchFamily="34" charset="0"/>
                <a:cs typeface="Calibri" panose="020F0502020204030204" pitchFamily="34" charset="0"/>
              </a:rPr>
              <a:t>Final Equality Impact Assessment</a:t>
            </a:r>
            <a:endParaRPr lang="en-GB" dirty="0">
              <a:solidFill>
                <a:schemeClr val="accent1">
                  <a:lumMod val="75000"/>
                </a:schemeClr>
              </a:solidFill>
              <a:latin typeface="Calibri" panose="020F0502020204030204" pitchFamily="34" charset="0"/>
              <a:cs typeface="Calibri" panose="020F0502020204030204" pitchFamily="34" charset="0"/>
            </a:endParaRPr>
          </a:p>
        </p:txBody>
      </p:sp>
      <p:sp>
        <p:nvSpPr>
          <p:cNvPr id="6" name="Content Placeholder 2"/>
          <p:cNvSpPr txBox="1">
            <a:spLocks/>
          </p:cNvSpPr>
          <p:nvPr/>
        </p:nvSpPr>
        <p:spPr>
          <a:xfrm>
            <a:off x="838200" y="1759832"/>
            <a:ext cx="11135264" cy="419708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smtClean="0">
              <a:solidFill>
                <a:srgbClr val="4D738A"/>
              </a:solidFill>
              <a:latin typeface="+mj-lt"/>
            </a:endParaRPr>
          </a:p>
          <a:p>
            <a:r>
              <a:rPr lang="en-GB" sz="3200" dirty="0" smtClean="0">
                <a:solidFill>
                  <a:srgbClr val="4D738A"/>
                </a:solidFill>
                <a:latin typeface="+mj-lt"/>
              </a:rPr>
              <a:t>Code should set out how the final EIA on the spread of outputs across staff (in relation to their protected characteristics) will be used to inform the final selection of outputs to be submitted</a:t>
            </a:r>
            <a:r>
              <a:rPr lang="en-GB" sz="3200" dirty="0">
                <a:solidFill>
                  <a:srgbClr val="4D738A"/>
                </a:solidFill>
                <a:latin typeface="+mj-lt"/>
              </a:rPr>
              <a:t>	</a:t>
            </a:r>
            <a:endParaRPr lang="en-GB" sz="3200" dirty="0" smtClean="0">
              <a:solidFill>
                <a:srgbClr val="4D738A"/>
              </a:solidFill>
              <a:latin typeface="+mj-lt"/>
            </a:endParaRPr>
          </a:p>
          <a:p>
            <a:endParaRPr lang="en-GB" i="1" dirty="0">
              <a:solidFill>
                <a:srgbClr val="4D738A"/>
              </a:solidFill>
              <a:latin typeface="+mj-lt"/>
            </a:endParaRPr>
          </a:p>
          <a:p>
            <a:pPr marL="0" indent="0">
              <a:buNone/>
            </a:pPr>
            <a:r>
              <a:rPr lang="en-GB" i="1" dirty="0" smtClean="0">
                <a:solidFill>
                  <a:srgbClr val="4D738A"/>
                </a:solidFill>
                <a:latin typeface="+mj-lt"/>
              </a:rPr>
              <a:t>       For more information on EIAs  -  listen to our webinar on EIAs</a:t>
            </a:r>
            <a:endParaRPr lang="en-GB" dirty="0" smtClean="0">
              <a:solidFill>
                <a:srgbClr val="4D738A"/>
              </a:solidFill>
              <a:latin typeface="+mj-lt"/>
            </a:endParaRPr>
          </a:p>
          <a:p>
            <a:endParaRPr lang="en-GB" dirty="0">
              <a:solidFill>
                <a:srgbClr val="4D738A"/>
              </a:solidFill>
              <a:latin typeface="+mj-lt"/>
            </a:endParaRPr>
          </a:p>
        </p:txBody>
      </p:sp>
    </p:spTree>
    <p:extLst>
      <p:ext uri="{BB962C8B-B14F-4D97-AF65-F5344CB8AC3E}">
        <p14:creationId xmlns:p14="http://schemas.microsoft.com/office/powerpoint/2010/main" val="34698050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6" name="Content Placeholder 2"/>
          <p:cNvSpPr txBox="1">
            <a:spLocks/>
          </p:cNvSpPr>
          <p:nvPr/>
        </p:nvSpPr>
        <p:spPr>
          <a:xfrm>
            <a:off x="838200" y="1923521"/>
            <a:ext cx="11135264" cy="419708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smtClean="0">
              <a:solidFill>
                <a:srgbClr val="4D738A"/>
              </a:solidFill>
              <a:latin typeface="+mj-lt"/>
            </a:endParaRPr>
          </a:p>
          <a:p>
            <a:r>
              <a:rPr lang="en-GB" sz="3200" dirty="0" smtClean="0">
                <a:solidFill>
                  <a:srgbClr val="4D738A"/>
                </a:solidFill>
                <a:latin typeface="+mj-lt"/>
              </a:rPr>
              <a:t>Best codes from 2014 showed how an ongoing EIA informed development of the Code</a:t>
            </a:r>
          </a:p>
          <a:p>
            <a:endParaRPr lang="en-GB" sz="3200" dirty="0">
              <a:solidFill>
                <a:srgbClr val="4D738A"/>
              </a:solidFill>
              <a:latin typeface="+mj-lt"/>
            </a:endParaRPr>
          </a:p>
          <a:p>
            <a:r>
              <a:rPr lang="en-GB" sz="3200" dirty="0" smtClean="0">
                <a:solidFill>
                  <a:srgbClr val="4D738A"/>
                </a:solidFill>
                <a:latin typeface="+mj-lt"/>
              </a:rPr>
              <a:t>Best codes included clear and meaningful contextual information alongside data and analysis</a:t>
            </a:r>
            <a:endParaRPr lang="en-GB" dirty="0">
              <a:solidFill>
                <a:srgbClr val="4D738A"/>
              </a:solidFill>
              <a:latin typeface="+mj-lt"/>
            </a:endParaRPr>
          </a:p>
        </p:txBody>
      </p:sp>
      <p:sp>
        <p:nvSpPr>
          <p:cNvPr id="7" name="Title 1"/>
          <p:cNvSpPr txBox="1">
            <a:spLocks/>
          </p:cNvSpPr>
          <p:nvPr/>
        </p:nvSpPr>
        <p:spPr>
          <a:xfrm>
            <a:off x="2450237" y="631504"/>
            <a:ext cx="2467992" cy="676817"/>
          </a:xfrm>
          <a:prstGeom prst="rect">
            <a:avLst/>
          </a:prstGeom>
        </p:spPr>
        <p:txBody>
          <a:bodyP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b="1" dirty="0" smtClean="0">
                <a:solidFill>
                  <a:srgbClr val="FE9E19"/>
                </a:solidFill>
                <a:latin typeface="Calibri" panose="020F0502020204030204" pitchFamily="34" charset="0"/>
                <a:cs typeface="Calibri" panose="020F0502020204030204" pitchFamily="34" charset="0"/>
              </a:rPr>
              <a:t>Top Tip</a:t>
            </a:r>
            <a:endParaRPr lang="en-GB" b="1" dirty="0">
              <a:solidFill>
                <a:srgbClr val="FE9E19"/>
              </a:solidFill>
              <a:latin typeface="Calibri" panose="020F0502020204030204" pitchFamily="34" charset="0"/>
              <a:cs typeface="Calibri" panose="020F0502020204030204" pitchFamily="34" charset="0"/>
            </a:endParaRPr>
          </a:p>
        </p:txBody>
      </p:sp>
      <p:pic>
        <p:nvPicPr>
          <p:cNvPr id="8" name="Picture 6" descr="https://upload.wikimedia.org/wikipedia/commons/thumb/7/73/Symbol_lightbulb.svg/1024px-Symbol_lightbulb.svg.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13830" y="285742"/>
            <a:ext cx="1303831" cy="13038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4757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2"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907217" y="427825"/>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solidFill>
                  <a:schemeClr val="accent1">
                    <a:lumMod val="75000"/>
                  </a:schemeClr>
                </a:solidFill>
                <a:latin typeface="Calibri" panose="020F0502020204030204" pitchFamily="34" charset="0"/>
                <a:cs typeface="Calibri" panose="020F0502020204030204" pitchFamily="34" charset="0"/>
              </a:rPr>
              <a:t>Overview</a:t>
            </a:r>
          </a:p>
          <a:p>
            <a:endParaRPr lang="en-GB" dirty="0">
              <a:solidFill>
                <a:schemeClr val="accent1">
                  <a:lumMod val="75000"/>
                </a:schemeClr>
              </a:solidFill>
              <a:latin typeface="Calibri" panose="020F0502020204030204" pitchFamily="34" charset="0"/>
            </a:endParaRPr>
          </a:p>
          <a:p>
            <a:endParaRPr lang="en-GB" dirty="0" smtClean="0">
              <a:solidFill>
                <a:schemeClr val="accent1">
                  <a:lumMod val="75000"/>
                </a:schemeClr>
              </a:solidFill>
              <a:latin typeface="Calibri" panose="020F0502020204030204" pitchFamily="34" charset="0"/>
            </a:endParaRPr>
          </a:p>
          <a:p>
            <a:endParaRPr lang="en-GB" dirty="0">
              <a:solidFill>
                <a:schemeClr val="accent1">
                  <a:lumMod val="75000"/>
                </a:schemeClr>
              </a:solidFill>
              <a:latin typeface="Calibri" panose="020F0502020204030204" pitchFamily="34" charset="0"/>
            </a:endParaRPr>
          </a:p>
          <a:p>
            <a:endParaRPr lang="en-GB" dirty="0">
              <a:solidFill>
                <a:schemeClr val="accent1">
                  <a:lumMod val="75000"/>
                </a:schemeClr>
              </a:solidFill>
            </a:endParaRPr>
          </a:p>
        </p:txBody>
      </p:sp>
      <p:sp>
        <p:nvSpPr>
          <p:cNvPr id="6" name="Content Placeholder 2"/>
          <p:cNvSpPr txBox="1">
            <a:spLocks/>
          </p:cNvSpPr>
          <p:nvPr/>
        </p:nvSpPr>
        <p:spPr>
          <a:xfrm>
            <a:off x="838200" y="1263316"/>
            <a:ext cx="10309261" cy="519724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smtClean="0">
              <a:solidFill>
                <a:srgbClr val="4D738A"/>
              </a:solidFill>
              <a:latin typeface="+mj-lt"/>
            </a:endParaRPr>
          </a:p>
          <a:p>
            <a:pPr marL="0" indent="0">
              <a:buNone/>
            </a:pPr>
            <a:endParaRPr lang="en-GB" dirty="0">
              <a:solidFill>
                <a:srgbClr val="4D738A"/>
              </a:solidFill>
              <a:latin typeface="+mj-lt"/>
            </a:endParaRPr>
          </a:p>
        </p:txBody>
      </p:sp>
      <p:sp>
        <p:nvSpPr>
          <p:cNvPr id="7" name="Content Placeholder 6"/>
          <p:cNvSpPr>
            <a:spLocks noGrp="1"/>
          </p:cNvSpPr>
          <p:nvPr>
            <p:ph idx="1"/>
          </p:nvPr>
        </p:nvSpPr>
        <p:spPr>
          <a:xfrm>
            <a:off x="838200" y="1263316"/>
            <a:ext cx="10515600" cy="4351338"/>
          </a:xfrm>
        </p:spPr>
        <p:txBody>
          <a:bodyPr>
            <a:noAutofit/>
          </a:bodyPr>
          <a:lstStyle/>
          <a:p>
            <a:r>
              <a:rPr lang="en-GB" sz="3200" dirty="0">
                <a:solidFill>
                  <a:schemeClr val="accent1">
                    <a:lumMod val="50000"/>
                  </a:schemeClr>
                </a:solidFill>
                <a:latin typeface="+mj-lt"/>
              </a:rPr>
              <a:t>Background and requirements</a:t>
            </a:r>
          </a:p>
          <a:p>
            <a:r>
              <a:rPr lang="en-GB" sz="3200" dirty="0">
                <a:solidFill>
                  <a:schemeClr val="accent1">
                    <a:lumMod val="50000"/>
                  </a:schemeClr>
                </a:solidFill>
                <a:latin typeface="+mj-lt"/>
              </a:rPr>
              <a:t>HEI legal responsibilities</a:t>
            </a:r>
          </a:p>
          <a:p>
            <a:r>
              <a:rPr lang="en-GB" sz="3200" dirty="0">
                <a:solidFill>
                  <a:schemeClr val="accent1">
                    <a:lumMod val="50000"/>
                  </a:schemeClr>
                </a:solidFill>
                <a:latin typeface="+mj-lt"/>
              </a:rPr>
              <a:t>Principles</a:t>
            </a:r>
          </a:p>
          <a:p>
            <a:r>
              <a:rPr lang="en-GB" sz="3200" dirty="0">
                <a:solidFill>
                  <a:schemeClr val="accent1">
                    <a:lumMod val="50000"/>
                  </a:schemeClr>
                </a:solidFill>
                <a:latin typeface="+mj-lt"/>
              </a:rPr>
              <a:t>Main sections</a:t>
            </a:r>
          </a:p>
          <a:p>
            <a:pPr lvl="1"/>
            <a:r>
              <a:rPr lang="en-GB" sz="3200" dirty="0">
                <a:solidFill>
                  <a:schemeClr val="accent1">
                    <a:lumMod val="50000"/>
                  </a:schemeClr>
                </a:solidFill>
                <a:latin typeface="+mj-lt"/>
              </a:rPr>
              <a:t>Introduction, Significant responsibility for research, Researcher independence, Output selection (including individual staff circumstances) </a:t>
            </a:r>
          </a:p>
          <a:p>
            <a:r>
              <a:rPr lang="en-GB" sz="3200" dirty="0">
                <a:solidFill>
                  <a:schemeClr val="accent1">
                    <a:lumMod val="50000"/>
                  </a:schemeClr>
                </a:solidFill>
                <a:latin typeface="+mj-lt"/>
              </a:rPr>
              <a:t>Appeals</a:t>
            </a:r>
          </a:p>
          <a:p>
            <a:r>
              <a:rPr lang="en-GB" sz="3200" dirty="0">
                <a:solidFill>
                  <a:schemeClr val="accent1">
                    <a:lumMod val="50000"/>
                  </a:schemeClr>
                </a:solidFill>
                <a:latin typeface="+mj-lt"/>
              </a:rPr>
              <a:t>EIAs</a:t>
            </a:r>
          </a:p>
          <a:p>
            <a:r>
              <a:rPr lang="en-GB" sz="3200" dirty="0">
                <a:solidFill>
                  <a:schemeClr val="accent1">
                    <a:lumMod val="50000"/>
                  </a:schemeClr>
                </a:solidFill>
                <a:latin typeface="+mj-lt"/>
              </a:rPr>
              <a:t>Other information</a:t>
            </a:r>
          </a:p>
        </p:txBody>
      </p:sp>
    </p:spTree>
    <p:extLst>
      <p:ext uri="{BB962C8B-B14F-4D97-AF65-F5344CB8AC3E}">
        <p14:creationId xmlns:p14="http://schemas.microsoft.com/office/powerpoint/2010/main" val="14903402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838200" y="365125"/>
            <a:ext cx="8787283"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solidFill>
                  <a:schemeClr val="accent1">
                    <a:lumMod val="75000"/>
                  </a:schemeClr>
                </a:solidFill>
                <a:latin typeface="Calibri" panose="020F0502020204030204" pitchFamily="34" charset="0"/>
                <a:cs typeface="Calibri" panose="020F0502020204030204" pitchFamily="34" charset="0"/>
              </a:rPr>
              <a:t>Other information</a:t>
            </a:r>
            <a:endParaRPr lang="en-GB" dirty="0">
              <a:solidFill>
                <a:schemeClr val="accent1">
                  <a:lumMod val="75000"/>
                </a:schemeClr>
              </a:solidFill>
              <a:latin typeface="Calibri" panose="020F0502020204030204" pitchFamily="34" charset="0"/>
              <a:cs typeface="Calibri" panose="020F0502020204030204" pitchFamily="34" charset="0"/>
            </a:endParaRPr>
          </a:p>
        </p:txBody>
      </p:sp>
      <p:sp>
        <p:nvSpPr>
          <p:cNvPr id="6" name="Content Placeholder 2"/>
          <p:cNvSpPr txBox="1">
            <a:spLocks/>
          </p:cNvSpPr>
          <p:nvPr/>
        </p:nvSpPr>
        <p:spPr>
          <a:xfrm>
            <a:off x="838200" y="2006648"/>
            <a:ext cx="11135264" cy="419708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3000" dirty="0" smtClean="0">
                <a:solidFill>
                  <a:srgbClr val="4D738A"/>
                </a:solidFill>
                <a:latin typeface="+mj-lt"/>
              </a:rPr>
              <a:t>Deadline  -  noon 7 June 2019</a:t>
            </a:r>
          </a:p>
          <a:p>
            <a:r>
              <a:rPr lang="en-GB" sz="3000" dirty="0" smtClean="0">
                <a:solidFill>
                  <a:srgbClr val="4D738A"/>
                </a:solidFill>
                <a:latin typeface="+mj-lt"/>
              </a:rPr>
              <a:t>EDAP evaluate and advise funding bodies by mid-July</a:t>
            </a:r>
          </a:p>
          <a:p>
            <a:r>
              <a:rPr lang="en-GB" sz="3000" dirty="0" smtClean="0">
                <a:solidFill>
                  <a:srgbClr val="4D738A"/>
                </a:solidFill>
                <a:latin typeface="+mj-lt"/>
              </a:rPr>
              <a:t>HEIs will have opportunity to revise code based on feedback provided, if necessary</a:t>
            </a:r>
          </a:p>
          <a:p>
            <a:r>
              <a:rPr lang="en-GB" sz="3000" dirty="0" smtClean="0">
                <a:solidFill>
                  <a:srgbClr val="4D738A"/>
                </a:solidFill>
                <a:latin typeface="+mj-lt"/>
              </a:rPr>
              <a:t>If HEI identifies an exceptional need to make significant changes to code after approval by FBs, should contact REF team</a:t>
            </a:r>
          </a:p>
          <a:p>
            <a:r>
              <a:rPr lang="en-GB" sz="3000" dirty="0" smtClean="0">
                <a:solidFill>
                  <a:srgbClr val="4D738A"/>
                </a:solidFill>
                <a:latin typeface="+mj-lt"/>
              </a:rPr>
              <a:t>Approved codes published before submission deadline</a:t>
            </a:r>
          </a:p>
          <a:p>
            <a:endParaRPr lang="en-GB" dirty="0">
              <a:solidFill>
                <a:srgbClr val="4D738A"/>
              </a:solidFill>
              <a:latin typeface="+mj-lt"/>
            </a:endParaRPr>
          </a:p>
        </p:txBody>
      </p:sp>
    </p:spTree>
    <p:extLst>
      <p:ext uri="{BB962C8B-B14F-4D97-AF65-F5344CB8AC3E}">
        <p14:creationId xmlns:p14="http://schemas.microsoft.com/office/powerpoint/2010/main" val="42568827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838200" y="365125"/>
            <a:ext cx="8787283"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solidFill>
                  <a:schemeClr val="accent1">
                    <a:lumMod val="75000"/>
                  </a:schemeClr>
                </a:solidFill>
                <a:latin typeface="Calibri" panose="020F0502020204030204" pitchFamily="34" charset="0"/>
                <a:cs typeface="Calibri" panose="020F0502020204030204" pitchFamily="34" charset="0"/>
              </a:rPr>
              <a:t>Other information  (2)</a:t>
            </a:r>
            <a:endParaRPr lang="en-GB" dirty="0">
              <a:solidFill>
                <a:schemeClr val="accent1">
                  <a:lumMod val="75000"/>
                </a:schemeClr>
              </a:solidFill>
              <a:latin typeface="Calibri" panose="020F0502020204030204" pitchFamily="34" charset="0"/>
              <a:cs typeface="Calibri" panose="020F0502020204030204" pitchFamily="34" charset="0"/>
            </a:endParaRPr>
          </a:p>
        </p:txBody>
      </p:sp>
      <p:sp>
        <p:nvSpPr>
          <p:cNvPr id="6" name="Content Placeholder 2"/>
          <p:cNvSpPr txBox="1">
            <a:spLocks/>
          </p:cNvSpPr>
          <p:nvPr/>
        </p:nvSpPr>
        <p:spPr>
          <a:xfrm>
            <a:off x="838200" y="1425270"/>
            <a:ext cx="11135264" cy="419708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3200" dirty="0" smtClean="0">
                <a:solidFill>
                  <a:srgbClr val="4D738A"/>
                </a:solidFill>
                <a:latin typeface="+mj-lt"/>
              </a:rPr>
              <a:t>Post-exercise analysis of codes, including examples of good practice</a:t>
            </a:r>
          </a:p>
          <a:p>
            <a:r>
              <a:rPr lang="en-GB" sz="3200" dirty="0" smtClean="0">
                <a:solidFill>
                  <a:srgbClr val="4D738A"/>
                </a:solidFill>
                <a:latin typeface="+mj-lt"/>
              </a:rPr>
              <a:t>EDAP may refer to HEI’s code of practice when providing advice to sub-panels on </a:t>
            </a:r>
            <a:r>
              <a:rPr lang="en-GB" sz="3000" dirty="0" smtClean="0">
                <a:solidFill>
                  <a:srgbClr val="4D738A"/>
                </a:solidFill>
                <a:latin typeface="+mj-lt"/>
              </a:rPr>
              <a:t>their</a:t>
            </a:r>
            <a:r>
              <a:rPr lang="en-GB" sz="3200" dirty="0" smtClean="0">
                <a:solidFill>
                  <a:srgbClr val="4D738A"/>
                </a:solidFill>
                <a:latin typeface="+mj-lt"/>
              </a:rPr>
              <a:t> assessment of People section of environment template, and may use this as a basis for audit where necessary</a:t>
            </a:r>
            <a:endParaRPr lang="en-GB" sz="3200" dirty="0">
              <a:solidFill>
                <a:srgbClr val="4D738A"/>
              </a:solidFill>
              <a:latin typeface="+mj-lt"/>
            </a:endParaRPr>
          </a:p>
          <a:p>
            <a:r>
              <a:rPr lang="en-GB" sz="3200" dirty="0" smtClean="0">
                <a:solidFill>
                  <a:srgbClr val="4D738A"/>
                </a:solidFill>
                <a:latin typeface="+mj-lt"/>
              </a:rPr>
              <a:t>Complaints process being put in place to enable individuals to make formal complaint where it is believed that processes set out in code are not being followed (where not satisfactorily resolved within HEI)</a:t>
            </a:r>
          </a:p>
          <a:p>
            <a:endParaRPr lang="en-GB" dirty="0" smtClean="0">
              <a:solidFill>
                <a:srgbClr val="4D738A"/>
              </a:solidFill>
              <a:latin typeface="+mj-lt"/>
            </a:endParaRPr>
          </a:p>
          <a:p>
            <a:endParaRPr lang="en-GB" dirty="0">
              <a:solidFill>
                <a:srgbClr val="4D738A"/>
              </a:solidFill>
              <a:latin typeface="+mj-lt"/>
            </a:endParaRPr>
          </a:p>
        </p:txBody>
      </p:sp>
    </p:spTree>
    <p:extLst>
      <p:ext uri="{BB962C8B-B14F-4D97-AF65-F5344CB8AC3E}">
        <p14:creationId xmlns:p14="http://schemas.microsoft.com/office/powerpoint/2010/main" val="4404059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6" name="Content Placeholder 2"/>
          <p:cNvSpPr txBox="1">
            <a:spLocks/>
          </p:cNvSpPr>
          <p:nvPr/>
        </p:nvSpPr>
        <p:spPr>
          <a:xfrm>
            <a:off x="913014" y="1846066"/>
            <a:ext cx="11154508" cy="548286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r>
              <a:rPr lang="en-GB" dirty="0">
                <a:solidFill>
                  <a:srgbClr val="4D738A"/>
                </a:solidFill>
                <a:latin typeface="+mj-lt"/>
              </a:rPr>
              <a:t>The live webinar will take place at </a:t>
            </a:r>
            <a:r>
              <a:rPr lang="en-GB" b="1" dirty="0">
                <a:solidFill>
                  <a:srgbClr val="4D738A"/>
                </a:solidFill>
              </a:rPr>
              <a:t>12 noon on Wednesday 13 February</a:t>
            </a:r>
            <a:r>
              <a:rPr lang="en-GB" dirty="0">
                <a:solidFill>
                  <a:srgbClr val="4D738A"/>
                </a:solidFill>
                <a:latin typeface="+mj-lt"/>
              </a:rPr>
              <a:t>.</a:t>
            </a:r>
          </a:p>
          <a:p>
            <a:pPr marL="0" indent="0" fontAlgn="base">
              <a:buNone/>
            </a:pPr>
            <a:r>
              <a:rPr lang="en-GB" dirty="0">
                <a:solidFill>
                  <a:srgbClr val="4D738A"/>
                </a:solidFill>
                <a:latin typeface="+mj-lt"/>
              </a:rPr>
              <a:t>Visit </a:t>
            </a:r>
            <a:r>
              <a:rPr lang="en-GB" dirty="0">
                <a:solidFill>
                  <a:srgbClr val="4D738A"/>
                </a:solidFill>
                <a:latin typeface="+mj-lt"/>
                <a:hlinkClick r:id="rId4"/>
              </a:rPr>
              <a:t>https://www.ref.ac.uk/events/codes-of-practice-and-staff-circumstances-webinars/</a:t>
            </a:r>
            <a:r>
              <a:rPr lang="en-GB" dirty="0">
                <a:solidFill>
                  <a:srgbClr val="4D738A"/>
                </a:solidFill>
                <a:latin typeface="+mj-lt"/>
              </a:rPr>
              <a:t> for further details and to register to attend.</a:t>
            </a:r>
          </a:p>
          <a:p>
            <a:pPr marL="0" indent="0" fontAlgn="base">
              <a:buNone/>
            </a:pPr>
            <a:endParaRPr lang="en-GB" dirty="0"/>
          </a:p>
          <a:p>
            <a:pPr fontAlgn="base"/>
            <a:r>
              <a:rPr lang="en-GB" dirty="0">
                <a:solidFill>
                  <a:srgbClr val="4D738A"/>
                </a:solidFill>
                <a:latin typeface="+mj-lt"/>
              </a:rPr>
              <a:t>We are </a:t>
            </a:r>
            <a:r>
              <a:rPr lang="en-GB" dirty="0" smtClean="0">
                <a:solidFill>
                  <a:srgbClr val="4D738A"/>
                </a:solidFill>
                <a:latin typeface="+mj-lt"/>
              </a:rPr>
              <a:t>inviting </a:t>
            </a:r>
            <a:r>
              <a:rPr lang="en-GB" dirty="0">
                <a:solidFill>
                  <a:srgbClr val="4D738A"/>
                </a:solidFill>
                <a:latin typeface="+mj-lt"/>
              </a:rPr>
              <a:t>questions in advance on </a:t>
            </a:r>
            <a:r>
              <a:rPr lang="en-GB" dirty="0" smtClean="0">
                <a:solidFill>
                  <a:srgbClr val="4D738A"/>
                </a:solidFill>
                <a:latin typeface="+mj-lt"/>
              </a:rPr>
              <a:t>codes of practice, staff circumstances and EIAs. </a:t>
            </a:r>
            <a:r>
              <a:rPr lang="en-GB" dirty="0">
                <a:solidFill>
                  <a:srgbClr val="4D738A"/>
                </a:solidFill>
                <a:latin typeface="+mj-lt"/>
              </a:rPr>
              <a:t>Please submit your questions by </a:t>
            </a:r>
            <a:r>
              <a:rPr lang="en-GB" b="1" dirty="0">
                <a:solidFill>
                  <a:srgbClr val="4D738A"/>
                </a:solidFill>
              </a:rPr>
              <a:t>10 February </a:t>
            </a:r>
            <a:r>
              <a:rPr lang="en-GB" dirty="0">
                <a:solidFill>
                  <a:srgbClr val="4D738A"/>
                </a:solidFill>
                <a:latin typeface="+mj-lt"/>
              </a:rPr>
              <a:t>at </a:t>
            </a:r>
            <a:r>
              <a:rPr lang="en-GB" dirty="0">
                <a:solidFill>
                  <a:srgbClr val="4D738A"/>
                </a:solidFill>
                <a:latin typeface="+mj-lt"/>
                <a:hlinkClick r:id="rId5"/>
              </a:rPr>
              <a:t>https://www.smartsurvey.co.uk/s/refcopwebinar/. </a:t>
            </a:r>
            <a:endParaRPr lang="en-GB" dirty="0" smtClean="0">
              <a:solidFill>
                <a:srgbClr val="4D738A"/>
              </a:solidFill>
              <a:latin typeface="+mj-lt"/>
            </a:endParaRPr>
          </a:p>
          <a:p>
            <a:pPr fontAlgn="base"/>
            <a:endParaRPr lang="en-GB" dirty="0">
              <a:solidFill>
                <a:srgbClr val="4D738A"/>
              </a:solidFill>
              <a:latin typeface="+mj-lt"/>
            </a:endParaRPr>
          </a:p>
          <a:p>
            <a:pPr fontAlgn="base"/>
            <a:r>
              <a:rPr lang="en-GB" dirty="0" smtClean="0">
                <a:solidFill>
                  <a:srgbClr val="4D738A"/>
                </a:solidFill>
                <a:latin typeface="+mj-lt"/>
              </a:rPr>
              <a:t>We </a:t>
            </a:r>
            <a:r>
              <a:rPr lang="en-GB" dirty="0">
                <a:solidFill>
                  <a:srgbClr val="4D738A"/>
                </a:solidFill>
                <a:latin typeface="+mj-lt"/>
              </a:rPr>
              <a:t>will also be taking live questions throughout the webinar.</a:t>
            </a:r>
          </a:p>
          <a:p>
            <a:pPr marL="0" indent="0" fontAlgn="base">
              <a:buNone/>
            </a:pPr>
            <a:endParaRPr lang="en-GB" dirty="0"/>
          </a:p>
          <a:p>
            <a:pPr marL="0" indent="0">
              <a:buNone/>
            </a:pPr>
            <a:endParaRPr lang="en-GB" dirty="0" smtClean="0">
              <a:solidFill>
                <a:srgbClr val="4D738A"/>
              </a:solidFill>
              <a:latin typeface="+mj-lt"/>
            </a:endParaRPr>
          </a:p>
        </p:txBody>
      </p:sp>
      <p:sp>
        <p:nvSpPr>
          <p:cNvPr id="7" name="Title 1"/>
          <p:cNvSpPr txBox="1">
            <a:spLocks/>
          </p:cNvSpPr>
          <p:nvPr/>
        </p:nvSpPr>
        <p:spPr>
          <a:xfrm>
            <a:off x="838200" y="520503"/>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solidFill>
                  <a:srgbClr val="4D738A"/>
                </a:solidFill>
                <a:latin typeface="Calibri" panose="020F0502020204030204" pitchFamily="34" charset="0"/>
                <a:cs typeface="Calibri" panose="020F0502020204030204" pitchFamily="34" charset="0"/>
              </a:rPr>
              <a:t>Live webinar</a:t>
            </a:r>
            <a:endParaRPr lang="en-GB" dirty="0"/>
          </a:p>
        </p:txBody>
      </p:sp>
    </p:spTree>
    <p:extLst>
      <p:ext uri="{BB962C8B-B14F-4D97-AF65-F5344CB8AC3E}">
        <p14:creationId xmlns:p14="http://schemas.microsoft.com/office/powerpoint/2010/main" val="25909431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6" name="Content Placeholder 2"/>
          <p:cNvSpPr txBox="1">
            <a:spLocks/>
          </p:cNvSpPr>
          <p:nvPr/>
        </p:nvSpPr>
        <p:spPr>
          <a:xfrm>
            <a:off x="947256" y="2718521"/>
            <a:ext cx="11154508" cy="193736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r>
              <a:rPr lang="en-GB" dirty="0" smtClean="0">
                <a:solidFill>
                  <a:srgbClr val="4D738A"/>
                </a:solidFill>
                <a:latin typeface="+mj-lt"/>
              </a:rPr>
              <a:t>Places are still available at events in Birmingham (18 February) and Glasgow (25 February). </a:t>
            </a:r>
            <a:r>
              <a:rPr lang="en-GB" dirty="0">
                <a:solidFill>
                  <a:srgbClr val="4D738A"/>
                </a:solidFill>
                <a:latin typeface="+mj-lt"/>
              </a:rPr>
              <a:t>Visit </a:t>
            </a:r>
            <a:r>
              <a:rPr lang="en-GB" dirty="0">
                <a:solidFill>
                  <a:srgbClr val="4D738A"/>
                </a:solidFill>
                <a:latin typeface="+mj-lt"/>
                <a:hlinkClick r:id="rId4"/>
              </a:rPr>
              <a:t>https://www.ref.ac.uk/events/codes-of-practice-workshops-february-2019</a:t>
            </a:r>
            <a:r>
              <a:rPr lang="en-GB" dirty="0" smtClean="0">
                <a:solidFill>
                  <a:srgbClr val="4D738A"/>
                </a:solidFill>
                <a:latin typeface="+mj-lt"/>
                <a:hlinkClick r:id="rId4"/>
              </a:rPr>
              <a:t>/</a:t>
            </a:r>
            <a:r>
              <a:rPr lang="en-GB" dirty="0" smtClean="0">
                <a:solidFill>
                  <a:srgbClr val="4D738A"/>
                </a:solidFill>
                <a:latin typeface="+mj-lt"/>
              </a:rPr>
              <a:t> for further information and to register to attend.</a:t>
            </a:r>
          </a:p>
          <a:p>
            <a:pPr marL="0" indent="0" fontAlgn="base">
              <a:buNone/>
            </a:pPr>
            <a:endParaRPr lang="en-GB" dirty="0" smtClean="0">
              <a:solidFill>
                <a:srgbClr val="4D738A"/>
              </a:solidFill>
              <a:latin typeface="+mj-lt"/>
            </a:endParaRPr>
          </a:p>
          <a:p>
            <a:pPr fontAlgn="base"/>
            <a:endParaRPr lang="en-GB" dirty="0">
              <a:solidFill>
                <a:srgbClr val="4D738A"/>
              </a:solidFill>
              <a:latin typeface="+mj-lt"/>
            </a:endParaRPr>
          </a:p>
          <a:p>
            <a:pPr fontAlgn="base"/>
            <a:endParaRPr lang="en-GB" dirty="0">
              <a:solidFill>
                <a:srgbClr val="4D738A"/>
              </a:solidFill>
              <a:latin typeface="+mj-lt"/>
            </a:endParaRPr>
          </a:p>
          <a:p>
            <a:pPr marL="0" indent="0" fontAlgn="base">
              <a:buNone/>
            </a:pPr>
            <a:endParaRPr lang="en-GB" dirty="0"/>
          </a:p>
          <a:p>
            <a:pPr marL="0" indent="0">
              <a:buNone/>
            </a:pPr>
            <a:endParaRPr lang="en-GB" dirty="0" smtClean="0">
              <a:solidFill>
                <a:srgbClr val="4D738A"/>
              </a:solidFill>
              <a:latin typeface="+mj-lt"/>
            </a:endParaRPr>
          </a:p>
        </p:txBody>
      </p:sp>
      <p:sp>
        <p:nvSpPr>
          <p:cNvPr id="7" name="Title 1"/>
          <p:cNvSpPr txBox="1">
            <a:spLocks/>
          </p:cNvSpPr>
          <p:nvPr/>
        </p:nvSpPr>
        <p:spPr>
          <a:xfrm>
            <a:off x="771088" y="839285"/>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solidFill>
                  <a:srgbClr val="4D738A"/>
                </a:solidFill>
                <a:latin typeface="Calibri" panose="020F0502020204030204" pitchFamily="34" charset="0"/>
                <a:cs typeface="Calibri" panose="020F0502020204030204" pitchFamily="34" charset="0"/>
              </a:rPr>
              <a:t>Codes of practice workshops</a:t>
            </a:r>
            <a:endParaRPr lang="en-GB" dirty="0"/>
          </a:p>
        </p:txBody>
      </p:sp>
    </p:spTree>
    <p:extLst>
      <p:ext uri="{BB962C8B-B14F-4D97-AF65-F5344CB8AC3E}">
        <p14:creationId xmlns:p14="http://schemas.microsoft.com/office/powerpoint/2010/main" val="17327211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2"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838200" y="365125"/>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b="1" dirty="0" smtClean="0">
                <a:solidFill>
                  <a:schemeClr val="accent1">
                    <a:lumMod val="75000"/>
                  </a:schemeClr>
                </a:solidFill>
              </a:rPr>
              <a:t>Background and requirements</a:t>
            </a:r>
            <a:endParaRPr lang="en-GB" b="1" dirty="0">
              <a:solidFill>
                <a:schemeClr val="accent1">
                  <a:lumMod val="75000"/>
                </a:schemeClr>
              </a:solidFill>
            </a:endParaRPr>
          </a:p>
        </p:txBody>
      </p:sp>
      <p:sp>
        <p:nvSpPr>
          <p:cNvPr id="6" name="Content Placeholder 2"/>
          <p:cNvSpPr txBox="1">
            <a:spLocks/>
          </p:cNvSpPr>
          <p:nvPr/>
        </p:nvSpPr>
        <p:spPr>
          <a:xfrm>
            <a:off x="838200" y="1591294"/>
            <a:ext cx="10904913" cy="486927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3200" dirty="0" smtClean="0">
                <a:solidFill>
                  <a:schemeClr val="accent1">
                    <a:lumMod val="50000"/>
                  </a:schemeClr>
                </a:solidFill>
                <a:latin typeface="+mj-lt"/>
              </a:rPr>
              <a:t>Each institution making a submission is required to develop and submit a Code of Practice that frames their decision-making processes for REF2021 </a:t>
            </a:r>
          </a:p>
          <a:p>
            <a:r>
              <a:rPr lang="en-GB" sz="3200" dirty="0" smtClean="0">
                <a:solidFill>
                  <a:schemeClr val="accent1">
                    <a:lumMod val="50000"/>
                  </a:schemeClr>
                </a:solidFill>
                <a:latin typeface="+mj-lt"/>
              </a:rPr>
              <a:t>Key purpose is to aid institutions in fulfilling their responsibilities in respect of promoting E&amp;D, complying with legislation, and avoiding discrimination, when preparing their submissions</a:t>
            </a:r>
          </a:p>
          <a:p>
            <a:r>
              <a:rPr lang="en-GB" sz="3200" dirty="0" smtClean="0">
                <a:solidFill>
                  <a:schemeClr val="accent1">
                    <a:lumMod val="50000"/>
                  </a:schemeClr>
                </a:solidFill>
                <a:latin typeface="+mj-lt"/>
              </a:rPr>
              <a:t>Deadline for submission:</a:t>
            </a:r>
            <a:r>
              <a:rPr lang="en-GB" sz="3200" dirty="0">
                <a:solidFill>
                  <a:schemeClr val="accent1">
                    <a:lumMod val="50000"/>
                  </a:schemeClr>
                </a:solidFill>
                <a:latin typeface="+mj-lt"/>
              </a:rPr>
              <a:t> </a:t>
            </a:r>
            <a:r>
              <a:rPr lang="en-GB" sz="3200" dirty="0" smtClean="0">
                <a:solidFill>
                  <a:schemeClr val="accent1">
                    <a:lumMod val="50000"/>
                  </a:schemeClr>
                </a:solidFill>
                <a:latin typeface="+mj-lt"/>
              </a:rPr>
              <a:t>Noon, 7 June, 2019</a:t>
            </a:r>
          </a:p>
          <a:p>
            <a:r>
              <a:rPr lang="en-GB" sz="3200" dirty="0" smtClean="0">
                <a:solidFill>
                  <a:schemeClr val="accent1">
                    <a:lumMod val="50000"/>
                  </a:schemeClr>
                </a:solidFill>
                <a:latin typeface="+mj-lt"/>
              </a:rPr>
              <a:t>EDAP will examine codes and advise Funding Bodies on their adherence to guidance, prior to approval and publication</a:t>
            </a:r>
          </a:p>
          <a:p>
            <a:endParaRPr lang="en-GB" dirty="0">
              <a:solidFill>
                <a:srgbClr val="4D738A"/>
              </a:solidFill>
              <a:latin typeface="+mj-lt"/>
            </a:endParaRPr>
          </a:p>
        </p:txBody>
      </p:sp>
    </p:spTree>
    <p:extLst>
      <p:ext uri="{BB962C8B-B14F-4D97-AF65-F5344CB8AC3E}">
        <p14:creationId xmlns:p14="http://schemas.microsoft.com/office/powerpoint/2010/main" val="21190922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2"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838200" y="365125"/>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solidFill>
                  <a:schemeClr val="accent1">
                    <a:lumMod val="75000"/>
                  </a:schemeClr>
                </a:solidFill>
                <a:latin typeface="Calibri" panose="020F0502020204030204" pitchFamily="34" charset="0"/>
                <a:cs typeface="Calibri" panose="020F0502020204030204" pitchFamily="34" charset="0"/>
              </a:rPr>
              <a:t>HEI legal responsibilities</a:t>
            </a:r>
            <a:endParaRPr lang="en-GB" dirty="0">
              <a:solidFill>
                <a:schemeClr val="accent1">
                  <a:lumMod val="75000"/>
                </a:schemeClr>
              </a:solidFill>
              <a:latin typeface="Calibri" panose="020F0502020204030204" pitchFamily="34" charset="0"/>
              <a:cs typeface="Calibri" panose="020F0502020204030204" pitchFamily="34" charset="0"/>
            </a:endParaRPr>
          </a:p>
        </p:txBody>
      </p:sp>
      <p:sp>
        <p:nvSpPr>
          <p:cNvPr id="6" name="Content Placeholder 2"/>
          <p:cNvSpPr txBox="1">
            <a:spLocks/>
          </p:cNvSpPr>
          <p:nvPr/>
        </p:nvSpPr>
        <p:spPr>
          <a:xfrm>
            <a:off x="838200" y="1768479"/>
            <a:ext cx="11018734" cy="419112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smtClean="0">
                <a:solidFill>
                  <a:srgbClr val="4D738A"/>
                </a:solidFill>
                <a:latin typeface="+mj-lt"/>
              </a:rPr>
              <a:t>Need to ensure that their REF processes do not discriminate unlawfully against, or otherwise have the effect of harassing or victimising individuals because of age, disability, gender identity, marriage and civil partnership, race, religion or belief, sex or sexual orientation, or because they are pregnant or have recently given birth</a:t>
            </a:r>
          </a:p>
          <a:p>
            <a:r>
              <a:rPr lang="en-GB" dirty="0" smtClean="0">
                <a:solidFill>
                  <a:srgbClr val="4D738A"/>
                </a:solidFill>
                <a:latin typeface="+mj-lt"/>
              </a:rPr>
              <a:t>Fixed-term and part-time staff have right not to be treated any less favourably than comparable employees on open contracts or working full-time</a:t>
            </a:r>
          </a:p>
          <a:p>
            <a:r>
              <a:rPr lang="en-GB" dirty="0" smtClean="0">
                <a:solidFill>
                  <a:srgbClr val="4D738A"/>
                </a:solidFill>
                <a:latin typeface="+mj-lt"/>
              </a:rPr>
              <a:t>Need to consider and understand effect of their REF policies on equality</a:t>
            </a:r>
            <a:endParaRPr lang="en-GB" dirty="0">
              <a:solidFill>
                <a:srgbClr val="4D738A"/>
              </a:solidFill>
              <a:latin typeface="+mj-lt"/>
            </a:endParaRPr>
          </a:p>
        </p:txBody>
      </p:sp>
    </p:spTree>
    <p:extLst>
      <p:ext uri="{BB962C8B-B14F-4D97-AF65-F5344CB8AC3E}">
        <p14:creationId xmlns:p14="http://schemas.microsoft.com/office/powerpoint/2010/main" val="15751586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838200" y="365125"/>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solidFill>
                  <a:schemeClr val="accent1">
                    <a:lumMod val="75000"/>
                  </a:schemeClr>
                </a:solidFill>
                <a:latin typeface="Calibri" panose="020F0502020204030204" pitchFamily="34" charset="0"/>
                <a:cs typeface="Calibri" panose="020F0502020204030204" pitchFamily="34" charset="0"/>
              </a:rPr>
              <a:t>Principles</a:t>
            </a:r>
            <a:endParaRPr lang="en-GB" dirty="0">
              <a:solidFill>
                <a:schemeClr val="accent1">
                  <a:lumMod val="75000"/>
                </a:schemeClr>
              </a:solidFill>
              <a:latin typeface="Calibri" panose="020F0502020204030204" pitchFamily="34" charset="0"/>
              <a:cs typeface="Calibri" panose="020F0502020204030204" pitchFamily="34" charset="0"/>
            </a:endParaRPr>
          </a:p>
        </p:txBody>
      </p:sp>
      <p:sp>
        <p:nvSpPr>
          <p:cNvPr id="6" name="Content Placeholder 2"/>
          <p:cNvSpPr txBox="1">
            <a:spLocks/>
          </p:cNvSpPr>
          <p:nvPr/>
        </p:nvSpPr>
        <p:spPr>
          <a:xfrm>
            <a:off x="838200" y="1543212"/>
            <a:ext cx="10792146" cy="458670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600" dirty="0" smtClean="0">
                <a:solidFill>
                  <a:srgbClr val="4D738A"/>
                </a:solidFill>
                <a:latin typeface="+mj-lt"/>
              </a:rPr>
              <a:t>Transparency</a:t>
            </a:r>
          </a:p>
          <a:p>
            <a:pPr lvl="1"/>
            <a:r>
              <a:rPr lang="en-GB" sz="2200" dirty="0" smtClean="0">
                <a:solidFill>
                  <a:srgbClr val="4D738A"/>
                </a:solidFill>
                <a:latin typeface="+mj-lt"/>
              </a:rPr>
              <a:t>All REF processes should be transparent</a:t>
            </a:r>
          </a:p>
          <a:p>
            <a:pPr lvl="1"/>
            <a:r>
              <a:rPr lang="en-GB" sz="2200" dirty="0" smtClean="0">
                <a:solidFill>
                  <a:srgbClr val="4D738A"/>
                </a:solidFill>
                <a:latin typeface="+mj-lt"/>
              </a:rPr>
              <a:t>Made available in easily accessible format and publicised across institution - must set out programme of communication</a:t>
            </a:r>
          </a:p>
          <a:p>
            <a:r>
              <a:rPr lang="en-GB" sz="2600" dirty="0" smtClean="0">
                <a:solidFill>
                  <a:srgbClr val="4D738A"/>
                </a:solidFill>
                <a:latin typeface="+mj-lt"/>
              </a:rPr>
              <a:t>Consistency</a:t>
            </a:r>
          </a:p>
          <a:p>
            <a:pPr lvl="1"/>
            <a:r>
              <a:rPr lang="en-GB" sz="2200" dirty="0" smtClean="0">
                <a:solidFill>
                  <a:srgbClr val="4D738A"/>
                </a:solidFill>
                <a:latin typeface="+mj-lt"/>
              </a:rPr>
              <a:t>Principles governing processes should be consistent across institution </a:t>
            </a:r>
          </a:p>
          <a:p>
            <a:r>
              <a:rPr lang="en-GB" sz="2600" dirty="0" smtClean="0">
                <a:solidFill>
                  <a:srgbClr val="4D738A"/>
                </a:solidFill>
                <a:latin typeface="+mj-lt"/>
              </a:rPr>
              <a:t>Accountability</a:t>
            </a:r>
          </a:p>
          <a:p>
            <a:pPr lvl="1"/>
            <a:r>
              <a:rPr lang="en-GB" sz="2200" dirty="0" smtClean="0">
                <a:solidFill>
                  <a:srgbClr val="4D738A"/>
                </a:solidFill>
                <a:latin typeface="+mj-lt"/>
              </a:rPr>
              <a:t>Responsibilities should be clearly defined, and individuals and committees involved in all relevant processes should be identified</a:t>
            </a:r>
          </a:p>
          <a:p>
            <a:r>
              <a:rPr lang="en-GB" sz="2600" dirty="0" smtClean="0">
                <a:solidFill>
                  <a:srgbClr val="4D738A"/>
                </a:solidFill>
                <a:latin typeface="+mj-lt"/>
              </a:rPr>
              <a:t>Inclusivity</a:t>
            </a:r>
            <a:endParaRPr lang="en-GB" sz="1800" dirty="0">
              <a:solidFill>
                <a:srgbClr val="4D738A"/>
              </a:solidFill>
              <a:latin typeface="+mj-lt"/>
            </a:endParaRPr>
          </a:p>
          <a:p>
            <a:pPr lvl="1"/>
            <a:r>
              <a:rPr lang="en-GB" sz="2200" dirty="0" smtClean="0">
                <a:solidFill>
                  <a:srgbClr val="4D738A"/>
                </a:solidFill>
                <a:latin typeface="+mj-lt"/>
              </a:rPr>
              <a:t>Should promote an inclusive environment</a:t>
            </a:r>
          </a:p>
        </p:txBody>
      </p:sp>
    </p:spTree>
    <p:extLst>
      <p:ext uri="{BB962C8B-B14F-4D97-AF65-F5344CB8AC3E}">
        <p14:creationId xmlns:p14="http://schemas.microsoft.com/office/powerpoint/2010/main" val="5215691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6" name="Content Placeholder 2"/>
          <p:cNvSpPr txBox="1">
            <a:spLocks/>
          </p:cNvSpPr>
          <p:nvPr/>
        </p:nvSpPr>
        <p:spPr>
          <a:xfrm>
            <a:off x="838200" y="1543212"/>
            <a:ext cx="10792146" cy="458670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3200" dirty="0" smtClean="0">
              <a:solidFill>
                <a:srgbClr val="4D738A"/>
              </a:solidFill>
              <a:latin typeface="+mj-lt"/>
            </a:endParaRPr>
          </a:p>
          <a:p>
            <a:endParaRPr lang="en-GB" sz="3200" dirty="0" smtClean="0">
              <a:solidFill>
                <a:srgbClr val="4D738A"/>
              </a:solidFill>
              <a:latin typeface="+mj-lt"/>
            </a:endParaRPr>
          </a:p>
          <a:p>
            <a:pPr marL="0" indent="0">
              <a:buNone/>
            </a:pPr>
            <a:r>
              <a:rPr lang="en-GB" sz="3200" dirty="0" smtClean="0">
                <a:solidFill>
                  <a:srgbClr val="4D738A"/>
                </a:solidFill>
                <a:latin typeface="+mj-lt"/>
              </a:rPr>
              <a:t>The best codes of practice from REF2014 provided good </a:t>
            </a:r>
          </a:p>
          <a:p>
            <a:pPr marL="0" indent="0">
              <a:buNone/>
            </a:pPr>
            <a:r>
              <a:rPr lang="en-GB" sz="3200" dirty="0" smtClean="0">
                <a:solidFill>
                  <a:srgbClr val="4D738A"/>
                </a:solidFill>
                <a:latin typeface="+mj-lt"/>
              </a:rPr>
              <a:t>articulation of the ways in which adherence to the </a:t>
            </a:r>
          </a:p>
          <a:p>
            <a:pPr marL="0" indent="0">
              <a:buNone/>
            </a:pPr>
            <a:r>
              <a:rPr lang="en-GB" sz="3200" dirty="0" smtClean="0">
                <a:solidFill>
                  <a:srgbClr val="4D738A"/>
                </a:solidFill>
                <a:latin typeface="+mj-lt"/>
              </a:rPr>
              <a:t>principles was reflected in REF structures and processes, </a:t>
            </a:r>
          </a:p>
          <a:p>
            <a:pPr marL="0" indent="0">
              <a:buNone/>
            </a:pPr>
            <a:r>
              <a:rPr lang="en-GB" sz="3200" dirty="0" smtClean="0">
                <a:solidFill>
                  <a:srgbClr val="4D738A"/>
                </a:solidFill>
                <a:latin typeface="+mj-lt"/>
              </a:rPr>
              <a:t>and was deeply embedded in wider institutional support </a:t>
            </a:r>
          </a:p>
          <a:p>
            <a:pPr marL="0" indent="0">
              <a:buNone/>
            </a:pPr>
            <a:r>
              <a:rPr lang="en-GB" sz="3200" dirty="0" smtClean="0">
                <a:solidFill>
                  <a:srgbClr val="4D738A"/>
                </a:solidFill>
                <a:latin typeface="+mj-lt"/>
              </a:rPr>
              <a:t>for equality and diversity.</a:t>
            </a:r>
          </a:p>
        </p:txBody>
      </p:sp>
      <p:sp>
        <p:nvSpPr>
          <p:cNvPr id="7" name="Title 1"/>
          <p:cNvSpPr txBox="1">
            <a:spLocks/>
          </p:cNvSpPr>
          <p:nvPr/>
        </p:nvSpPr>
        <p:spPr>
          <a:xfrm>
            <a:off x="2371215" y="866395"/>
            <a:ext cx="2467992" cy="676817"/>
          </a:xfrm>
          <a:prstGeom prst="rect">
            <a:avLst/>
          </a:prstGeom>
        </p:spPr>
        <p:txBody>
          <a:bodyP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b="1" dirty="0" smtClean="0">
                <a:solidFill>
                  <a:srgbClr val="FE9E19"/>
                </a:solidFill>
                <a:latin typeface="Calibri" panose="020F0502020204030204" pitchFamily="34" charset="0"/>
                <a:cs typeface="Calibri" panose="020F0502020204030204" pitchFamily="34" charset="0"/>
              </a:rPr>
              <a:t>Top Tip</a:t>
            </a:r>
            <a:endParaRPr lang="en-GB" b="1" dirty="0">
              <a:solidFill>
                <a:srgbClr val="FE9E19"/>
              </a:solidFill>
              <a:latin typeface="Calibri" panose="020F0502020204030204" pitchFamily="34" charset="0"/>
              <a:cs typeface="Calibri" panose="020F0502020204030204" pitchFamily="34" charset="0"/>
            </a:endParaRPr>
          </a:p>
        </p:txBody>
      </p:sp>
      <p:pic>
        <p:nvPicPr>
          <p:cNvPr id="8" name="Picture 6" descr="https://upload.wikimedia.org/wikipedia/commons/thumb/7/73/Symbol_lightbulb.svg/1024px-Symbol_lightbulb.svg.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34808" y="520633"/>
            <a:ext cx="1303831" cy="13038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26450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838200" y="365125"/>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solidFill>
                  <a:schemeClr val="accent1">
                    <a:lumMod val="75000"/>
                  </a:schemeClr>
                </a:solidFill>
                <a:latin typeface="Calibri" panose="020F0502020204030204" pitchFamily="34" charset="0"/>
                <a:cs typeface="Calibri" panose="020F0502020204030204" pitchFamily="34" charset="0"/>
              </a:rPr>
              <a:t>Main sections</a:t>
            </a:r>
            <a:endParaRPr lang="en-GB" dirty="0">
              <a:solidFill>
                <a:schemeClr val="accent1">
                  <a:lumMod val="75000"/>
                </a:schemeClr>
              </a:solidFill>
              <a:latin typeface="Calibri" panose="020F0502020204030204" pitchFamily="34" charset="0"/>
              <a:cs typeface="Calibri" panose="020F0502020204030204" pitchFamily="34" charset="0"/>
            </a:endParaRPr>
          </a:p>
        </p:txBody>
      </p:sp>
      <p:sp>
        <p:nvSpPr>
          <p:cNvPr id="6" name="Content Placeholder 2"/>
          <p:cNvSpPr txBox="1">
            <a:spLocks/>
          </p:cNvSpPr>
          <p:nvPr/>
        </p:nvSpPr>
        <p:spPr>
          <a:xfrm>
            <a:off x="921327" y="1802984"/>
            <a:ext cx="10792146" cy="458670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r>
              <a:rPr lang="en-GB" sz="3200" dirty="0">
                <a:solidFill>
                  <a:srgbClr val="4D738A"/>
                </a:solidFill>
                <a:latin typeface="+mj-lt"/>
              </a:rPr>
              <a:t>Introduction</a:t>
            </a:r>
          </a:p>
          <a:p>
            <a:pPr marL="285750" indent="-285750"/>
            <a:r>
              <a:rPr lang="en-GB" sz="3200" dirty="0">
                <a:solidFill>
                  <a:srgbClr val="4D738A"/>
                </a:solidFill>
                <a:latin typeface="+mj-lt"/>
              </a:rPr>
              <a:t>Policy and procedures for identifying staff with significant responsibility for research  </a:t>
            </a:r>
            <a:r>
              <a:rPr lang="en-GB" sz="3200" i="1" dirty="0">
                <a:solidFill>
                  <a:srgbClr val="4D738A"/>
                </a:solidFill>
                <a:latin typeface="+mj-lt"/>
              </a:rPr>
              <a:t>(only </a:t>
            </a:r>
            <a:r>
              <a:rPr lang="en-GB" sz="3200" dirty="0">
                <a:solidFill>
                  <a:srgbClr val="4D738A"/>
                </a:solidFill>
                <a:latin typeface="+mj-lt"/>
              </a:rPr>
              <a:t>necessary for HEIs with units that do not submit 100% of Category A staff)</a:t>
            </a:r>
          </a:p>
          <a:p>
            <a:pPr marL="285750" indent="-285750"/>
            <a:r>
              <a:rPr lang="en-GB" sz="3200" dirty="0">
                <a:solidFill>
                  <a:srgbClr val="4D738A"/>
                </a:solidFill>
                <a:latin typeface="+mj-lt"/>
              </a:rPr>
              <a:t>Policy and procedures for determining whether staff meet definition of an independent researcher</a:t>
            </a:r>
          </a:p>
          <a:p>
            <a:pPr marL="285750" indent="-285750"/>
            <a:r>
              <a:rPr lang="en-GB" sz="3200" dirty="0">
                <a:solidFill>
                  <a:srgbClr val="4D738A"/>
                </a:solidFill>
                <a:latin typeface="+mj-lt"/>
              </a:rPr>
              <a:t>Policy and procedures for fair and transparent selection of outputs, including staff circumstances</a:t>
            </a:r>
          </a:p>
          <a:p>
            <a:r>
              <a:rPr lang="en-GB" sz="3200" dirty="0" smtClean="0">
                <a:solidFill>
                  <a:srgbClr val="4D738A"/>
                </a:solidFill>
                <a:latin typeface="+mj-lt"/>
              </a:rPr>
              <a:t>Any referenced appendices</a:t>
            </a:r>
            <a:endParaRPr lang="en-GB" sz="2200" dirty="0" smtClean="0">
              <a:solidFill>
                <a:srgbClr val="4D738A"/>
              </a:solidFill>
              <a:latin typeface="+mj-lt"/>
            </a:endParaRPr>
          </a:p>
        </p:txBody>
      </p:sp>
    </p:spTree>
    <p:extLst>
      <p:ext uri="{BB962C8B-B14F-4D97-AF65-F5344CB8AC3E}">
        <p14:creationId xmlns:p14="http://schemas.microsoft.com/office/powerpoint/2010/main" val="38562552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838200" y="365125"/>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solidFill>
                  <a:schemeClr val="accent1">
                    <a:lumMod val="75000"/>
                  </a:schemeClr>
                </a:solidFill>
                <a:latin typeface="Calibri" panose="020F0502020204030204" pitchFamily="34" charset="0"/>
                <a:cs typeface="Calibri" panose="020F0502020204030204" pitchFamily="34" charset="0"/>
              </a:rPr>
              <a:t>Format</a:t>
            </a:r>
            <a:endParaRPr lang="en-GB" dirty="0">
              <a:solidFill>
                <a:schemeClr val="accent1">
                  <a:lumMod val="75000"/>
                </a:schemeClr>
              </a:solidFill>
              <a:latin typeface="Calibri" panose="020F0502020204030204" pitchFamily="34" charset="0"/>
              <a:cs typeface="Calibri" panose="020F0502020204030204" pitchFamily="34" charset="0"/>
            </a:endParaRPr>
          </a:p>
        </p:txBody>
      </p:sp>
      <p:sp>
        <p:nvSpPr>
          <p:cNvPr id="6" name="Content Placeholder 2"/>
          <p:cNvSpPr txBox="1">
            <a:spLocks/>
          </p:cNvSpPr>
          <p:nvPr/>
        </p:nvSpPr>
        <p:spPr>
          <a:xfrm>
            <a:off x="921327" y="1802984"/>
            <a:ext cx="10792146" cy="458670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endParaRPr lang="en-GB" sz="3200" dirty="0" smtClean="0">
              <a:solidFill>
                <a:srgbClr val="4D738A"/>
              </a:solidFill>
              <a:latin typeface="+mj-lt"/>
            </a:endParaRPr>
          </a:p>
          <a:p>
            <a:pPr marL="285750" indent="-285750"/>
            <a:r>
              <a:rPr lang="en-GB" sz="3200" dirty="0" smtClean="0">
                <a:solidFill>
                  <a:srgbClr val="4D738A"/>
                </a:solidFill>
                <a:latin typeface="+mj-lt"/>
              </a:rPr>
              <a:t>All relevant information should be provided in the Code itself</a:t>
            </a:r>
          </a:p>
          <a:p>
            <a:pPr marL="285750" indent="-285750"/>
            <a:r>
              <a:rPr lang="en-GB" sz="3200" dirty="0" smtClean="0">
                <a:solidFill>
                  <a:srgbClr val="4D738A"/>
                </a:solidFill>
                <a:latin typeface="+mj-lt"/>
              </a:rPr>
              <a:t>Links to related documents (e.g. institutional policies) should not be included in the text</a:t>
            </a:r>
          </a:p>
          <a:p>
            <a:pPr marL="285750" indent="-285750"/>
            <a:r>
              <a:rPr lang="en-GB" sz="3200" dirty="0" smtClean="0">
                <a:solidFill>
                  <a:srgbClr val="4D738A"/>
                </a:solidFill>
                <a:latin typeface="+mj-lt"/>
              </a:rPr>
              <a:t>In sections that set out processes, might be helpful to include diagrams, schematics and timelines in order to improve clarity</a:t>
            </a:r>
            <a:endParaRPr lang="en-GB" sz="2200" dirty="0" smtClean="0">
              <a:solidFill>
                <a:srgbClr val="4D738A"/>
              </a:solidFill>
              <a:latin typeface="+mj-lt"/>
            </a:endParaRPr>
          </a:p>
        </p:txBody>
      </p:sp>
    </p:spTree>
    <p:extLst>
      <p:ext uri="{BB962C8B-B14F-4D97-AF65-F5344CB8AC3E}">
        <p14:creationId xmlns:p14="http://schemas.microsoft.com/office/powerpoint/2010/main" val="1058740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838200" y="365125"/>
            <a:ext cx="8787283"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solidFill>
                  <a:schemeClr val="accent1">
                    <a:lumMod val="75000"/>
                  </a:schemeClr>
                </a:solidFill>
                <a:latin typeface="Calibri" panose="020F0502020204030204" pitchFamily="34" charset="0"/>
                <a:cs typeface="Calibri" panose="020F0502020204030204" pitchFamily="34" charset="0"/>
              </a:rPr>
              <a:t>Introduction</a:t>
            </a:r>
            <a:endParaRPr lang="en-GB" dirty="0">
              <a:solidFill>
                <a:schemeClr val="accent1">
                  <a:lumMod val="75000"/>
                </a:schemeClr>
              </a:solidFill>
              <a:latin typeface="Calibri" panose="020F0502020204030204" pitchFamily="34" charset="0"/>
              <a:cs typeface="Calibri" panose="020F0502020204030204" pitchFamily="34" charset="0"/>
            </a:endParaRPr>
          </a:p>
        </p:txBody>
      </p:sp>
      <p:sp>
        <p:nvSpPr>
          <p:cNvPr id="6" name="Content Placeholder 2"/>
          <p:cNvSpPr txBox="1">
            <a:spLocks/>
          </p:cNvSpPr>
          <p:nvPr/>
        </p:nvSpPr>
        <p:spPr>
          <a:xfrm>
            <a:off x="838200" y="1308321"/>
            <a:ext cx="8787283" cy="458670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GB" dirty="0" smtClean="0">
              <a:solidFill>
                <a:srgbClr val="4D738A"/>
              </a:solidFill>
              <a:latin typeface="+mj-lt"/>
            </a:endParaRPr>
          </a:p>
        </p:txBody>
      </p:sp>
      <p:sp>
        <p:nvSpPr>
          <p:cNvPr id="7" name="Rectangle 6"/>
          <p:cNvSpPr/>
          <p:nvPr/>
        </p:nvSpPr>
        <p:spPr>
          <a:xfrm>
            <a:off x="838200" y="1797052"/>
            <a:ext cx="10931555" cy="4031873"/>
          </a:xfrm>
          <a:prstGeom prst="rect">
            <a:avLst/>
          </a:prstGeom>
        </p:spPr>
        <p:txBody>
          <a:bodyPr wrap="square">
            <a:spAutoFit/>
          </a:bodyPr>
          <a:lstStyle/>
          <a:p>
            <a:pPr marL="457200" indent="-457200">
              <a:buFont typeface="Arial" panose="020B0604020202020204" pitchFamily="34" charset="0"/>
              <a:buChar char="•"/>
            </a:pPr>
            <a:r>
              <a:rPr lang="en-GB" sz="3200" dirty="0" smtClean="0">
                <a:solidFill>
                  <a:srgbClr val="4D738A"/>
                </a:solidFill>
                <a:latin typeface="+mj-lt"/>
              </a:rPr>
              <a:t>Wider context, including other institutional E&amp;D policies </a:t>
            </a:r>
          </a:p>
          <a:p>
            <a:pPr marL="457200" indent="-457200">
              <a:buFont typeface="Arial" panose="020B0604020202020204" pitchFamily="34" charset="0"/>
              <a:buChar char="•"/>
            </a:pPr>
            <a:endParaRPr lang="en-GB" sz="3200" dirty="0" smtClean="0">
              <a:solidFill>
                <a:srgbClr val="4D738A"/>
              </a:solidFill>
              <a:latin typeface="+mj-lt"/>
            </a:endParaRPr>
          </a:p>
          <a:p>
            <a:pPr marL="457200" indent="-457200">
              <a:buFont typeface="Arial" panose="020B0604020202020204" pitchFamily="34" charset="0"/>
              <a:buChar char="•"/>
            </a:pPr>
            <a:r>
              <a:rPr lang="en-GB" sz="3200" dirty="0" smtClean="0">
                <a:solidFill>
                  <a:srgbClr val="4D738A"/>
                </a:solidFill>
                <a:latin typeface="+mj-lt"/>
              </a:rPr>
              <a:t>Update on any relevant actions / advancements to supporting and promoting E&amp;D taken since REF2014 </a:t>
            </a:r>
            <a:r>
              <a:rPr lang="en-GB" sz="3200" i="1" dirty="0" smtClean="0">
                <a:solidFill>
                  <a:srgbClr val="4D738A"/>
                </a:solidFill>
                <a:latin typeface="+mj-lt"/>
              </a:rPr>
              <a:t>(with reference to 2014 EIA where appropriate)</a:t>
            </a:r>
          </a:p>
          <a:p>
            <a:pPr marL="457200" indent="-457200">
              <a:buFont typeface="Arial" panose="020B0604020202020204" pitchFamily="34" charset="0"/>
              <a:buChar char="•"/>
            </a:pPr>
            <a:endParaRPr lang="en-GB" sz="3200" dirty="0" smtClean="0">
              <a:solidFill>
                <a:srgbClr val="4D738A"/>
              </a:solidFill>
              <a:latin typeface="+mj-lt"/>
            </a:endParaRPr>
          </a:p>
          <a:p>
            <a:pPr marL="457200" indent="-457200">
              <a:buFont typeface="Arial" panose="020B0604020202020204" pitchFamily="34" charset="0"/>
              <a:buChar char="•"/>
            </a:pPr>
            <a:r>
              <a:rPr lang="en-GB" sz="3200" dirty="0" smtClean="0">
                <a:solidFill>
                  <a:srgbClr val="4D738A"/>
                </a:solidFill>
                <a:latin typeface="+mj-lt"/>
              </a:rPr>
              <a:t>How code is communicated to staff across the institution, including those on leave / based in units outside of UK</a:t>
            </a:r>
          </a:p>
        </p:txBody>
      </p:sp>
    </p:spTree>
    <p:extLst>
      <p:ext uri="{BB962C8B-B14F-4D97-AF65-F5344CB8AC3E}">
        <p14:creationId xmlns:p14="http://schemas.microsoft.com/office/powerpoint/2010/main" val="29412340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89ECAAF2A63264EB06E7050B3171A91" ma:contentTypeVersion="13" ma:contentTypeDescription="Create a new document." ma:contentTypeScope="" ma:versionID="3c22e0154913249ed998ea02498556eb">
  <xsd:schema xmlns:xsd="http://www.w3.org/2001/XMLSchema" xmlns:xs="http://www.w3.org/2001/XMLSchema" xmlns:p="http://schemas.microsoft.com/office/2006/metadata/properties" xmlns:ns2="aed78c61-5844-440a-9cb6-4ecd98fd5432" xmlns:ns3="30599580-0397-4395-9d52-018854d34490" targetNamespace="http://schemas.microsoft.com/office/2006/metadata/properties" ma:root="true" ma:fieldsID="a6548ab4c7beaeeb904e2a2db443b39a" ns2:_="" ns3:_="">
    <xsd:import namespace="aed78c61-5844-440a-9cb6-4ecd98fd5432"/>
    <xsd:import namespace="30599580-0397-4395-9d52-018854d34490"/>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ed78c61-5844-440a-9cb6-4ecd98fd543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2f5dd817-92c5-4985-aefa-795407915ae2"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0599580-0397-4395-9d52-018854d34490"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c9280637-4353-47d8-bd71-a29373ec0779}" ma:internalName="TaxCatchAll" ma:showField="CatchAllData" ma:web="30599580-0397-4395-9d52-018854d3449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30599580-0397-4395-9d52-018854d34490" xsi:nil="true"/>
    <lcf76f155ced4ddcb4097134ff3c332f xmlns="aed78c61-5844-440a-9cb6-4ecd98fd543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D2DFFE25-14B1-4844-8F35-2F060CF3F875}"/>
</file>

<file path=customXml/itemProps2.xml><?xml version="1.0" encoding="utf-8"?>
<ds:datastoreItem xmlns:ds="http://schemas.openxmlformats.org/officeDocument/2006/customXml" ds:itemID="{390D7DC6-B9BA-4175-8DC3-1E1A36C911C3}"/>
</file>

<file path=customXml/itemProps3.xml><?xml version="1.0" encoding="utf-8"?>
<ds:datastoreItem xmlns:ds="http://schemas.openxmlformats.org/officeDocument/2006/customXml" ds:itemID="{DF7786A1-1662-4844-B49C-2D333F737A5D}"/>
</file>

<file path=docProps/app.xml><?xml version="1.0" encoding="utf-8"?>
<Properties xmlns="http://schemas.openxmlformats.org/officeDocument/2006/extended-properties" xmlns:vt="http://schemas.openxmlformats.org/officeDocument/2006/docPropsVTypes">
  <TotalTime>1180</TotalTime>
  <Words>1379</Words>
  <Application>Microsoft Office PowerPoint</Application>
  <PresentationFormat>Widescreen</PresentationFormat>
  <Paragraphs>163</Paragraphs>
  <Slides>23</Slides>
  <Notes>20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HEFCE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Catriona Firth [7497]</dc:creator>
  <cp:lastModifiedBy>Hannah Daisley [7486]</cp:lastModifiedBy>
  <cp:revision>99</cp:revision>
  <cp:lastPrinted>2019-01-29T13:27:55Z</cp:lastPrinted>
  <dcterms:created xsi:type="dcterms:W3CDTF">2018-07-27T09:17:35Z</dcterms:created>
  <dcterms:modified xsi:type="dcterms:W3CDTF">2019-02-06T10:42:13Z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0x010100789ECAAF2A63264EB06E7050B3171A91</vt:lpwstr>
  </property>
</Properties>
</file>