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6.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7.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5.xml" ContentType="application/vnd.openxmlformats-officedocument.presentationml.notesSlide+xml"/>
  <Override PartName="/ppt/notesSlides/notesSlide2.xml" ContentType="application/vnd.openxmlformats-officedocument.presentationml.notesSlide+xml"/>
  <Override PartName="/ppt/notesSlides/notesSlide15.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3.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heme/theme2.xml" ContentType="application/vnd.openxmlformats-officedocument.theme+xml"/>
  <Override PartName="/ppt/commentAuthors.xml" ContentType="application/vnd.openxmlformats-officedocument.presentationml.commentAuthors+xml"/>
  <Override PartName="/ppt/theme/theme1.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8" r:id="rId3"/>
    <p:sldId id="259" r:id="rId4"/>
    <p:sldId id="260" r:id="rId5"/>
    <p:sldId id="261" r:id="rId6"/>
    <p:sldId id="262" r:id="rId7"/>
    <p:sldId id="270" r:id="rId8"/>
    <p:sldId id="272" r:id="rId9"/>
    <p:sldId id="273" r:id="rId10"/>
    <p:sldId id="267" r:id="rId11"/>
    <p:sldId id="265" r:id="rId12"/>
    <p:sldId id="271" r:id="rId13"/>
    <p:sldId id="263" r:id="rId14"/>
    <p:sldId id="264" r:id="rId15"/>
    <p:sldId id="269" r:id="rId16"/>
    <p:sldId id="274" r:id="rId17"/>
    <p:sldId id="27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triona Firth [7497]" initials="CF[" lastIdx="1" clrIdx="0">
    <p:extLst>
      <p:ext uri="{19B8F6BF-5375-455C-9EA6-DF929625EA0E}">
        <p15:presenceInfo xmlns:p15="http://schemas.microsoft.com/office/powerpoint/2012/main" userId="S-1-5-21-2029537294-294921379-188441444-292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D73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7" autoAdjust="0"/>
    <p:restoredTop sz="72072" autoAdjust="0"/>
  </p:normalViewPr>
  <p:slideViewPr>
    <p:cSldViewPr snapToGrid="0">
      <p:cViewPr varScale="1">
        <p:scale>
          <a:sx n="74" d="100"/>
          <a:sy n="74" d="100"/>
        </p:scale>
        <p:origin x="78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6ABC2A-B347-486D-85CC-F58B2E1C975B}" type="datetimeFigureOut">
              <a:rPr lang="en-GB" smtClean="0"/>
              <a:t>06/02/2019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2D3A5D-0688-4DC7-9265-EE78D118FCD6}" type="slidenum">
              <a:rPr lang="en-GB" smtClean="0"/>
              <a:t>‹#›</a:t>
            </a:fld>
            <a:endParaRPr lang="en-GB"/>
          </a:p>
        </p:txBody>
      </p:sp>
    </p:spTree>
    <p:extLst>
      <p:ext uri="{BB962C8B-B14F-4D97-AF65-F5344CB8AC3E}">
        <p14:creationId xmlns:p14="http://schemas.microsoft.com/office/powerpoint/2010/main" val="2365164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9D8FC64-4DC8-4504-A346-028AE6950BF5}" type="slidenum">
              <a:rPr lang="en-GB" smtClean="0"/>
              <a:t>1</a:t>
            </a:fld>
            <a:endParaRPr lang="en-GB" dirty="0"/>
          </a:p>
        </p:txBody>
      </p:sp>
    </p:spTree>
    <p:extLst>
      <p:ext uri="{BB962C8B-B14F-4D97-AF65-F5344CB8AC3E}">
        <p14:creationId xmlns:p14="http://schemas.microsoft.com/office/powerpoint/2010/main" val="42511057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D7ED48D-FC12-48F6-A213-A7225D2F24C9}" type="slidenum">
              <a:rPr lang="en-GB" smtClean="0"/>
              <a:t>12</a:t>
            </a:fld>
            <a:endParaRPr lang="en-GB"/>
          </a:p>
        </p:txBody>
      </p:sp>
    </p:spTree>
    <p:extLst>
      <p:ext uri="{BB962C8B-B14F-4D97-AF65-F5344CB8AC3E}">
        <p14:creationId xmlns:p14="http://schemas.microsoft.com/office/powerpoint/2010/main" val="39003649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D7ED48D-FC12-48F6-A213-A7225D2F24C9}" type="slidenum">
              <a:rPr lang="en-GB" smtClean="0"/>
              <a:t>13</a:t>
            </a:fld>
            <a:endParaRPr lang="en-GB"/>
          </a:p>
        </p:txBody>
      </p:sp>
    </p:spTree>
    <p:extLst>
      <p:ext uri="{BB962C8B-B14F-4D97-AF65-F5344CB8AC3E}">
        <p14:creationId xmlns:p14="http://schemas.microsoft.com/office/powerpoint/2010/main" val="12305307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GB" dirty="0"/>
          </a:p>
        </p:txBody>
      </p:sp>
      <p:sp>
        <p:nvSpPr>
          <p:cNvPr id="4" name="Slide Number Placeholder 3"/>
          <p:cNvSpPr>
            <a:spLocks noGrp="1"/>
          </p:cNvSpPr>
          <p:nvPr>
            <p:ph type="sldNum" sz="quarter" idx="10"/>
          </p:nvPr>
        </p:nvSpPr>
        <p:spPr/>
        <p:txBody>
          <a:bodyPr/>
          <a:lstStyle/>
          <a:p>
            <a:fld id="{8D7ED48D-FC12-48F6-A213-A7225D2F24C9}" type="slidenum">
              <a:rPr lang="en-GB" smtClean="0"/>
              <a:t>14</a:t>
            </a:fld>
            <a:endParaRPr lang="en-GB"/>
          </a:p>
        </p:txBody>
      </p:sp>
    </p:spTree>
    <p:extLst>
      <p:ext uri="{BB962C8B-B14F-4D97-AF65-F5344CB8AC3E}">
        <p14:creationId xmlns:p14="http://schemas.microsoft.com/office/powerpoint/2010/main" val="21366386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D7ED48D-FC12-48F6-A213-A7225D2F24C9}" type="slidenum">
              <a:rPr lang="en-GB" smtClean="0"/>
              <a:t>15</a:t>
            </a:fld>
            <a:endParaRPr lang="en-GB"/>
          </a:p>
        </p:txBody>
      </p:sp>
    </p:spTree>
    <p:extLst>
      <p:ext uri="{BB962C8B-B14F-4D97-AF65-F5344CB8AC3E}">
        <p14:creationId xmlns:p14="http://schemas.microsoft.com/office/powerpoint/2010/main" val="20005651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9D8FC64-4DC8-4504-A346-028AE6950BF5}" type="slidenum">
              <a:rPr lang="en-GB" smtClean="0"/>
              <a:t>16</a:t>
            </a:fld>
            <a:endParaRPr lang="en-GB" dirty="0"/>
          </a:p>
        </p:txBody>
      </p:sp>
    </p:spTree>
    <p:extLst>
      <p:ext uri="{BB962C8B-B14F-4D97-AF65-F5344CB8AC3E}">
        <p14:creationId xmlns:p14="http://schemas.microsoft.com/office/powerpoint/2010/main" val="7531672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9D8FC64-4DC8-4504-A346-028AE6950BF5}" type="slidenum">
              <a:rPr lang="en-GB" smtClean="0"/>
              <a:t>17</a:t>
            </a:fld>
            <a:endParaRPr lang="en-GB" dirty="0"/>
          </a:p>
        </p:txBody>
      </p:sp>
    </p:spTree>
    <p:extLst>
      <p:ext uri="{BB962C8B-B14F-4D97-AF65-F5344CB8AC3E}">
        <p14:creationId xmlns:p14="http://schemas.microsoft.com/office/powerpoint/2010/main" val="55602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D7ED48D-FC12-48F6-A213-A7225D2F24C9}" type="slidenum">
              <a:rPr lang="en-GB" smtClean="0"/>
              <a:t>2</a:t>
            </a:fld>
            <a:endParaRPr lang="en-GB"/>
          </a:p>
        </p:txBody>
      </p:sp>
    </p:spTree>
    <p:extLst>
      <p:ext uri="{BB962C8B-B14F-4D97-AF65-F5344CB8AC3E}">
        <p14:creationId xmlns:p14="http://schemas.microsoft.com/office/powerpoint/2010/main" val="2824905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D7ED48D-FC12-48F6-A213-A7225D2F24C9}" type="slidenum">
              <a:rPr lang="en-GB" smtClean="0"/>
              <a:t>3</a:t>
            </a:fld>
            <a:endParaRPr lang="en-GB"/>
          </a:p>
        </p:txBody>
      </p:sp>
    </p:spTree>
    <p:extLst>
      <p:ext uri="{BB962C8B-B14F-4D97-AF65-F5344CB8AC3E}">
        <p14:creationId xmlns:p14="http://schemas.microsoft.com/office/powerpoint/2010/main" val="38788430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92D3A5D-0688-4DC7-9265-EE78D118FCD6}" type="slidenum">
              <a:rPr lang="en-GB" smtClean="0"/>
              <a:t>6</a:t>
            </a:fld>
            <a:endParaRPr lang="en-GB"/>
          </a:p>
        </p:txBody>
      </p:sp>
    </p:spTree>
    <p:extLst>
      <p:ext uri="{BB962C8B-B14F-4D97-AF65-F5344CB8AC3E}">
        <p14:creationId xmlns:p14="http://schemas.microsoft.com/office/powerpoint/2010/main" val="6335016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D7ED48D-FC12-48F6-A213-A7225D2F24C9}" type="slidenum">
              <a:rPr lang="en-GB" smtClean="0"/>
              <a:t>7</a:t>
            </a:fld>
            <a:endParaRPr lang="en-GB"/>
          </a:p>
        </p:txBody>
      </p:sp>
    </p:spTree>
    <p:extLst>
      <p:ext uri="{BB962C8B-B14F-4D97-AF65-F5344CB8AC3E}">
        <p14:creationId xmlns:p14="http://schemas.microsoft.com/office/powerpoint/2010/main" val="31248471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D7ED48D-FC12-48F6-A213-A7225D2F24C9}" type="slidenum">
              <a:rPr lang="en-GB" smtClean="0"/>
              <a:t>8</a:t>
            </a:fld>
            <a:endParaRPr lang="en-GB"/>
          </a:p>
        </p:txBody>
      </p:sp>
    </p:spTree>
    <p:extLst>
      <p:ext uri="{BB962C8B-B14F-4D97-AF65-F5344CB8AC3E}">
        <p14:creationId xmlns:p14="http://schemas.microsoft.com/office/powerpoint/2010/main" val="4803084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D7ED48D-FC12-48F6-A213-A7225D2F24C9}" type="slidenum">
              <a:rPr lang="en-GB" smtClean="0"/>
              <a:t>9</a:t>
            </a:fld>
            <a:endParaRPr lang="en-GB"/>
          </a:p>
        </p:txBody>
      </p:sp>
    </p:spTree>
    <p:extLst>
      <p:ext uri="{BB962C8B-B14F-4D97-AF65-F5344CB8AC3E}">
        <p14:creationId xmlns:p14="http://schemas.microsoft.com/office/powerpoint/2010/main" val="7858544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D7ED48D-FC12-48F6-A213-A7225D2F24C9}" type="slidenum">
              <a:rPr lang="en-GB" smtClean="0"/>
              <a:t>10</a:t>
            </a:fld>
            <a:endParaRPr lang="en-GB"/>
          </a:p>
        </p:txBody>
      </p:sp>
    </p:spTree>
    <p:extLst>
      <p:ext uri="{BB962C8B-B14F-4D97-AF65-F5344CB8AC3E}">
        <p14:creationId xmlns:p14="http://schemas.microsoft.com/office/powerpoint/2010/main" val="97175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D7ED48D-FC12-48F6-A213-A7225D2F24C9}" type="slidenum">
              <a:rPr lang="en-GB" smtClean="0"/>
              <a:t>11</a:t>
            </a:fld>
            <a:endParaRPr lang="en-GB"/>
          </a:p>
        </p:txBody>
      </p:sp>
    </p:spTree>
    <p:extLst>
      <p:ext uri="{BB962C8B-B14F-4D97-AF65-F5344CB8AC3E}">
        <p14:creationId xmlns:p14="http://schemas.microsoft.com/office/powerpoint/2010/main" val="4214340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9E3B585-B19D-458F-AEED-B4A7F70BBCD1}" type="datetimeFigureOut">
              <a:rPr lang="en-GB" smtClean="0"/>
              <a:t>06/02/2019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7D65C9-1897-4FF3-8662-21FE8A57046F}" type="slidenum">
              <a:rPr lang="en-GB" smtClean="0"/>
              <a:t>‹#›</a:t>
            </a:fld>
            <a:endParaRPr lang="en-GB"/>
          </a:p>
        </p:txBody>
      </p:sp>
    </p:spTree>
    <p:extLst>
      <p:ext uri="{BB962C8B-B14F-4D97-AF65-F5344CB8AC3E}">
        <p14:creationId xmlns:p14="http://schemas.microsoft.com/office/powerpoint/2010/main" val="1194087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9E3B585-B19D-458F-AEED-B4A7F70BBCD1}" type="datetimeFigureOut">
              <a:rPr lang="en-GB" smtClean="0"/>
              <a:t>06/02/2019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7D65C9-1897-4FF3-8662-21FE8A57046F}" type="slidenum">
              <a:rPr lang="en-GB" smtClean="0"/>
              <a:t>‹#›</a:t>
            </a:fld>
            <a:endParaRPr lang="en-GB"/>
          </a:p>
        </p:txBody>
      </p:sp>
    </p:spTree>
    <p:extLst>
      <p:ext uri="{BB962C8B-B14F-4D97-AF65-F5344CB8AC3E}">
        <p14:creationId xmlns:p14="http://schemas.microsoft.com/office/powerpoint/2010/main" val="3380068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9E3B585-B19D-458F-AEED-B4A7F70BBCD1}" type="datetimeFigureOut">
              <a:rPr lang="en-GB" smtClean="0"/>
              <a:t>06/02/2019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7D65C9-1897-4FF3-8662-21FE8A57046F}" type="slidenum">
              <a:rPr lang="en-GB" smtClean="0"/>
              <a:t>‹#›</a:t>
            </a:fld>
            <a:endParaRPr lang="en-GB"/>
          </a:p>
        </p:txBody>
      </p:sp>
    </p:spTree>
    <p:extLst>
      <p:ext uri="{BB962C8B-B14F-4D97-AF65-F5344CB8AC3E}">
        <p14:creationId xmlns:p14="http://schemas.microsoft.com/office/powerpoint/2010/main" val="413096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9E3B585-B19D-458F-AEED-B4A7F70BBCD1}" type="datetimeFigureOut">
              <a:rPr lang="en-GB" smtClean="0"/>
              <a:t>06/02/2019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7D65C9-1897-4FF3-8662-21FE8A57046F}" type="slidenum">
              <a:rPr lang="en-GB" smtClean="0"/>
              <a:t>‹#›</a:t>
            </a:fld>
            <a:endParaRPr lang="en-GB"/>
          </a:p>
        </p:txBody>
      </p:sp>
    </p:spTree>
    <p:extLst>
      <p:ext uri="{BB962C8B-B14F-4D97-AF65-F5344CB8AC3E}">
        <p14:creationId xmlns:p14="http://schemas.microsoft.com/office/powerpoint/2010/main" val="2408305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E3B585-B19D-458F-AEED-B4A7F70BBCD1}" type="datetimeFigureOut">
              <a:rPr lang="en-GB" smtClean="0"/>
              <a:t>06/02/2019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7D65C9-1897-4FF3-8662-21FE8A57046F}" type="slidenum">
              <a:rPr lang="en-GB" smtClean="0"/>
              <a:t>‹#›</a:t>
            </a:fld>
            <a:endParaRPr lang="en-GB"/>
          </a:p>
        </p:txBody>
      </p:sp>
    </p:spTree>
    <p:extLst>
      <p:ext uri="{BB962C8B-B14F-4D97-AF65-F5344CB8AC3E}">
        <p14:creationId xmlns:p14="http://schemas.microsoft.com/office/powerpoint/2010/main" val="77606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9E3B585-B19D-458F-AEED-B4A7F70BBCD1}" type="datetimeFigureOut">
              <a:rPr lang="en-GB" smtClean="0"/>
              <a:t>06/02/2019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7D65C9-1897-4FF3-8662-21FE8A57046F}" type="slidenum">
              <a:rPr lang="en-GB" smtClean="0"/>
              <a:t>‹#›</a:t>
            </a:fld>
            <a:endParaRPr lang="en-GB"/>
          </a:p>
        </p:txBody>
      </p:sp>
    </p:spTree>
    <p:extLst>
      <p:ext uri="{BB962C8B-B14F-4D97-AF65-F5344CB8AC3E}">
        <p14:creationId xmlns:p14="http://schemas.microsoft.com/office/powerpoint/2010/main" val="306773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9E3B585-B19D-458F-AEED-B4A7F70BBCD1}" type="datetimeFigureOut">
              <a:rPr lang="en-GB" smtClean="0"/>
              <a:t>06/02/2019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87D65C9-1897-4FF3-8662-21FE8A57046F}" type="slidenum">
              <a:rPr lang="en-GB" smtClean="0"/>
              <a:t>‹#›</a:t>
            </a:fld>
            <a:endParaRPr lang="en-GB"/>
          </a:p>
        </p:txBody>
      </p:sp>
    </p:spTree>
    <p:extLst>
      <p:ext uri="{BB962C8B-B14F-4D97-AF65-F5344CB8AC3E}">
        <p14:creationId xmlns:p14="http://schemas.microsoft.com/office/powerpoint/2010/main" val="2211973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9E3B585-B19D-458F-AEED-B4A7F70BBCD1}" type="datetimeFigureOut">
              <a:rPr lang="en-GB" smtClean="0"/>
              <a:t>06/02/2019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87D65C9-1897-4FF3-8662-21FE8A57046F}" type="slidenum">
              <a:rPr lang="en-GB" smtClean="0"/>
              <a:t>‹#›</a:t>
            </a:fld>
            <a:endParaRPr lang="en-GB"/>
          </a:p>
        </p:txBody>
      </p:sp>
    </p:spTree>
    <p:extLst>
      <p:ext uri="{BB962C8B-B14F-4D97-AF65-F5344CB8AC3E}">
        <p14:creationId xmlns:p14="http://schemas.microsoft.com/office/powerpoint/2010/main" val="806742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E3B585-B19D-458F-AEED-B4A7F70BBCD1}" type="datetimeFigureOut">
              <a:rPr lang="en-GB" smtClean="0"/>
              <a:t>06/02/2019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87D65C9-1897-4FF3-8662-21FE8A57046F}" type="slidenum">
              <a:rPr lang="en-GB" smtClean="0"/>
              <a:t>‹#›</a:t>
            </a:fld>
            <a:endParaRPr lang="en-GB"/>
          </a:p>
        </p:txBody>
      </p:sp>
    </p:spTree>
    <p:extLst>
      <p:ext uri="{BB962C8B-B14F-4D97-AF65-F5344CB8AC3E}">
        <p14:creationId xmlns:p14="http://schemas.microsoft.com/office/powerpoint/2010/main" val="3440545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E3B585-B19D-458F-AEED-B4A7F70BBCD1}" type="datetimeFigureOut">
              <a:rPr lang="en-GB" smtClean="0"/>
              <a:t>06/02/2019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7D65C9-1897-4FF3-8662-21FE8A57046F}" type="slidenum">
              <a:rPr lang="en-GB" smtClean="0"/>
              <a:t>‹#›</a:t>
            </a:fld>
            <a:endParaRPr lang="en-GB"/>
          </a:p>
        </p:txBody>
      </p:sp>
    </p:spTree>
    <p:extLst>
      <p:ext uri="{BB962C8B-B14F-4D97-AF65-F5344CB8AC3E}">
        <p14:creationId xmlns:p14="http://schemas.microsoft.com/office/powerpoint/2010/main" val="4022099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E3B585-B19D-458F-AEED-B4A7F70BBCD1}" type="datetimeFigureOut">
              <a:rPr lang="en-GB" smtClean="0"/>
              <a:t>06/02/2019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7D65C9-1897-4FF3-8662-21FE8A57046F}" type="slidenum">
              <a:rPr lang="en-GB" smtClean="0"/>
              <a:t>‹#›</a:t>
            </a:fld>
            <a:endParaRPr lang="en-GB"/>
          </a:p>
        </p:txBody>
      </p:sp>
    </p:spTree>
    <p:extLst>
      <p:ext uri="{BB962C8B-B14F-4D97-AF65-F5344CB8AC3E}">
        <p14:creationId xmlns:p14="http://schemas.microsoft.com/office/powerpoint/2010/main" val="445742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E3B585-B19D-458F-AEED-B4A7F70BBCD1}" type="datetimeFigureOut">
              <a:rPr lang="en-GB" smtClean="0"/>
              <a:t>06/02/2019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7D65C9-1897-4FF3-8662-21FE8A57046F}" type="slidenum">
              <a:rPr lang="en-GB" smtClean="0"/>
              <a:t>‹#›</a:t>
            </a:fld>
            <a:endParaRPr lang="en-GB"/>
          </a:p>
        </p:txBody>
      </p:sp>
    </p:spTree>
    <p:extLst>
      <p:ext uri="{BB962C8B-B14F-4D97-AF65-F5344CB8AC3E}">
        <p14:creationId xmlns:p14="http://schemas.microsoft.com/office/powerpoint/2010/main" val="14995092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hyperlink" Target="https://www.smartsurvey.co.uk/s/refcopwebinar/" TargetMode="External"/><Relationship Id="rId4" Type="http://schemas.openxmlformats.org/officeDocument/2006/relationships/hyperlink" Target="https://www.ref.ac.uk/events/codes-of-practice-and-staff-circumstances-webinars/"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hyperlink" Target="https://www.ref.ac.uk/events/codes-of-practice-workshops-february-2019/"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ecu.ac.uk/publications/building-capacity-for-equality-impact-assessment-in-colleges-handbook-for-trainers/"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Title 9"/>
          <p:cNvSpPr txBox="1">
            <a:spLocks/>
          </p:cNvSpPr>
          <p:nvPr/>
        </p:nvSpPr>
        <p:spPr>
          <a:xfrm>
            <a:off x="746578" y="389974"/>
            <a:ext cx="6926943" cy="2572627"/>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800" b="1" dirty="0" smtClean="0">
                <a:solidFill>
                  <a:srgbClr val="4D738A"/>
                </a:solidFill>
                <a:cs typeface="Calibri" panose="020F0502020204030204" pitchFamily="34" charset="0"/>
              </a:rPr>
              <a:t>Webinar on Equality Impact Assessments in REF 2021</a:t>
            </a:r>
            <a:endParaRPr lang="en-US" sz="3600" dirty="0">
              <a:solidFill>
                <a:srgbClr val="4D738A"/>
              </a:solidFill>
            </a:endParaRPr>
          </a:p>
        </p:txBody>
      </p:sp>
      <p:sp>
        <p:nvSpPr>
          <p:cNvPr id="6" name="Subtitle 2"/>
          <p:cNvSpPr txBox="1">
            <a:spLocks/>
          </p:cNvSpPr>
          <p:nvPr/>
        </p:nvSpPr>
        <p:spPr>
          <a:xfrm>
            <a:off x="1171293" y="3095430"/>
            <a:ext cx="9272401" cy="1193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912813">
              <a:lnSpc>
                <a:spcPts val="4400"/>
              </a:lnSpc>
              <a:buNone/>
              <a:defRPr/>
            </a:pPr>
            <a:endParaRPr lang="en-GB" sz="4000" b="1" dirty="0" smtClean="0">
              <a:solidFill>
                <a:srgbClr val="FF9F19"/>
              </a:solidFill>
              <a:latin typeface="Calibri" panose="020F0502020204030204" pitchFamily="34" charset="0"/>
              <a:cs typeface="Calibri" panose="020F0502020204030204" pitchFamily="34" charset="0"/>
            </a:endParaRPr>
          </a:p>
        </p:txBody>
      </p:sp>
      <p:sp>
        <p:nvSpPr>
          <p:cNvPr id="8" name="Rectangle 7"/>
          <p:cNvSpPr/>
          <p:nvPr/>
        </p:nvSpPr>
        <p:spPr>
          <a:xfrm rot="10800000">
            <a:off x="7759700" y="0"/>
            <a:ext cx="44577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TextBox 9"/>
          <p:cNvSpPr txBox="1"/>
          <p:nvPr/>
        </p:nvSpPr>
        <p:spPr>
          <a:xfrm>
            <a:off x="8026616" y="2013826"/>
            <a:ext cx="3873284" cy="1877437"/>
          </a:xfrm>
          <a:prstGeom prst="rect">
            <a:avLst/>
          </a:prstGeom>
          <a:noFill/>
        </p:spPr>
        <p:txBody>
          <a:bodyPr wrap="square" rtlCol="0">
            <a:spAutoFit/>
          </a:bodyPr>
          <a:lstStyle/>
          <a:p>
            <a:pPr algn="ctr"/>
            <a:r>
              <a:rPr lang="en-US" sz="2900" dirty="0" smtClean="0">
                <a:solidFill>
                  <a:schemeClr val="bg1"/>
                </a:solidFill>
              </a:rPr>
              <a:t>Follow us on Twitter </a:t>
            </a:r>
          </a:p>
          <a:p>
            <a:pPr algn="ctr"/>
            <a:r>
              <a:rPr lang="en-US" sz="2900" dirty="0" smtClean="0">
                <a:solidFill>
                  <a:schemeClr val="bg1"/>
                </a:solidFill>
              </a:rPr>
              <a:t>@REF_2021</a:t>
            </a:r>
          </a:p>
          <a:p>
            <a:pPr algn="ctr"/>
            <a:endParaRPr lang="en-US" sz="2900" b="1" dirty="0">
              <a:solidFill>
                <a:schemeClr val="bg1"/>
              </a:solidFill>
            </a:endParaRPr>
          </a:p>
          <a:p>
            <a:pPr algn="ctr"/>
            <a:r>
              <a:rPr lang="en-US" sz="2900" dirty="0" smtClean="0">
                <a:solidFill>
                  <a:schemeClr val="bg1"/>
                </a:solidFill>
              </a:rPr>
              <a:t>Email us: info@ref.ac.uk </a:t>
            </a:r>
            <a:endParaRPr lang="en-US" sz="4000" dirty="0">
              <a:solidFill>
                <a:srgbClr val="FF9F19"/>
              </a:solidFill>
            </a:endParaRPr>
          </a:p>
        </p:txBody>
      </p:sp>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r="28878"/>
          <a:stretch/>
        </p:blipFill>
        <p:spPr>
          <a:xfrm>
            <a:off x="8189018" y="636393"/>
            <a:ext cx="3710882" cy="1042110"/>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81335" y="4609491"/>
            <a:ext cx="4512064" cy="1806446"/>
          </a:xfrm>
          <a:prstGeom prst="rect">
            <a:avLst/>
          </a:prstGeom>
        </p:spPr>
      </p:pic>
      <p:sp>
        <p:nvSpPr>
          <p:cNvPr id="4" name="TextBox 3"/>
          <p:cNvSpPr txBox="1"/>
          <p:nvPr/>
        </p:nvSpPr>
        <p:spPr>
          <a:xfrm>
            <a:off x="811823" y="2211900"/>
            <a:ext cx="6814419" cy="1846659"/>
          </a:xfrm>
          <a:prstGeom prst="rect">
            <a:avLst/>
          </a:prstGeom>
          <a:noFill/>
        </p:spPr>
        <p:txBody>
          <a:bodyPr wrap="square" rtlCol="0">
            <a:spAutoFit/>
          </a:bodyPr>
          <a:lstStyle/>
          <a:p>
            <a:r>
              <a:rPr lang="en-GB" sz="3000" dirty="0">
                <a:solidFill>
                  <a:srgbClr val="4D738A"/>
                </a:solidFill>
                <a:latin typeface="+mj-lt"/>
              </a:rPr>
              <a:t>Professor Dianne </a:t>
            </a:r>
            <a:r>
              <a:rPr lang="en-GB" sz="3000" dirty="0" smtClean="0">
                <a:solidFill>
                  <a:srgbClr val="4D738A"/>
                </a:solidFill>
                <a:latin typeface="+mj-lt"/>
              </a:rPr>
              <a:t>Berry OBE, </a:t>
            </a:r>
            <a:r>
              <a:rPr lang="en-GB" sz="3000" dirty="0">
                <a:solidFill>
                  <a:srgbClr val="4D738A"/>
                </a:solidFill>
                <a:latin typeface="+mj-lt"/>
              </a:rPr>
              <a:t>Chair of EDAP </a:t>
            </a:r>
          </a:p>
          <a:p>
            <a:r>
              <a:rPr lang="en-GB" sz="3000" dirty="0">
                <a:solidFill>
                  <a:srgbClr val="4D738A"/>
                </a:solidFill>
                <a:latin typeface="+mj-lt"/>
              </a:rPr>
              <a:t>Dr Catriona Firth, Head of REF Policy</a:t>
            </a:r>
          </a:p>
          <a:p>
            <a:endParaRPr lang="en-GB" sz="3000" dirty="0">
              <a:solidFill>
                <a:srgbClr val="4D738A"/>
              </a:solidFill>
              <a:latin typeface="+mj-lt"/>
            </a:endParaRPr>
          </a:p>
          <a:p>
            <a:r>
              <a:rPr lang="en-GB" sz="2400" dirty="0">
                <a:solidFill>
                  <a:srgbClr val="4D738A"/>
                </a:solidFill>
                <a:latin typeface="+mj-lt"/>
              </a:rPr>
              <a:t>February 2019</a:t>
            </a:r>
          </a:p>
        </p:txBody>
      </p:sp>
      <p:pic>
        <p:nvPicPr>
          <p:cNvPr id="12" name="Picture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81335" y="4554888"/>
            <a:ext cx="2230396" cy="870029"/>
          </a:xfrm>
          <a:prstGeom prst="rect">
            <a:avLst/>
          </a:prstGeom>
        </p:spPr>
      </p:pic>
    </p:spTree>
    <p:extLst>
      <p:ext uri="{BB962C8B-B14F-4D97-AF65-F5344CB8AC3E}">
        <p14:creationId xmlns:p14="http://schemas.microsoft.com/office/powerpoint/2010/main" val="19030731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1149928" y="489848"/>
            <a:ext cx="8269216"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solidFill>
                  <a:srgbClr val="4D7385"/>
                </a:solidFill>
                <a:latin typeface="Calibri" panose="020F0502020204030204" pitchFamily="34" charset="0"/>
                <a:cs typeface="Calibri" panose="020F0502020204030204" pitchFamily="34" charset="0"/>
              </a:rPr>
              <a:t>What </a:t>
            </a:r>
            <a:r>
              <a:rPr lang="en-GB" dirty="0">
                <a:solidFill>
                  <a:srgbClr val="4D7385"/>
                </a:solidFill>
                <a:latin typeface="Calibri" panose="020F0502020204030204" pitchFamily="34" charset="0"/>
                <a:cs typeface="Calibri" panose="020F0502020204030204" pitchFamily="34" charset="0"/>
              </a:rPr>
              <a:t>data should be considered?</a:t>
            </a:r>
          </a:p>
          <a:p>
            <a:endParaRPr lang="en-GB" dirty="0" smtClean="0">
              <a:solidFill>
                <a:srgbClr val="4D7385"/>
              </a:solidFill>
              <a:latin typeface="Calibri" panose="020F0502020204030204" pitchFamily="34" charset="0"/>
              <a:cs typeface="Calibri" panose="020F0502020204030204" pitchFamily="34" charset="0"/>
            </a:endParaRPr>
          </a:p>
          <a:p>
            <a:endParaRPr lang="en-GB" dirty="0">
              <a:solidFill>
                <a:srgbClr val="4D7385"/>
              </a:solidFill>
              <a:latin typeface="Calibri" panose="020F0502020204030204" pitchFamily="34" charset="0"/>
            </a:endParaRPr>
          </a:p>
          <a:p>
            <a:endParaRPr lang="en-GB" dirty="0" smtClean="0">
              <a:solidFill>
                <a:srgbClr val="4D7385"/>
              </a:solidFill>
              <a:latin typeface="Calibri" panose="020F0502020204030204" pitchFamily="34" charset="0"/>
            </a:endParaRPr>
          </a:p>
          <a:p>
            <a:endParaRPr lang="en-GB" dirty="0">
              <a:solidFill>
                <a:srgbClr val="4D7385"/>
              </a:solidFill>
              <a:latin typeface="Calibri" panose="020F0502020204030204" pitchFamily="34" charset="0"/>
            </a:endParaRPr>
          </a:p>
          <a:p>
            <a:endParaRPr lang="en-GB" dirty="0">
              <a:solidFill>
                <a:srgbClr val="4D7385"/>
              </a:solidFill>
            </a:endParaRPr>
          </a:p>
        </p:txBody>
      </p:sp>
      <p:sp>
        <p:nvSpPr>
          <p:cNvPr id="6" name="Content Placeholder 2"/>
          <p:cNvSpPr txBox="1">
            <a:spLocks/>
          </p:cNvSpPr>
          <p:nvPr/>
        </p:nvSpPr>
        <p:spPr>
          <a:xfrm>
            <a:off x="838200" y="1263316"/>
            <a:ext cx="10309261" cy="519724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smtClean="0">
              <a:solidFill>
                <a:srgbClr val="4D738A"/>
              </a:solidFill>
              <a:latin typeface="+mj-lt"/>
            </a:endParaRPr>
          </a:p>
          <a:p>
            <a:pPr marL="0" indent="0">
              <a:buNone/>
            </a:pPr>
            <a:endParaRPr lang="en-GB" dirty="0">
              <a:solidFill>
                <a:srgbClr val="4D738A"/>
              </a:solidFill>
              <a:latin typeface="+mj-lt"/>
            </a:endParaRPr>
          </a:p>
        </p:txBody>
      </p:sp>
      <p:sp>
        <p:nvSpPr>
          <p:cNvPr id="7" name="Content Placeholder 6"/>
          <p:cNvSpPr>
            <a:spLocks noGrp="1"/>
          </p:cNvSpPr>
          <p:nvPr>
            <p:ph idx="1"/>
          </p:nvPr>
        </p:nvSpPr>
        <p:spPr>
          <a:xfrm>
            <a:off x="838199" y="1263316"/>
            <a:ext cx="11071123" cy="5418621"/>
          </a:xfrm>
        </p:spPr>
        <p:txBody>
          <a:bodyPr>
            <a:normAutofit fontScale="85000" lnSpcReduction="20000"/>
          </a:bodyPr>
          <a:lstStyle/>
          <a:p>
            <a:pPr marL="0" lvl="0" indent="0">
              <a:lnSpc>
                <a:spcPct val="110000"/>
              </a:lnSpc>
              <a:spcBef>
                <a:spcPts val="500"/>
              </a:spcBef>
              <a:buNone/>
            </a:pPr>
            <a:r>
              <a:rPr lang="en-GB" sz="3400" dirty="0" smtClean="0">
                <a:solidFill>
                  <a:srgbClr val="4D738A"/>
                </a:solidFill>
                <a:latin typeface="+mj-lt"/>
              </a:rPr>
              <a:t>EIAs </a:t>
            </a:r>
            <a:r>
              <a:rPr lang="en-GB" sz="3400" dirty="0">
                <a:solidFill>
                  <a:srgbClr val="4D738A"/>
                </a:solidFill>
                <a:latin typeface="+mj-lt"/>
              </a:rPr>
              <a:t>should be informed by an analysis of data in respect of all the protected characteristics for which data are </a:t>
            </a:r>
            <a:r>
              <a:rPr lang="en-GB" sz="3400" dirty="0" smtClean="0">
                <a:solidFill>
                  <a:srgbClr val="4D738A"/>
                </a:solidFill>
                <a:latin typeface="+mj-lt"/>
              </a:rPr>
              <a:t>available, including:</a:t>
            </a:r>
          </a:p>
          <a:p>
            <a:pPr lvl="0">
              <a:lnSpc>
                <a:spcPct val="110000"/>
              </a:lnSpc>
              <a:spcBef>
                <a:spcPts val="500"/>
              </a:spcBef>
            </a:pPr>
            <a:r>
              <a:rPr lang="en-GB" sz="3400" dirty="0" smtClean="0">
                <a:solidFill>
                  <a:srgbClr val="4D738A"/>
                </a:solidFill>
                <a:latin typeface="+mj-lt"/>
              </a:rPr>
              <a:t>data </a:t>
            </a:r>
            <a:r>
              <a:rPr lang="en-GB" sz="3400" dirty="0">
                <a:solidFill>
                  <a:srgbClr val="4D738A"/>
                </a:solidFill>
                <a:latin typeface="+mj-lt"/>
              </a:rPr>
              <a:t>on the characteristics of staff considered to meet the criteria for having significant responsibility for research in the context of all staff who are eligible for submission, and all academic staff. </a:t>
            </a:r>
          </a:p>
          <a:p>
            <a:pPr lvl="0">
              <a:lnSpc>
                <a:spcPct val="110000"/>
              </a:lnSpc>
              <a:spcBef>
                <a:spcPts val="500"/>
              </a:spcBef>
            </a:pPr>
            <a:r>
              <a:rPr lang="en-GB" sz="3400" dirty="0" smtClean="0">
                <a:solidFill>
                  <a:srgbClr val="4D738A"/>
                </a:solidFill>
                <a:latin typeface="+mj-lt"/>
              </a:rPr>
              <a:t>data </a:t>
            </a:r>
            <a:r>
              <a:rPr lang="en-GB" sz="3400" dirty="0">
                <a:solidFill>
                  <a:srgbClr val="4D738A"/>
                </a:solidFill>
                <a:latin typeface="+mj-lt"/>
              </a:rPr>
              <a:t>on the characteristics of staff </a:t>
            </a:r>
            <a:r>
              <a:rPr lang="en-GB" sz="3400" dirty="0" smtClean="0">
                <a:solidFill>
                  <a:srgbClr val="4D738A"/>
                </a:solidFill>
                <a:latin typeface="+mj-lt"/>
              </a:rPr>
              <a:t>who meet </a:t>
            </a:r>
            <a:r>
              <a:rPr lang="en-GB" sz="3400" dirty="0">
                <a:solidFill>
                  <a:srgbClr val="4D738A"/>
                </a:solidFill>
                <a:latin typeface="+mj-lt"/>
              </a:rPr>
              <a:t>the </a:t>
            </a:r>
            <a:r>
              <a:rPr lang="en-GB" sz="3400" dirty="0" smtClean="0">
                <a:solidFill>
                  <a:srgbClr val="4D738A"/>
                </a:solidFill>
                <a:latin typeface="+mj-lt"/>
              </a:rPr>
              <a:t>definition of an independent researcher, </a:t>
            </a:r>
            <a:r>
              <a:rPr lang="en-GB" sz="3400" dirty="0">
                <a:solidFill>
                  <a:srgbClr val="4D738A"/>
                </a:solidFill>
                <a:latin typeface="+mj-lt"/>
              </a:rPr>
              <a:t>in the context of an appropriate comparator pool for junior academic staff (as appropriate to the institution’s context).</a:t>
            </a:r>
          </a:p>
          <a:p>
            <a:pPr lvl="0">
              <a:lnSpc>
                <a:spcPct val="110000"/>
              </a:lnSpc>
              <a:spcBef>
                <a:spcPts val="500"/>
              </a:spcBef>
            </a:pPr>
            <a:r>
              <a:rPr lang="en-GB" sz="3400" dirty="0" smtClean="0">
                <a:solidFill>
                  <a:srgbClr val="4D738A"/>
                </a:solidFill>
                <a:latin typeface="+mj-lt"/>
              </a:rPr>
              <a:t>data </a:t>
            </a:r>
            <a:r>
              <a:rPr lang="en-GB" sz="3400" dirty="0">
                <a:solidFill>
                  <a:srgbClr val="4D738A"/>
                </a:solidFill>
                <a:latin typeface="+mj-lt"/>
              </a:rPr>
              <a:t>on the distribution of selected outputs across staff, by protected characteristic, in the context of the characteristics of the submitted staff pool.</a:t>
            </a:r>
          </a:p>
          <a:p>
            <a:pPr marL="0" indent="0">
              <a:buNone/>
            </a:pPr>
            <a:endParaRPr lang="en-GB" dirty="0"/>
          </a:p>
        </p:txBody>
      </p:sp>
    </p:spTree>
    <p:extLst>
      <p:ext uri="{BB962C8B-B14F-4D97-AF65-F5344CB8AC3E}">
        <p14:creationId xmlns:p14="http://schemas.microsoft.com/office/powerpoint/2010/main" val="16744061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1149928" y="489848"/>
            <a:ext cx="8269216"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r>
              <a:rPr lang="en-GB" dirty="0" smtClean="0">
                <a:solidFill>
                  <a:srgbClr val="4D738A"/>
                </a:solidFill>
                <a:latin typeface="+mn-lt"/>
              </a:rPr>
              <a:t>Assessing impact and acting on it</a:t>
            </a:r>
            <a:endParaRPr lang="en-GB" dirty="0">
              <a:solidFill>
                <a:srgbClr val="4D738A"/>
              </a:solidFill>
              <a:latin typeface="+mn-lt"/>
            </a:endParaRPr>
          </a:p>
          <a:p>
            <a:endParaRPr lang="en-GB" dirty="0">
              <a:solidFill>
                <a:srgbClr val="4D7385"/>
              </a:solidFill>
              <a:latin typeface="Calibri" panose="020F0502020204030204" pitchFamily="34" charset="0"/>
            </a:endParaRPr>
          </a:p>
          <a:p>
            <a:endParaRPr lang="en-GB" dirty="0" smtClean="0">
              <a:solidFill>
                <a:srgbClr val="4D7385"/>
              </a:solidFill>
              <a:latin typeface="Calibri" panose="020F0502020204030204" pitchFamily="34" charset="0"/>
            </a:endParaRPr>
          </a:p>
          <a:p>
            <a:endParaRPr lang="en-GB" dirty="0">
              <a:solidFill>
                <a:srgbClr val="4D7385"/>
              </a:solidFill>
              <a:latin typeface="Calibri" panose="020F0502020204030204" pitchFamily="34" charset="0"/>
            </a:endParaRPr>
          </a:p>
          <a:p>
            <a:endParaRPr lang="en-GB" dirty="0">
              <a:solidFill>
                <a:srgbClr val="4D7385"/>
              </a:solidFill>
            </a:endParaRPr>
          </a:p>
        </p:txBody>
      </p:sp>
      <p:sp>
        <p:nvSpPr>
          <p:cNvPr id="6" name="Content Placeholder 2"/>
          <p:cNvSpPr txBox="1">
            <a:spLocks/>
          </p:cNvSpPr>
          <p:nvPr/>
        </p:nvSpPr>
        <p:spPr>
          <a:xfrm>
            <a:off x="838200" y="1263316"/>
            <a:ext cx="10309261" cy="519724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smtClean="0">
              <a:solidFill>
                <a:srgbClr val="4D738A"/>
              </a:solidFill>
              <a:latin typeface="+mj-lt"/>
            </a:endParaRPr>
          </a:p>
          <a:p>
            <a:pPr marL="0" indent="0">
              <a:buNone/>
            </a:pPr>
            <a:endParaRPr lang="en-GB" dirty="0">
              <a:solidFill>
                <a:srgbClr val="4D738A"/>
              </a:solidFill>
              <a:latin typeface="+mj-lt"/>
            </a:endParaRPr>
          </a:p>
        </p:txBody>
      </p:sp>
      <p:sp>
        <p:nvSpPr>
          <p:cNvPr id="7" name="Content Placeholder 6"/>
          <p:cNvSpPr>
            <a:spLocks noGrp="1"/>
          </p:cNvSpPr>
          <p:nvPr>
            <p:ph idx="1"/>
          </p:nvPr>
        </p:nvSpPr>
        <p:spPr>
          <a:xfrm>
            <a:off x="838200" y="1390996"/>
            <a:ext cx="11130116" cy="5290942"/>
          </a:xfrm>
        </p:spPr>
        <p:txBody>
          <a:bodyPr>
            <a:normAutofit/>
          </a:bodyPr>
          <a:lstStyle/>
          <a:p>
            <a:pPr lvl="0"/>
            <a:r>
              <a:rPr lang="en-GB" sz="2400" dirty="0" smtClean="0">
                <a:solidFill>
                  <a:srgbClr val="4D738A"/>
                </a:solidFill>
                <a:latin typeface="+mj-lt"/>
              </a:rPr>
              <a:t>EIAs should </a:t>
            </a:r>
            <a:r>
              <a:rPr lang="en-GB" sz="2400" dirty="0">
                <a:solidFill>
                  <a:srgbClr val="4D738A"/>
                </a:solidFill>
                <a:latin typeface="+mj-lt"/>
              </a:rPr>
              <a:t>enable HEIs to </a:t>
            </a:r>
            <a:r>
              <a:rPr lang="en-GB" sz="2400" dirty="0" smtClean="0">
                <a:solidFill>
                  <a:srgbClr val="4D738A"/>
                </a:solidFill>
                <a:latin typeface="+mj-lt"/>
              </a:rPr>
              <a:t>identify:</a:t>
            </a:r>
          </a:p>
          <a:p>
            <a:pPr lvl="1"/>
            <a:r>
              <a:rPr lang="en-GB" sz="2000" dirty="0" smtClean="0">
                <a:solidFill>
                  <a:srgbClr val="4D738A"/>
                </a:solidFill>
                <a:latin typeface="+mj-lt"/>
              </a:rPr>
              <a:t>where </a:t>
            </a:r>
            <a:r>
              <a:rPr lang="en-GB" sz="2000" dirty="0">
                <a:solidFill>
                  <a:srgbClr val="4D738A"/>
                </a:solidFill>
                <a:latin typeface="+mj-lt"/>
              </a:rPr>
              <a:t>discrimination may inadvertently occur within their REF </a:t>
            </a:r>
            <a:r>
              <a:rPr lang="en-GB" sz="2000" dirty="0" smtClean="0">
                <a:solidFill>
                  <a:srgbClr val="4D738A"/>
                </a:solidFill>
                <a:latin typeface="+mj-lt"/>
              </a:rPr>
              <a:t>processes</a:t>
            </a:r>
          </a:p>
          <a:p>
            <a:pPr lvl="1"/>
            <a:r>
              <a:rPr lang="en-GB" sz="2000" dirty="0" smtClean="0">
                <a:solidFill>
                  <a:srgbClr val="4D738A"/>
                </a:solidFill>
                <a:latin typeface="+mj-lt"/>
              </a:rPr>
              <a:t>where </a:t>
            </a:r>
            <a:r>
              <a:rPr lang="en-GB" sz="2000" dirty="0">
                <a:solidFill>
                  <a:srgbClr val="4D738A"/>
                </a:solidFill>
                <a:latin typeface="+mj-lt"/>
              </a:rPr>
              <a:t>a particular policy or practice has a positive impact on the advancement of equality </a:t>
            </a:r>
          </a:p>
          <a:p>
            <a:pPr lvl="1"/>
            <a:r>
              <a:rPr lang="en-GB" sz="2000" dirty="0" smtClean="0">
                <a:solidFill>
                  <a:srgbClr val="4D738A"/>
                </a:solidFill>
                <a:latin typeface="+mj-lt"/>
              </a:rPr>
              <a:t>where </a:t>
            </a:r>
            <a:r>
              <a:rPr lang="en-GB" sz="2000" dirty="0">
                <a:solidFill>
                  <a:srgbClr val="4D738A"/>
                </a:solidFill>
                <a:latin typeface="+mj-lt"/>
              </a:rPr>
              <a:t>there is an opportunity to take a step that will have a positive impact. </a:t>
            </a:r>
            <a:endParaRPr lang="en-GB" sz="2000" dirty="0" smtClean="0">
              <a:solidFill>
                <a:srgbClr val="4D738A"/>
              </a:solidFill>
              <a:latin typeface="+mj-lt"/>
            </a:endParaRPr>
          </a:p>
          <a:p>
            <a:pPr lvl="0"/>
            <a:r>
              <a:rPr lang="en-GB" sz="2400" dirty="0" smtClean="0">
                <a:solidFill>
                  <a:srgbClr val="4D738A"/>
                </a:solidFill>
                <a:latin typeface="+mj-lt"/>
              </a:rPr>
              <a:t>Where potential discrimination is identified HEIs will need to reassure themselves that the policy or practice operates within the constraints of the law </a:t>
            </a:r>
            <a:r>
              <a:rPr lang="en-GB" sz="2400" b="1" dirty="0" smtClean="0">
                <a:solidFill>
                  <a:srgbClr val="4D738A"/>
                </a:solidFill>
                <a:latin typeface="+mj-lt"/>
              </a:rPr>
              <a:t>OR</a:t>
            </a:r>
            <a:r>
              <a:rPr lang="en-GB" sz="2400" dirty="0" smtClean="0">
                <a:solidFill>
                  <a:srgbClr val="4D738A"/>
                </a:solidFill>
                <a:latin typeface="+mj-lt"/>
              </a:rPr>
              <a:t> take actions to change the policy or practice. </a:t>
            </a:r>
          </a:p>
          <a:p>
            <a:pPr lvl="0"/>
            <a:r>
              <a:rPr lang="en-GB" sz="2400" dirty="0" smtClean="0">
                <a:solidFill>
                  <a:srgbClr val="4D738A"/>
                </a:solidFill>
                <a:latin typeface="+mj-lt"/>
              </a:rPr>
              <a:t>If a particular policy or practice is found to have a positive impact on equality, HEIs can seek to apply it to other areas of their REF work. If an opportunity to advance equality is identified due consideration should be given to implementing it.</a:t>
            </a:r>
          </a:p>
          <a:p>
            <a:pPr lvl="0"/>
            <a:r>
              <a:rPr lang="en-GB" sz="2400" i="1" dirty="0">
                <a:solidFill>
                  <a:srgbClr val="4D738A"/>
                </a:solidFill>
                <a:latin typeface="+mj-lt"/>
              </a:rPr>
              <a:t>If a policy cannot be </a:t>
            </a:r>
            <a:r>
              <a:rPr lang="en-GB" sz="2400" i="1" dirty="0" smtClean="0">
                <a:solidFill>
                  <a:srgbClr val="4D738A"/>
                </a:solidFill>
                <a:latin typeface="+mj-lt"/>
              </a:rPr>
              <a:t>changed, </a:t>
            </a:r>
            <a:r>
              <a:rPr lang="en-GB" sz="2400" i="1" dirty="0">
                <a:solidFill>
                  <a:srgbClr val="4D738A"/>
                </a:solidFill>
                <a:latin typeface="+mj-lt"/>
              </a:rPr>
              <a:t>HEIs can still consider actions to support staff during the remainder of the census period </a:t>
            </a:r>
            <a:r>
              <a:rPr lang="en-GB" sz="2400" i="1" dirty="0" smtClean="0">
                <a:solidFill>
                  <a:srgbClr val="4D738A"/>
                </a:solidFill>
                <a:latin typeface="+mj-lt"/>
              </a:rPr>
              <a:t>e.g. mentoring or additional </a:t>
            </a:r>
            <a:r>
              <a:rPr lang="en-GB" sz="2400" i="1" dirty="0">
                <a:solidFill>
                  <a:srgbClr val="4D738A"/>
                </a:solidFill>
                <a:latin typeface="+mj-lt"/>
              </a:rPr>
              <a:t>support </a:t>
            </a:r>
            <a:r>
              <a:rPr lang="en-GB" sz="2400" i="1" dirty="0" smtClean="0">
                <a:solidFill>
                  <a:srgbClr val="4D738A"/>
                </a:solidFill>
                <a:latin typeface="+mj-lt"/>
              </a:rPr>
              <a:t>for </a:t>
            </a:r>
            <a:r>
              <a:rPr lang="en-GB" sz="2400" i="1" dirty="0">
                <a:solidFill>
                  <a:srgbClr val="4D738A"/>
                </a:solidFill>
                <a:latin typeface="+mj-lt"/>
              </a:rPr>
              <a:t>attendance at </a:t>
            </a:r>
            <a:r>
              <a:rPr lang="en-GB" sz="2400" i="1" dirty="0" smtClean="0">
                <a:solidFill>
                  <a:srgbClr val="4D738A"/>
                </a:solidFill>
                <a:latin typeface="+mj-lt"/>
              </a:rPr>
              <a:t>conferences</a:t>
            </a:r>
            <a:endParaRPr lang="en-GB" sz="2400" i="1" dirty="0">
              <a:solidFill>
                <a:srgbClr val="4D738A"/>
              </a:solidFill>
              <a:latin typeface="+mj-lt"/>
            </a:endParaRPr>
          </a:p>
          <a:p>
            <a:pPr lvl="0"/>
            <a:endParaRPr lang="en-GB" sz="2400" dirty="0" smtClean="0">
              <a:solidFill>
                <a:srgbClr val="4D738A"/>
              </a:solidFill>
              <a:latin typeface="+mj-lt"/>
            </a:endParaRPr>
          </a:p>
          <a:p>
            <a:pPr lvl="0"/>
            <a:endParaRPr lang="en-GB" sz="2400" dirty="0" smtClean="0">
              <a:solidFill>
                <a:srgbClr val="4D738A"/>
              </a:solidFill>
              <a:latin typeface="+mj-lt"/>
            </a:endParaRPr>
          </a:p>
          <a:p>
            <a:pPr marL="0" indent="0">
              <a:buNone/>
            </a:pPr>
            <a:endParaRPr lang="en-GB" dirty="0"/>
          </a:p>
        </p:txBody>
      </p:sp>
    </p:spTree>
    <p:extLst>
      <p:ext uri="{BB962C8B-B14F-4D97-AF65-F5344CB8AC3E}">
        <p14:creationId xmlns:p14="http://schemas.microsoft.com/office/powerpoint/2010/main" val="13672282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1149928" y="489848"/>
            <a:ext cx="8269216"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r>
              <a:rPr lang="en-GB" dirty="0" smtClean="0">
                <a:solidFill>
                  <a:srgbClr val="4D738A"/>
                </a:solidFill>
                <a:latin typeface="+mn-lt"/>
              </a:rPr>
              <a:t>Example – output selection</a:t>
            </a:r>
            <a:endParaRPr lang="en-GB" dirty="0">
              <a:solidFill>
                <a:srgbClr val="4D738A"/>
              </a:solidFill>
              <a:latin typeface="+mn-lt"/>
            </a:endParaRPr>
          </a:p>
          <a:p>
            <a:endParaRPr lang="en-GB" dirty="0">
              <a:solidFill>
                <a:srgbClr val="4D7385"/>
              </a:solidFill>
              <a:latin typeface="Calibri" panose="020F0502020204030204" pitchFamily="34" charset="0"/>
            </a:endParaRPr>
          </a:p>
          <a:p>
            <a:endParaRPr lang="en-GB" dirty="0" smtClean="0">
              <a:solidFill>
                <a:srgbClr val="4D7385"/>
              </a:solidFill>
              <a:latin typeface="Calibri" panose="020F0502020204030204" pitchFamily="34" charset="0"/>
            </a:endParaRPr>
          </a:p>
          <a:p>
            <a:endParaRPr lang="en-GB" dirty="0">
              <a:solidFill>
                <a:srgbClr val="4D7385"/>
              </a:solidFill>
              <a:latin typeface="Calibri" panose="020F0502020204030204" pitchFamily="34" charset="0"/>
            </a:endParaRPr>
          </a:p>
          <a:p>
            <a:endParaRPr lang="en-GB" dirty="0">
              <a:solidFill>
                <a:srgbClr val="4D7385"/>
              </a:solidFill>
            </a:endParaRPr>
          </a:p>
        </p:txBody>
      </p:sp>
      <p:sp>
        <p:nvSpPr>
          <p:cNvPr id="6" name="Content Placeholder 2"/>
          <p:cNvSpPr txBox="1">
            <a:spLocks/>
          </p:cNvSpPr>
          <p:nvPr/>
        </p:nvSpPr>
        <p:spPr>
          <a:xfrm>
            <a:off x="838200" y="1263316"/>
            <a:ext cx="10309261" cy="519724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smtClean="0">
              <a:solidFill>
                <a:srgbClr val="4D738A"/>
              </a:solidFill>
              <a:latin typeface="+mj-lt"/>
            </a:endParaRPr>
          </a:p>
          <a:p>
            <a:pPr marL="0" indent="0">
              <a:buNone/>
            </a:pPr>
            <a:endParaRPr lang="en-GB" dirty="0">
              <a:solidFill>
                <a:srgbClr val="4D738A"/>
              </a:solidFill>
              <a:latin typeface="+mj-lt"/>
            </a:endParaRPr>
          </a:p>
        </p:txBody>
      </p:sp>
      <p:sp>
        <p:nvSpPr>
          <p:cNvPr id="7" name="Content Placeholder 6"/>
          <p:cNvSpPr>
            <a:spLocks noGrp="1"/>
          </p:cNvSpPr>
          <p:nvPr>
            <p:ph idx="1"/>
          </p:nvPr>
        </p:nvSpPr>
        <p:spPr>
          <a:xfrm>
            <a:off x="838200" y="1216469"/>
            <a:ext cx="11130116" cy="5290942"/>
          </a:xfrm>
        </p:spPr>
        <p:txBody>
          <a:bodyPr>
            <a:normAutofit/>
          </a:bodyPr>
          <a:lstStyle/>
          <a:p>
            <a:pPr marL="0" lvl="0" indent="0">
              <a:buNone/>
            </a:pPr>
            <a:r>
              <a:rPr lang="en-GB" sz="2400" b="1" dirty="0" smtClean="0">
                <a:solidFill>
                  <a:srgbClr val="4D738A"/>
                </a:solidFill>
                <a:latin typeface="+mj-lt"/>
              </a:rPr>
              <a:t>Scenario:</a:t>
            </a:r>
          </a:p>
          <a:p>
            <a:pPr lvl="0"/>
            <a:r>
              <a:rPr lang="en-GB" sz="2400" dirty="0" smtClean="0">
                <a:solidFill>
                  <a:srgbClr val="4D738A"/>
                </a:solidFill>
                <a:latin typeface="+mj-lt"/>
              </a:rPr>
              <a:t>Initial EIA reveals that 90% of outputs selected are attributed to men in unit where 50% of staff pool is female</a:t>
            </a:r>
          </a:p>
          <a:p>
            <a:pPr marL="0" lvl="0" indent="0">
              <a:buNone/>
            </a:pPr>
            <a:r>
              <a:rPr lang="en-GB" sz="2400" b="1" dirty="0" smtClean="0">
                <a:solidFill>
                  <a:srgbClr val="4D738A"/>
                </a:solidFill>
                <a:latin typeface="+mj-lt"/>
              </a:rPr>
              <a:t>Next steps:</a:t>
            </a:r>
          </a:p>
          <a:p>
            <a:pPr lvl="0"/>
            <a:r>
              <a:rPr lang="en-GB" sz="2400" dirty="0" smtClean="0">
                <a:solidFill>
                  <a:srgbClr val="4D738A"/>
                </a:solidFill>
                <a:latin typeface="+mj-lt"/>
              </a:rPr>
              <a:t>Explore potential reasons for underrepresentation e.g. is there potential for gender bias in the selection criteria? How are staff from protected groups involved in selection decisions?</a:t>
            </a:r>
          </a:p>
          <a:p>
            <a:pPr lvl="0"/>
            <a:r>
              <a:rPr lang="en-GB" sz="2400" dirty="0" smtClean="0">
                <a:solidFill>
                  <a:srgbClr val="4D738A"/>
                </a:solidFill>
                <a:latin typeface="+mj-lt"/>
              </a:rPr>
              <a:t>Where appropriate, explore alternative procedures e.g. creating different selection panel or adjusting selection criteria.</a:t>
            </a:r>
          </a:p>
          <a:p>
            <a:pPr lvl="0"/>
            <a:r>
              <a:rPr lang="en-GB" sz="2400" dirty="0" smtClean="0">
                <a:solidFill>
                  <a:srgbClr val="4D738A"/>
                </a:solidFill>
                <a:latin typeface="+mj-lt"/>
              </a:rPr>
              <a:t>Review outcomes of revised procedures</a:t>
            </a:r>
          </a:p>
          <a:p>
            <a:pPr lvl="0"/>
            <a:r>
              <a:rPr lang="en-GB" sz="2400" dirty="0">
                <a:solidFill>
                  <a:srgbClr val="4D738A"/>
                </a:solidFill>
                <a:latin typeface="+mj-lt"/>
              </a:rPr>
              <a:t>HEIs are not required to </a:t>
            </a:r>
            <a:r>
              <a:rPr lang="en-GB" sz="2400" dirty="0" smtClean="0">
                <a:solidFill>
                  <a:srgbClr val="4D738A"/>
                </a:solidFill>
                <a:latin typeface="+mj-lt"/>
              </a:rPr>
              <a:t>submit selection </a:t>
            </a:r>
            <a:r>
              <a:rPr lang="en-GB" sz="2400" dirty="0">
                <a:solidFill>
                  <a:srgbClr val="4D738A"/>
                </a:solidFill>
                <a:latin typeface="+mj-lt"/>
              </a:rPr>
              <a:t>of outputs that matches proportions of staff in eligible output </a:t>
            </a:r>
            <a:r>
              <a:rPr lang="en-GB" sz="2400" dirty="0" smtClean="0">
                <a:solidFill>
                  <a:srgbClr val="4D738A"/>
                </a:solidFill>
                <a:latin typeface="+mj-lt"/>
              </a:rPr>
              <a:t>pool BUT must </a:t>
            </a:r>
            <a:r>
              <a:rPr lang="en-GB" sz="2400" dirty="0">
                <a:solidFill>
                  <a:srgbClr val="4D738A"/>
                </a:solidFill>
                <a:latin typeface="+mj-lt"/>
              </a:rPr>
              <a:t>demonstrate </a:t>
            </a:r>
            <a:r>
              <a:rPr lang="en-GB" sz="2400" dirty="0" smtClean="0">
                <a:solidFill>
                  <a:srgbClr val="4D738A"/>
                </a:solidFill>
                <a:latin typeface="+mj-lt"/>
              </a:rPr>
              <a:t>that processes and policies have </a:t>
            </a:r>
            <a:r>
              <a:rPr lang="en-GB" sz="2400" dirty="0">
                <a:solidFill>
                  <a:srgbClr val="4D738A"/>
                </a:solidFill>
                <a:latin typeface="+mj-lt"/>
              </a:rPr>
              <a:t>been developed </a:t>
            </a:r>
            <a:r>
              <a:rPr lang="en-GB" sz="2400" dirty="0" smtClean="0">
                <a:solidFill>
                  <a:srgbClr val="4D738A"/>
                </a:solidFill>
                <a:latin typeface="+mj-lt"/>
              </a:rPr>
              <a:t>with </a:t>
            </a:r>
            <a:r>
              <a:rPr lang="en-GB" sz="2400" dirty="0">
                <a:solidFill>
                  <a:srgbClr val="4D738A"/>
                </a:solidFill>
                <a:latin typeface="+mj-lt"/>
              </a:rPr>
              <a:t>consideration for equality </a:t>
            </a:r>
            <a:endParaRPr lang="en-GB" dirty="0"/>
          </a:p>
        </p:txBody>
      </p:sp>
    </p:spTree>
    <p:extLst>
      <p:ext uri="{BB962C8B-B14F-4D97-AF65-F5344CB8AC3E}">
        <p14:creationId xmlns:p14="http://schemas.microsoft.com/office/powerpoint/2010/main" val="8256130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1149928" y="365125"/>
            <a:ext cx="8269216"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solidFill>
                  <a:srgbClr val="4D7385"/>
                </a:solidFill>
                <a:latin typeface="Calibri" panose="020F0502020204030204" pitchFamily="34" charset="0"/>
                <a:cs typeface="Calibri" panose="020F0502020204030204" pitchFamily="34" charset="0"/>
              </a:rPr>
              <a:t>What to include in the COP?</a:t>
            </a:r>
          </a:p>
          <a:p>
            <a:endParaRPr lang="en-GB" dirty="0">
              <a:solidFill>
                <a:srgbClr val="4D7385"/>
              </a:solidFill>
              <a:latin typeface="Calibri" panose="020F0502020204030204" pitchFamily="34" charset="0"/>
            </a:endParaRPr>
          </a:p>
          <a:p>
            <a:endParaRPr lang="en-GB" dirty="0" smtClean="0">
              <a:solidFill>
                <a:srgbClr val="4D7385"/>
              </a:solidFill>
              <a:latin typeface="Calibri" panose="020F0502020204030204" pitchFamily="34" charset="0"/>
            </a:endParaRPr>
          </a:p>
          <a:p>
            <a:endParaRPr lang="en-GB" dirty="0">
              <a:solidFill>
                <a:srgbClr val="4D7385"/>
              </a:solidFill>
              <a:latin typeface="Calibri" panose="020F0502020204030204" pitchFamily="34" charset="0"/>
            </a:endParaRPr>
          </a:p>
          <a:p>
            <a:endParaRPr lang="en-GB" dirty="0">
              <a:solidFill>
                <a:srgbClr val="4D7385"/>
              </a:solidFill>
            </a:endParaRPr>
          </a:p>
        </p:txBody>
      </p:sp>
      <p:sp>
        <p:nvSpPr>
          <p:cNvPr id="6" name="Content Placeholder 2"/>
          <p:cNvSpPr txBox="1">
            <a:spLocks/>
          </p:cNvSpPr>
          <p:nvPr/>
        </p:nvSpPr>
        <p:spPr>
          <a:xfrm>
            <a:off x="838200" y="1263316"/>
            <a:ext cx="10309261" cy="519724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smtClean="0">
              <a:solidFill>
                <a:srgbClr val="4D738A"/>
              </a:solidFill>
              <a:latin typeface="+mj-lt"/>
            </a:endParaRPr>
          </a:p>
          <a:p>
            <a:pPr marL="0" indent="0">
              <a:buNone/>
            </a:pPr>
            <a:endParaRPr lang="en-GB" dirty="0">
              <a:solidFill>
                <a:srgbClr val="4D738A"/>
              </a:solidFill>
              <a:latin typeface="+mj-lt"/>
            </a:endParaRPr>
          </a:p>
        </p:txBody>
      </p:sp>
      <p:sp>
        <p:nvSpPr>
          <p:cNvPr id="7" name="Content Placeholder 6"/>
          <p:cNvSpPr>
            <a:spLocks noGrp="1"/>
          </p:cNvSpPr>
          <p:nvPr>
            <p:ph idx="1"/>
          </p:nvPr>
        </p:nvSpPr>
        <p:spPr>
          <a:xfrm>
            <a:off x="838200" y="1187245"/>
            <a:ext cx="11277600" cy="4989718"/>
          </a:xfrm>
        </p:spPr>
        <p:txBody>
          <a:bodyPr>
            <a:normAutofit/>
          </a:bodyPr>
          <a:lstStyle/>
          <a:p>
            <a:r>
              <a:rPr lang="en-GB" sz="2400" dirty="0" smtClean="0">
                <a:solidFill>
                  <a:srgbClr val="4D738A"/>
                </a:solidFill>
                <a:latin typeface="+mj-lt"/>
              </a:rPr>
              <a:t>The </a:t>
            </a:r>
            <a:r>
              <a:rPr lang="en-GB" sz="2400" dirty="0">
                <a:solidFill>
                  <a:srgbClr val="4D738A"/>
                </a:solidFill>
                <a:latin typeface="+mj-lt"/>
              </a:rPr>
              <a:t>code of practice should clearly set out information about the findings of EIAs with respect to each part of the code, and how the analysis </a:t>
            </a:r>
            <a:r>
              <a:rPr lang="en-GB" sz="2400" dirty="0" smtClean="0">
                <a:solidFill>
                  <a:srgbClr val="4D738A"/>
                </a:solidFill>
                <a:latin typeface="+mj-lt"/>
              </a:rPr>
              <a:t>informed, or will inform, the </a:t>
            </a:r>
            <a:r>
              <a:rPr lang="en-GB" sz="2400" dirty="0">
                <a:solidFill>
                  <a:srgbClr val="4D738A"/>
                </a:solidFill>
                <a:latin typeface="+mj-lt"/>
              </a:rPr>
              <a:t>final policy and procedures documented in the code. </a:t>
            </a:r>
          </a:p>
          <a:p>
            <a:r>
              <a:rPr lang="en-GB" sz="2400" dirty="0">
                <a:solidFill>
                  <a:srgbClr val="4D738A"/>
                </a:solidFill>
                <a:latin typeface="+mj-lt"/>
              </a:rPr>
              <a:t>Any completed EIAs may be included in the appendices of the code of practice. </a:t>
            </a:r>
            <a:endParaRPr lang="en-GB" sz="2400" dirty="0" smtClean="0">
              <a:solidFill>
                <a:srgbClr val="4D738A"/>
              </a:solidFill>
              <a:latin typeface="+mj-lt"/>
            </a:endParaRPr>
          </a:p>
          <a:p>
            <a:r>
              <a:rPr lang="en-GB" sz="2400" dirty="0" smtClean="0">
                <a:solidFill>
                  <a:srgbClr val="4D738A"/>
                </a:solidFill>
                <a:latin typeface="+mj-lt"/>
              </a:rPr>
              <a:t>In relation to REF procedures, a final EIA report would normally be expected to include:</a:t>
            </a:r>
          </a:p>
          <a:p>
            <a:pPr lvl="1"/>
            <a:r>
              <a:rPr lang="en-GB" sz="2000" dirty="0" smtClean="0">
                <a:solidFill>
                  <a:srgbClr val="4D738A"/>
                </a:solidFill>
                <a:latin typeface="+mj-lt"/>
              </a:rPr>
              <a:t>an analysis of the potential impact of the proposals based on staff data and information gathered during mock exercises and engagement with staff in relation to the protected characteristics.</a:t>
            </a:r>
          </a:p>
          <a:p>
            <a:pPr lvl="1"/>
            <a:r>
              <a:rPr lang="en-GB" sz="2000" dirty="0" smtClean="0">
                <a:solidFill>
                  <a:srgbClr val="4D738A"/>
                </a:solidFill>
                <a:latin typeface="+mj-lt"/>
              </a:rPr>
              <a:t>the steps that will be taken to change potentially discriminatory proposals, mitigate their impact or justify them where the law permits </a:t>
            </a:r>
          </a:p>
          <a:p>
            <a:pPr lvl="1"/>
            <a:r>
              <a:rPr lang="en-GB" sz="2000" dirty="0" smtClean="0">
                <a:solidFill>
                  <a:srgbClr val="4D738A"/>
                </a:solidFill>
                <a:latin typeface="+mj-lt"/>
              </a:rPr>
              <a:t>Where a positive impact, consideration as to whether the positive impact could be extended to other groups and UOAs</a:t>
            </a:r>
          </a:p>
          <a:p>
            <a:pPr lvl="1"/>
            <a:r>
              <a:rPr lang="en-GB" sz="2000" dirty="0" smtClean="0">
                <a:solidFill>
                  <a:srgbClr val="4D738A"/>
                </a:solidFill>
                <a:latin typeface="+mj-lt"/>
              </a:rPr>
              <a:t>an action plan, setting out the actions that will be taken to minimise the risk of negative impact on particular protected groups including clear lead responsibilities for implementation, agreed timescales and arrangements for ongoing monitoring and review of the action plan. </a:t>
            </a:r>
          </a:p>
          <a:p>
            <a:endParaRPr lang="en-GB" sz="2400" dirty="0" smtClean="0">
              <a:solidFill>
                <a:srgbClr val="4D738A"/>
              </a:solidFill>
              <a:latin typeface="+mj-lt"/>
            </a:endParaRPr>
          </a:p>
          <a:p>
            <a:endParaRPr lang="en-GB" sz="2400" dirty="0" smtClean="0">
              <a:solidFill>
                <a:srgbClr val="4D738A"/>
              </a:solidFill>
              <a:latin typeface="+mj-lt"/>
            </a:endParaRPr>
          </a:p>
          <a:p>
            <a:pPr marL="0" indent="0">
              <a:buNone/>
            </a:pPr>
            <a:endParaRPr lang="en-GB" dirty="0"/>
          </a:p>
        </p:txBody>
      </p:sp>
    </p:spTree>
    <p:extLst>
      <p:ext uri="{BB962C8B-B14F-4D97-AF65-F5344CB8AC3E}">
        <p14:creationId xmlns:p14="http://schemas.microsoft.com/office/powerpoint/2010/main" val="10199236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1149928" y="489848"/>
            <a:ext cx="8269216"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solidFill>
                  <a:srgbClr val="4D7385"/>
                </a:solidFill>
                <a:latin typeface="Calibri" panose="020F0502020204030204" pitchFamily="34" charset="0"/>
                <a:cs typeface="Calibri" panose="020F0502020204030204" pitchFamily="34" charset="0"/>
              </a:rPr>
              <a:t>When </a:t>
            </a:r>
            <a:r>
              <a:rPr lang="en-GB" dirty="0">
                <a:solidFill>
                  <a:srgbClr val="4D7385"/>
                </a:solidFill>
                <a:latin typeface="Calibri" panose="020F0502020204030204" pitchFamily="34" charset="0"/>
                <a:cs typeface="Calibri" panose="020F0502020204030204" pitchFamily="34" charset="0"/>
              </a:rPr>
              <a:t>should </a:t>
            </a:r>
            <a:r>
              <a:rPr lang="en-GB" dirty="0" smtClean="0">
                <a:solidFill>
                  <a:srgbClr val="4D7385"/>
                </a:solidFill>
                <a:latin typeface="Calibri" panose="020F0502020204030204" pitchFamily="34" charset="0"/>
                <a:cs typeface="Calibri" panose="020F0502020204030204" pitchFamily="34" charset="0"/>
              </a:rPr>
              <a:t>EIAs </a:t>
            </a:r>
            <a:r>
              <a:rPr lang="en-GB" dirty="0">
                <a:solidFill>
                  <a:srgbClr val="4D7385"/>
                </a:solidFill>
                <a:latin typeface="Calibri" panose="020F0502020204030204" pitchFamily="34" charset="0"/>
                <a:cs typeface="Calibri" panose="020F0502020204030204" pitchFamily="34" charset="0"/>
              </a:rPr>
              <a:t>be reviewed?</a:t>
            </a:r>
          </a:p>
          <a:p>
            <a:endParaRPr lang="en-GB" dirty="0">
              <a:solidFill>
                <a:srgbClr val="4D7385"/>
              </a:solidFill>
              <a:latin typeface="Calibri" panose="020F0502020204030204" pitchFamily="34" charset="0"/>
            </a:endParaRPr>
          </a:p>
          <a:p>
            <a:endParaRPr lang="en-GB" dirty="0" smtClean="0">
              <a:solidFill>
                <a:srgbClr val="4D7385"/>
              </a:solidFill>
              <a:latin typeface="Calibri" panose="020F0502020204030204" pitchFamily="34" charset="0"/>
            </a:endParaRPr>
          </a:p>
          <a:p>
            <a:endParaRPr lang="en-GB" dirty="0">
              <a:solidFill>
                <a:srgbClr val="4D7385"/>
              </a:solidFill>
              <a:latin typeface="Calibri" panose="020F0502020204030204" pitchFamily="34" charset="0"/>
            </a:endParaRPr>
          </a:p>
          <a:p>
            <a:endParaRPr lang="en-GB" dirty="0">
              <a:solidFill>
                <a:srgbClr val="4D7385"/>
              </a:solidFill>
            </a:endParaRPr>
          </a:p>
        </p:txBody>
      </p:sp>
      <p:sp>
        <p:nvSpPr>
          <p:cNvPr id="6" name="Content Placeholder 2"/>
          <p:cNvSpPr txBox="1">
            <a:spLocks/>
          </p:cNvSpPr>
          <p:nvPr/>
        </p:nvSpPr>
        <p:spPr>
          <a:xfrm>
            <a:off x="838200" y="1263316"/>
            <a:ext cx="10309261" cy="519724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smtClean="0">
              <a:solidFill>
                <a:srgbClr val="4D738A"/>
              </a:solidFill>
              <a:latin typeface="+mj-lt"/>
            </a:endParaRPr>
          </a:p>
          <a:p>
            <a:pPr marL="0" indent="0">
              <a:buNone/>
            </a:pPr>
            <a:endParaRPr lang="en-GB" dirty="0">
              <a:solidFill>
                <a:srgbClr val="4D738A"/>
              </a:solidFill>
              <a:latin typeface="+mj-lt"/>
            </a:endParaRPr>
          </a:p>
        </p:txBody>
      </p:sp>
      <p:sp>
        <p:nvSpPr>
          <p:cNvPr id="7" name="Content Placeholder 6"/>
          <p:cNvSpPr>
            <a:spLocks noGrp="1"/>
          </p:cNvSpPr>
          <p:nvPr>
            <p:ph idx="1"/>
          </p:nvPr>
        </p:nvSpPr>
        <p:spPr>
          <a:xfrm>
            <a:off x="838199" y="1592036"/>
            <a:ext cx="11100619" cy="4985745"/>
          </a:xfrm>
        </p:spPr>
        <p:txBody>
          <a:bodyPr>
            <a:normAutofit/>
          </a:bodyPr>
          <a:lstStyle/>
          <a:p>
            <a:pPr marL="0" lvl="0" indent="0">
              <a:buNone/>
            </a:pPr>
            <a:r>
              <a:rPr lang="en-GB" dirty="0" smtClean="0">
                <a:solidFill>
                  <a:srgbClr val="4D738A"/>
                </a:solidFill>
                <a:latin typeface="+mj-lt"/>
              </a:rPr>
              <a:t>Examples </a:t>
            </a:r>
            <a:r>
              <a:rPr lang="en-GB" dirty="0">
                <a:solidFill>
                  <a:srgbClr val="4D738A"/>
                </a:solidFill>
                <a:latin typeface="+mj-lt"/>
              </a:rPr>
              <a:t>of appropriate points to review the EIA are:</a:t>
            </a:r>
          </a:p>
          <a:p>
            <a:pPr lvl="1"/>
            <a:r>
              <a:rPr lang="en-GB" dirty="0">
                <a:solidFill>
                  <a:srgbClr val="4D738A"/>
                </a:solidFill>
                <a:latin typeface="+mj-lt"/>
              </a:rPr>
              <a:t>when identifying staff with a significant responsibility for research</a:t>
            </a:r>
          </a:p>
          <a:p>
            <a:pPr lvl="1"/>
            <a:r>
              <a:rPr lang="en-GB" dirty="0">
                <a:solidFill>
                  <a:srgbClr val="4D738A"/>
                </a:solidFill>
                <a:latin typeface="+mj-lt"/>
              </a:rPr>
              <a:t>when determining research independence </a:t>
            </a:r>
          </a:p>
          <a:p>
            <a:pPr lvl="1"/>
            <a:r>
              <a:rPr lang="en-GB" dirty="0">
                <a:solidFill>
                  <a:srgbClr val="4D738A"/>
                </a:solidFill>
                <a:latin typeface="+mj-lt"/>
              </a:rPr>
              <a:t>when selecting outputs for submission</a:t>
            </a:r>
          </a:p>
          <a:p>
            <a:pPr lvl="1"/>
            <a:r>
              <a:rPr lang="en-GB" dirty="0">
                <a:solidFill>
                  <a:srgbClr val="4D738A"/>
                </a:solidFill>
                <a:latin typeface="+mj-lt"/>
              </a:rPr>
              <a:t>when considering appeals against identification of staff who do not have significant responsibility for research or who are not independent researchers</a:t>
            </a:r>
          </a:p>
          <a:p>
            <a:pPr lvl="1"/>
            <a:r>
              <a:rPr lang="en-GB" dirty="0">
                <a:solidFill>
                  <a:srgbClr val="4D738A"/>
                </a:solidFill>
                <a:latin typeface="+mj-lt"/>
              </a:rPr>
              <a:t>when preparing the final submission. </a:t>
            </a:r>
          </a:p>
          <a:p>
            <a:pPr marL="0" indent="0">
              <a:buNone/>
            </a:pPr>
            <a:r>
              <a:rPr lang="en-GB" dirty="0">
                <a:solidFill>
                  <a:srgbClr val="4D738A"/>
                </a:solidFill>
                <a:latin typeface="+mj-lt"/>
              </a:rPr>
              <a:t>Institutions may wish to conduct more than one EIA for example on each policy or procedure that </a:t>
            </a:r>
            <a:r>
              <a:rPr lang="en-GB" dirty="0" smtClean="0">
                <a:solidFill>
                  <a:srgbClr val="4D7385"/>
                </a:solidFill>
                <a:latin typeface="+mj-lt"/>
              </a:rPr>
              <a:t>is covered by the code of practice</a:t>
            </a:r>
            <a:r>
              <a:rPr lang="en-GB" dirty="0" smtClean="0">
                <a:solidFill>
                  <a:srgbClr val="4D738A"/>
                </a:solidFill>
                <a:latin typeface="+mj-lt"/>
              </a:rPr>
              <a:t>.  </a:t>
            </a:r>
            <a:endParaRPr lang="en-GB" dirty="0"/>
          </a:p>
          <a:p>
            <a:pPr marL="0" indent="0">
              <a:buNone/>
            </a:pPr>
            <a:endParaRPr lang="en-GB" dirty="0"/>
          </a:p>
        </p:txBody>
      </p:sp>
    </p:spTree>
    <p:extLst>
      <p:ext uri="{BB962C8B-B14F-4D97-AF65-F5344CB8AC3E}">
        <p14:creationId xmlns:p14="http://schemas.microsoft.com/office/powerpoint/2010/main" val="28485109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1149928" y="489848"/>
            <a:ext cx="8269216"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solidFill>
                  <a:schemeClr val="accent1">
                    <a:lumMod val="75000"/>
                  </a:schemeClr>
                </a:solidFill>
                <a:latin typeface="Calibri" panose="020F0502020204030204" pitchFamily="34" charset="0"/>
                <a:cs typeface="Calibri" panose="020F0502020204030204" pitchFamily="34" charset="0"/>
              </a:rPr>
              <a:t>Good practice from REF 2014</a:t>
            </a:r>
          </a:p>
          <a:p>
            <a:endParaRPr lang="en-GB" dirty="0">
              <a:solidFill>
                <a:schemeClr val="accent1">
                  <a:lumMod val="75000"/>
                </a:schemeClr>
              </a:solidFill>
              <a:latin typeface="Calibri" panose="020F0502020204030204" pitchFamily="34" charset="0"/>
            </a:endParaRPr>
          </a:p>
          <a:p>
            <a:endParaRPr lang="en-GB" dirty="0" smtClean="0">
              <a:solidFill>
                <a:schemeClr val="accent1">
                  <a:lumMod val="75000"/>
                </a:schemeClr>
              </a:solidFill>
              <a:latin typeface="Calibri" panose="020F0502020204030204" pitchFamily="34" charset="0"/>
            </a:endParaRPr>
          </a:p>
          <a:p>
            <a:endParaRPr lang="en-GB" dirty="0">
              <a:solidFill>
                <a:schemeClr val="accent1">
                  <a:lumMod val="75000"/>
                </a:schemeClr>
              </a:solidFill>
              <a:latin typeface="Calibri" panose="020F0502020204030204" pitchFamily="34" charset="0"/>
            </a:endParaRPr>
          </a:p>
          <a:p>
            <a:endParaRPr lang="en-GB" dirty="0">
              <a:solidFill>
                <a:schemeClr val="accent1">
                  <a:lumMod val="75000"/>
                </a:schemeClr>
              </a:solidFill>
            </a:endParaRPr>
          </a:p>
        </p:txBody>
      </p:sp>
      <p:sp>
        <p:nvSpPr>
          <p:cNvPr id="6" name="Content Placeholder 2"/>
          <p:cNvSpPr txBox="1">
            <a:spLocks/>
          </p:cNvSpPr>
          <p:nvPr/>
        </p:nvSpPr>
        <p:spPr>
          <a:xfrm>
            <a:off x="838200" y="1263316"/>
            <a:ext cx="10309261" cy="519724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smtClean="0">
              <a:solidFill>
                <a:srgbClr val="4D738A"/>
              </a:solidFill>
              <a:latin typeface="+mj-lt"/>
            </a:endParaRPr>
          </a:p>
          <a:p>
            <a:pPr marL="0" indent="0">
              <a:buNone/>
            </a:pPr>
            <a:endParaRPr lang="en-GB" dirty="0">
              <a:solidFill>
                <a:srgbClr val="4D738A"/>
              </a:solidFill>
              <a:latin typeface="+mj-lt"/>
            </a:endParaRPr>
          </a:p>
        </p:txBody>
      </p:sp>
      <p:sp>
        <p:nvSpPr>
          <p:cNvPr id="7" name="Content Placeholder 6"/>
          <p:cNvSpPr>
            <a:spLocks noGrp="1"/>
          </p:cNvSpPr>
          <p:nvPr>
            <p:ph idx="1"/>
          </p:nvPr>
        </p:nvSpPr>
        <p:spPr>
          <a:xfrm>
            <a:off x="838200" y="1263316"/>
            <a:ext cx="11292348" cy="4913647"/>
          </a:xfrm>
        </p:spPr>
        <p:txBody>
          <a:bodyPr>
            <a:noAutofit/>
          </a:bodyPr>
          <a:lstStyle/>
          <a:p>
            <a:pPr marL="0" indent="0">
              <a:spcBef>
                <a:spcPts val="500"/>
              </a:spcBef>
              <a:buNone/>
            </a:pPr>
            <a:r>
              <a:rPr lang="en-GB" sz="2400" dirty="0">
                <a:solidFill>
                  <a:srgbClr val="4D7385"/>
                </a:solidFill>
                <a:latin typeface="+mj-lt"/>
              </a:rPr>
              <a:t>There were positive elements to a large number of EIAs, </a:t>
            </a:r>
            <a:r>
              <a:rPr lang="en-GB" sz="2400" dirty="0" smtClean="0">
                <a:solidFill>
                  <a:srgbClr val="4D7385"/>
                </a:solidFill>
                <a:latin typeface="+mj-lt"/>
              </a:rPr>
              <a:t>in particular:</a:t>
            </a:r>
          </a:p>
          <a:p>
            <a:pPr marL="0" indent="0">
              <a:spcBef>
                <a:spcPts val="500"/>
              </a:spcBef>
              <a:buNone/>
            </a:pPr>
            <a:endParaRPr lang="en-GB" sz="2400" dirty="0">
              <a:solidFill>
                <a:srgbClr val="4D7385"/>
              </a:solidFill>
              <a:latin typeface="+mj-lt"/>
            </a:endParaRPr>
          </a:p>
          <a:p>
            <a:pPr>
              <a:spcBef>
                <a:spcPts val="500"/>
              </a:spcBef>
            </a:pPr>
            <a:r>
              <a:rPr lang="en-GB" sz="2400" dirty="0" smtClean="0">
                <a:solidFill>
                  <a:srgbClr val="4D7385"/>
                </a:solidFill>
                <a:latin typeface="+mj-lt"/>
              </a:rPr>
              <a:t>EIAs </a:t>
            </a:r>
            <a:r>
              <a:rPr lang="en-GB" sz="2400" dirty="0">
                <a:solidFill>
                  <a:srgbClr val="4D7385"/>
                </a:solidFill>
                <a:latin typeface="+mj-lt"/>
              </a:rPr>
              <a:t>that reflected the Codes as living documents and linked to </a:t>
            </a:r>
            <a:r>
              <a:rPr lang="en-GB" sz="2400" dirty="0" smtClean="0">
                <a:solidFill>
                  <a:srgbClr val="4D7385"/>
                </a:solidFill>
                <a:latin typeface="+mj-lt"/>
              </a:rPr>
              <a:t>future actions </a:t>
            </a:r>
            <a:r>
              <a:rPr lang="en-GB" sz="2400" dirty="0">
                <a:solidFill>
                  <a:srgbClr val="4D7385"/>
                </a:solidFill>
                <a:latin typeface="+mj-lt"/>
              </a:rPr>
              <a:t>and anticipated impact</a:t>
            </a:r>
          </a:p>
          <a:p>
            <a:pPr>
              <a:spcBef>
                <a:spcPts val="500"/>
              </a:spcBef>
            </a:pPr>
            <a:r>
              <a:rPr lang="en-GB" sz="2400" dirty="0" smtClean="0">
                <a:solidFill>
                  <a:srgbClr val="4D7385"/>
                </a:solidFill>
                <a:latin typeface="+mj-lt"/>
              </a:rPr>
              <a:t>clear </a:t>
            </a:r>
            <a:r>
              <a:rPr lang="en-GB" sz="2400" dirty="0">
                <a:solidFill>
                  <a:srgbClr val="4D7385"/>
                </a:solidFill>
                <a:latin typeface="+mj-lt"/>
              </a:rPr>
              <a:t>and meaningful contextual information alongside the data analysis</a:t>
            </a:r>
          </a:p>
          <a:p>
            <a:pPr>
              <a:spcBef>
                <a:spcPts val="500"/>
              </a:spcBef>
            </a:pPr>
            <a:r>
              <a:rPr lang="en-GB" sz="2400" dirty="0" smtClean="0">
                <a:solidFill>
                  <a:srgbClr val="4D7385"/>
                </a:solidFill>
                <a:latin typeface="+mj-lt"/>
              </a:rPr>
              <a:t>analysis </a:t>
            </a:r>
            <a:r>
              <a:rPr lang="en-GB" sz="2400" dirty="0">
                <a:solidFill>
                  <a:srgbClr val="4D7385"/>
                </a:solidFill>
                <a:latin typeface="+mj-lt"/>
              </a:rPr>
              <a:t>that combined relevant staff characteristics (e.g. age </a:t>
            </a:r>
            <a:r>
              <a:rPr lang="en-GB" sz="2400" dirty="0" smtClean="0">
                <a:solidFill>
                  <a:srgbClr val="4D7385"/>
                </a:solidFill>
                <a:latin typeface="+mj-lt"/>
              </a:rPr>
              <a:t>and gender</a:t>
            </a:r>
            <a:r>
              <a:rPr lang="en-GB" sz="2400" dirty="0">
                <a:solidFill>
                  <a:srgbClr val="4D7385"/>
                </a:solidFill>
                <a:latin typeface="+mj-lt"/>
              </a:rPr>
              <a:t>)</a:t>
            </a:r>
          </a:p>
          <a:p>
            <a:pPr>
              <a:spcBef>
                <a:spcPts val="500"/>
              </a:spcBef>
            </a:pPr>
            <a:r>
              <a:rPr lang="en-GB" sz="2400" dirty="0" smtClean="0">
                <a:solidFill>
                  <a:srgbClr val="4D7385"/>
                </a:solidFill>
                <a:latin typeface="+mj-lt"/>
              </a:rPr>
              <a:t>clear </a:t>
            </a:r>
            <a:r>
              <a:rPr lang="en-GB" sz="2400" dirty="0">
                <a:solidFill>
                  <a:srgbClr val="4D7385"/>
                </a:solidFill>
                <a:latin typeface="+mj-lt"/>
              </a:rPr>
              <a:t>and meaningful conclusions drawn from the analysis, linked to</a:t>
            </a:r>
          </a:p>
          <a:p>
            <a:pPr>
              <a:spcBef>
                <a:spcPts val="500"/>
              </a:spcBef>
            </a:pPr>
            <a:r>
              <a:rPr lang="en-GB" sz="2400" dirty="0">
                <a:solidFill>
                  <a:srgbClr val="4D7385"/>
                </a:solidFill>
                <a:latin typeface="+mj-lt"/>
              </a:rPr>
              <a:t>appropriate actions and commitments for improvement</a:t>
            </a:r>
          </a:p>
          <a:p>
            <a:pPr>
              <a:spcBef>
                <a:spcPts val="500"/>
              </a:spcBef>
            </a:pPr>
            <a:r>
              <a:rPr lang="en-GB" sz="2400" dirty="0" smtClean="0">
                <a:solidFill>
                  <a:srgbClr val="4D7385"/>
                </a:solidFill>
                <a:latin typeface="+mj-lt"/>
              </a:rPr>
              <a:t>EIAs </a:t>
            </a:r>
            <a:r>
              <a:rPr lang="en-GB" sz="2400" dirty="0">
                <a:solidFill>
                  <a:srgbClr val="4D7385"/>
                </a:solidFill>
                <a:latin typeface="+mj-lt"/>
              </a:rPr>
              <a:t>with clear contributions from HR and/or equality representatives </a:t>
            </a:r>
            <a:r>
              <a:rPr lang="en-GB" sz="2400" dirty="0" smtClean="0">
                <a:solidFill>
                  <a:srgbClr val="4D7385"/>
                </a:solidFill>
                <a:latin typeface="+mj-lt"/>
              </a:rPr>
              <a:t>as well </a:t>
            </a:r>
            <a:r>
              <a:rPr lang="en-GB" sz="2400" dirty="0">
                <a:solidFill>
                  <a:srgbClr val="4D7385"/>
                </a:solidFill>
                <a:latin typeface="+mj-lt"/>
              </a:rPr>
              <a:t>as those who had been involved in REF </a:t>
            </a:r>
            <a:r>
              <a:rPr lang="en-GB" sz="2400" dirty="0" smtClean="0">
                <a:solidFill>
                  <a:srgbClr val="4D7385"/>
                </a:solidFill>
                <a:latin typeface="+mj-lt"/>
              </a:rPr>
              <a:t>processes</a:t>
            </a:r>
          </a:p>
          <a:p>
            <a:pPr>
              <a:spcBef>
                <a:spcPts val="500"/>
              </a:spcBef>
            </a:pPr>
            <a:r>
              <a:rPr lang="en-GB" sz="2400" dirty="0" smtClean="0">
                <a:solidFill>
                  <a:srgbClr val="4D7385"/>
                </a:solidFill>
                <a:latin typeface="+mj-lt"/>
              </a:rPr>
              <a:t>EDAP were impressed with HEIs which recognised, and made proactive efforts to address, inequalities in staff selection rather than accepting them as a ‘sector issue’.</a:t>
            </a:r>
            <a:endParaRPr lang="en-GB" sz="2400" dirty="0">
              <a:solidFill>
                <a:srgbClr val="4D7385"/>
              </a:solidFill>
            </a:endParaRPr>
          </a:p>
        </p:txBody>
      </p:sp>
    </p:spTree>
    <p:extLst>
      <p:ext uri="{BB962C8B-B14F-4D97-AF65-F5344CB8AC3E}">
        <p14:creationId xmlns:p14="http://schemas.microsoft.com/office/powerpoint/2010/main" val="14641781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6" name="Content Placeholder 2"/>
          <p:cNvSpPr txBox="1">
            <a:spLocks/>
          </p:cNvSpPr>
          <p:nvPr/>
        </p:nvSpPr>
        <p:spPr>
          <a:xfrm>
            <a:off x="913014" y="1846066"/>
            <a:ext cx="11154508" cy="304181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en-GB" dirty="0">
                <a:solidFill>
                  <a:srgbClr val="4D738A"/>
                </a:solidFill>
                <a:latin typeface="+mj-lt"/>
              </a:rPr>
              <a:t>The live webinar will take place at </a:t>
            </a:r>
            <a:r>
              <a:rPr lang="en-GB" b="1" dirty="0">
                <a:solidFill>
                  <a:srgbClr val="4D738A"/>
                </a:solidFill>
              </a:rPr>
              <a:t>12 noon on Wednesday 13 February</a:t>
            </a:r>
            <a:r>
              <a:rPr lang="en-GB" dirty="0">
                <a:solidFill>
                  <a:srgbClr val="4D738A"/>
                </a:solidFill>
                <a:latin typeface="+mj-lt"/>
              </a:rPr>
              <a:t>.</a:t>
            </a:r>
          </a:p>
          <a:p>
            <a:pPr marL="0" indent="0" fontAlgn="base">
              <a:buNone/>
            </a:pPr>
            <a:r>
              <a:rPr lang="en-GB" dirty="0">
                <a:solidFill>
                  <a:srgbClr val="4D738A"/>
                </a:solidFill>
                <a:latin typeface="+mj-lt"/>
              </a:rPr>
              <a:t>Visit </a:t>
            </a:r>
            <a:r>
              <a:rPr lang="en-GB" dirty="0">
                <a:solidFill>
                  <a:srgbClr val="4D738A"/>
                </a:solidFill>
                <a:latin typeface="+mj-lt"/>
                <a:hlinkClick r:id="rId4"/>
              </a:rPr>
              <a:t>https://www.ref.ac.uk/events/codes-of-practice-and-staff-circumstances-webinars/</a:t>
            </a:r>
            <a:r>
              <a:rPr lang="en-GB" dirty="0">
                <a:solidFill>
                  <a:srgbClr val="4D738A"/>
                </a:solidFill>
                <a:latin typeface="+mj-lt"/>
              </a:rPr>
              <a:t> for further details and to register to attend.</a:t>
            </a:r>
          </a:p>
          <a:p>
            <a:pPr marL="0" indent="0" fontAlgn="base">
              <a:buNone/>
            </a:pPr>
            <a:endParaRPr lang="en-GB" dirty="0"/>
          </a:p>
          <a:p>
            <a:pPr fontAlgn="base"/>
            <a:r>
              <a:rPr lang="en-GB" dirty="0">
                <a:solidFill>
                  <a:srgbClr val="4D738A"/>
                </a:solidFill>
                <a:latin typeface="+mj-lt"/>
              </a:rPr>
              <a:t>We are </a:t>
            </a:r>
            <a:r>
              <a:rPr lang="en-GB" dirty="0" smtClean="0">
                <a:solidFill>
                  <a:srgbClr val="4D738A"/>
                </a:solidFill>
                <a:latin typeface="+mj-lt"/>
              </a:rPr>
              <a:t>inviting </a:t>
            </a:r>
            <a:r>
              <a:rPr lang="en-GB" dirty="0">
                <a:solidFill>
                  <a:srgbClr val="4D738A"/>
                </a:solidFill>
                <a:latin typeface="+mj-lt"/>
              </a:rPr>
              <a:t>questions in advance on </a:t>
            </a:r>
            <a:r>
              <a:rPr lang="en-GB" dirty="0" smtClean="0">
                <a:solidFill>
                  <a:srgbClr val="4D738A"/>
                </a:solidFill>
                <a:latin typeface="+mj-lt"/>
              </a:rPr>
              <a:t>codes of practice, staff circumstances and EIAs. </a:t>
            </a:r>
            <a:r>
              <a:rPr lang="en-GB" dirty="0">
                <a:solidFill>
                  <a:srgbClr val="4D738A"/>
                </a:solidFill>
                <a:latin typeface="+mj-lt"/>
              </a:rPr>
              <a:t>Please submit your questions by </a:t>
            </a:r>
            <a:r>
              <a:rPr lang="en-GB" b="1" dirty="0">
                <a:solidFill>
                  <a:srgbClr val="4D738A"/>
                </a:solidFill>
              </a:rPr>
              <a:t>10 February </a:t>
            </a:r>
            <a:r>
              <a:rPr lang="en-GB" dirty="0">
                <a:solidFill>
                  <a:srgbClr val="4D738A"/>
                </a:solidFill>
                <a:latin typeface="+mj-lt"/>
              </a:rPr>
              <a:t>at </a:t>
            </a:r>
            <a:r>
              <a:rPr lang="en-GB" dirty="0">
                <a:solidFill>
                  <a:srgbClr val="4D738A"/>
                </a:solidFill>
                <a:latin typeface="+mj-lt"/>
                <a:hlinkClick r:id="rId5"/>
              </a:rPr>
              <a:t>https://www.smartsurvey.co.uk/s/refcopwebinar/. </a:t>
            </a:r>
            <a:endParaRPr lang="en-GB" dirty="0" smtClean="0">
              <a:solidFill>
                <a:srgbClr val="4D738A"/>
              </a:solidFill>
              <a:latin typeface="+mj-lt"/>
            </a:endParaRPr>
          </a:p>
          <a:p>
            <a:pPr fontAlgn="base"/>
            <a:endParaRPr lang="en-GB" dirty="0">
              <a:solidFill>
                <a:srgbClr val="4D738A"/>
              </a:solidFill>
              <a:latin typeface="+mj-lt"/>
            </a:endParaRPr>
          </a:p>
          <a:p>
            <a:pPr fontAlgn="base"/>
            <a:r>
              <a:rPr lang="en-GB" dirty="0" smtClean="0">
                <a:solidFill>
                  <a:srgbClr val="4D738A"/>
                </a:solidFill>
                <a:latin typeface="+mj-lt"/>
              </a:rPr>
              <a:t>We </a:t>
            </a:r>
            <a:r>
              <a:rPr lang="en-GB" dirty="0">
                <a:solidFill>
                  <a:srgbClr val="4D738A"/>
                </a:solidFill>
                <a:latin typeface="+mj-lt"/>
              </a:rPr>
              <a:t>will also be taking live questions throughout the webinar</a:t>
            </a:r>
            <a:r>
              <a:rPr lang="en-GB" dirty="0" smtClean="0">
                <a:solidFill>
                  <a:srgbClr val="4D738A"/>
                </a:solidFill>
                <a:latin typeface="+mj-lt"/>
              </a:rPr>
              <a:t>.</a:t>
            </a:r>
          </a:p>
          <a:p>
            <a:pPr marL="0" indent="0" fontAlgn="base">
              <a:buNone/>
            </a:pPr>
            <a:endParaRPr lang="en-GB" dirty="0" smtClean="0">
              <a:solidFill>
                <a:srgbClr val="4D738A"/>
              </a:solidFill>
              <a:latin typeface="+mj-lt"/>
            </a:endParaRPr>
          </a:p>
          <a:p>
            <a:pPr fontAlgn="base"/>
            <a:endParaRPr lang="en-GB" dirty="0">
              <a:solidFill>
                <a:srgbClr val="4D738A"/>
              </a:solidFill>
              <a:latin typeface="+mj-lt"/>
            </a:endParaRPr>
          </a:p>
          <a:p>
            <a:pPr fontAlgn="base"/>
            <a:endParaRPr lang="en-GB" dirty="0">
              <a:solidFill>
                <a:srgbClr val="4D738A"/>
              </a:solidFill>
              <a:latin typeface="+mj-lt"/>
            </a:endParaRPr>
          </a:p>
          <a:p>
            <a:pPr marL="0" indent="0" fontAlgn="base">
              <a:buNone/>
            </a:pPr>
            <a:endParaRPr lang="en-GB" dirty="0"/>
          </a:p>
          <a:p>
            <a:pPr marL="0" indent="0">
              <a:buNone/>
            </a:pPr>
            <a:endParaRPr lang="en-GB" dirty="0" smtClean="0">
              <a:solidFill>
                <a:srgbClr val="4D738A"/>
              </a:solidFill>
              <a:latin typeface="+mj-lt"/>
            </a:endParaRPr>
          </a:p>
        </p:txBody>
      </p:sp>
      <p:sp>
        <p:nvSpPr>
          <p:cNvPr id="7" name="Title 1"/>
          <p:cNvSpPr txBox="1">
            <a:spLocks/>
          </p:cNvSpPr>
          <p:nvPr/>
        </p:nvSpPr>
        <p:spPr>
          <a:xfrm>
            <a:off x="838200" y="520503"/>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solidFill>
                  <a:srgbClr val="4D738A"/>
                </a:solidFill>
                <a:latin typeface="Calibri" panose="020F0502020204030204" pitchFamily="34" charset="0"/>
                <a:cs typeface="Calibri" panose="020F0502020204030204" pitchFamily="34" charset="0"/>
              </a:rPr>
              <a:t>Live webinar</a:t>
            </a:r>
            <a:endParaRPr lang="en-GB" dirty="0"/>
          </a:p>
        </p:txBody>
      </p:sp>
    </p:spTree>
    <p:extLst>
      <p:ext uri="{BB962C8B-B14F-4D97-AF65-F5344CB8AC3E}">
        <p14:creationId xmlns:p14="http://schemas.microsoft.com/office/powerpoint/2010/main" val="22932143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6" name="Content Placeholder 2"/>
          <p:cNvSpPr txBox="1">
            <a:spLocks/>
          </p:cNvSpPr>
          <p:nvPr/>
        </p:nvSpPr>
        <p:spPr>
          <a:xfrm>
            <a:off x="947256" y="2718521"/>
            <a:ext cx="11154508" cy="193736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en-GB" dirty="0" smtClean="0">
                <a:solidFill>
                  <a:srgbClr val="4D738A"/>
                </a:solidFill>
                <a:latin typeface="+mj-lt"/>
              </a:rPr>
              <a:t>Places are still available at events in Birmingham (18 February) and Glasgow (25 February). </a:t>
            </a:r>
            <a:r>
              <a:rPr lang="en-GB" dirty="0">
                <a:solidFill>
                  <a:srgbClr val="4D738A"/>
                </a:solidFill>
                <a:latin typeface="+mj-lt"/>
              </a:rPr>
              <a:t>Visit </a:t>
            </a:r>
            <a:r>
              <a:rPr lang="en-GB" dirty="0">
                <a:solidFill>
                  <a:srgbClr val="4D738A"/>
                </a:solidFill>
                <a:latin typeface="+mj-lt"/>
                <a:hlinkClick r:id="rId4"/>
              </a:rPr>
              <a:t>https://www.ref.ac.uk/events/codes-of-practice-workshops-february-2019</a:t>
            </a:r>
            <a:r>
              <a:rPr lang="en-GB" dirty="0" smtClean="0">
                <a:solidFill>
                  <a:srgbClr val="4D738A"/>
                </a:solidFill>
                <a:latin typeface="+mj-lt"/>
                <a:hlinkClick r:id="rId4"/>
              </a:rPr>
              <a:t>/</a:t>
            </a:r>
            <a:r>
              <a:rPr lang="en-GB" dirty="0" smtClean="0">
                <a:solidFill>
                  <a:srgbClr val="4D738A"/>
                </a:solidFill>
                <a:latin typeface="+mj-lt"/>
              </a:rPr>
              <a:t> for further information and to register to attend.</a:t>
            </a:r>
          </a:p>
          <a:p>
            <a:pPr marL="0" indent="0" fontAlgn="base">
              <a:buNone/>
            </a:pPr>
            <a:endParaRPr lang="en-GB" dirty="0" smtClean="0">
              <a:solidFill>
                <a:srgbClr val="4D738A"/>
              </a:solidFill>
              <a:latin typeface="+mj-lt"/>
            </a:endParaRPr>
          </a:p>
          <a:p>
            <a:pPr fontAlgn="base"/>
            <a:endParaRPr lang="en-GB" dirty="0">
              <a:solidFill>
                <a:srgbClr val="4D738A"/>
              </a:solidFill>
              <a:latin typeface="+mj-lt"/>
            </a:endParaRPr>
          </a:p>
          <a:p>
            <a:pPr fontAlgn="base"/>
            <a:endParaRPr lang="en-GB" dirty="0">
              <a:solidFill>
                <a:srgbClr val="4D738A"/>
              </a:solidFill>
              <a:latin typeface="+mj-lt"/>
            </a:endParaRPr>
          </a:p>
          <a:p>
            <a:pPr marL="0" indent="0" fontAlgn="base">
              <a:buNone/>
            </a:pPr>
            <a:endParaRPr lang="en-GB" dirty="0"/>
          </a:p>
          <a:p>
            <a:pPr marL="0" indent="0">
              <a:buNone/>
            </a:pPr>
            <a:endParaRPr lang="en-GB" dirty="0" smtClean="0">
              <a:solidFill>
                <a:srgbClr val="4D738A"/>
              </a:solidFill>
              <a:latin typeface="+mj-lt"/>
            </a:endParaRPr>
          </a:p>
        </p:txBody>
      </p:sp>
      <p:sp>
        <p:nvSpPr>
          <p:cNvPr id="7" name="Title 1"/>
          <p:cNvSpPr txBox="1">
            <a:spLocks/>
          </p:cNvSpPr>
          <p:nvPr/>
        </p:nvSpPr>
        <p:spPr>
          <a:xfrm>
            <a:off x="771088" y="83928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solidFill>
                  <a:srgbClr val="4D738A"/>
                </a:solidFill>
                <a:latin typeface="Calibri" panose="020F0502020204030204" pitchFamily="34" charset="0"/>
                <a:cs typeface="Calibri" panose="020F0502020204030204" pitchFamily="34" charset="0"/>
              </a:rPr>
              <a:t>Codes of practice workshops</a:t>
            </a:r>
            <a:endParaRPr lang="en-GB" dirty="0"/>
          </a:p>
        </p:txBody>
      </p:sp>
    </p:spTree>
    <p:extLst>
      <p:ext uri="{BB962C8B-B14F-4D97-AF65-F5344CB8AC3E}">
        <p14:creationId xmlns:p14="http://schemas.microsoft.com/office/powerpoint/2010/main" val="21741002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1149928" y="489848"/>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solidFill>
                  <a:srgbClr val="4D7385"/>
                </a:solidFill>
                <a:latin typeface="Calibri" panose="020F0502020204030204" pitchFamily="34" charset="0"/>
                <a:cs typeface="Calibri" panose="020F0502020204030204" pitchFamily="34" charset="0"/>
              </a:rPr>
              <a:t>Overview</a:t>
            </a:r>
          </a:p>
          <a:p>
            <a:endParaRPr lang="en-GB" dirty="0">
              <a:solidFill>
                <a:srgbClr val="4D7385"/>
              </a:solidFill>
              <a:latin typeface="Calibri" panose="020F0502020204030204" pitchFamily="34" charset="0"/>
            </a:endParaRPr>
          </a:p>
          <a:p>
            <a:endParaRPr lang="en-GB" dirty="0" smtClean="0">
              <a:solidFill>
                <a:srgbClr val="4D7385"/>
              </a:solidFill>
              <a:latin typeface="Calibri" panose="020F0502020204030204" pitchFamily="34" charset="0"/>
            </a:endParaRPr>
          </a:p>
          <a:p>
            <a:endParaRPr lang="en-GB" dirty="0">
              <a:solidFill>
                <a:srgbClr val="4D7385"/>
              </a:solidFill>
              <a:latin typeface="Calibri" panose="020F0502020204030204" pitchFamily="34" charset="0"/>
            </a:endParaRPr>
          </a:p>
          <a:p>
            <a:endParaRPr lang="en-GB" dirty="0">
              <a:solidFill>
                <a:srgbClr val="4D7385"/>
              </a:solidFill>
            </a:endParaRPr>
          </a:p>
        </p:txBody>
      </p:sp>
      <p:sp>
        <p:nvSpPr>
          <p:cNvPr id="6" name="Content Placeholder 2"/>
          <p:cNvSpPr txBox="1">
            <a:spLocks/>
          </p:cNvSpPr>
          <p:nvPr/>
        </p:nvSpPr>
        <p:spPr>
          <a:xfrm>
            <a:off x="838200" y="1263316"/>
            <a:ext cx="10309261" cy="519724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smtClean="0">
              <a:solidFill>
                <a:srgbClr val="4D738A"/>
              </a:solidFill>
              <a:latin typeface="+mj-lt"/>
            </a:endParaRPr>
          </a:p>
          <a:p>
            <a:pPr marL="0" indent="0">
              <a:buNone/>
            </a:pPr>
            <a:endParaRPr lang="en-GB" dirty="0">
              <a:solidFill>
                <a:srgbClr val="4D738A"/>
              </a:solidFill>
              <a:latin typeface="+mj-lt"/>
            </a:endParaRPr>
          </a:p>
        </p:txBody>
      </p:sp>
      <p:sp>
        <p:nvSpPr>
          <p:cNvPr id="7" name="Content Placeholder 6"/>
          <p:cNvSpPr>
            <a:spLocks noGrp="1"/>
          </p:cNvSpPr>
          <p:nvPr>
            <p:ph idx="1"/>
          </p:nvPr>
        </p:nvSpPr>
        <p:spPr>
          <a:xfrm>
            <a:off x="1047911" y="1263316"/>
            <a:ext cx="10515600" cy="4351338"/>
          </a:xfrm>
        </p:spPr>
        <p:txBody>
          <a:bodyPr>
            <a:noAutofit/>
          </a:bodyPr>
          <a:lstStyle/>
          <a:p>
            <a:r>
              <a:rPr lang="en-GB" sz="3200" dirty="0">
                <a:solidFill>
                  <a:srgbClr val="4D738A"/>
                </a:solidFill>
                <a:latin typeface="+mj-lt"/>
              </a:rPr>
              <a:t>What is an EIA?</a:t>
            </a:r>
          </a:p>
          <a:p>
            <a:r>
              <a:rPr lang="en-GB" sz="3200" dirty="0">
                <a:solidFill>
                  <a:srgbClr val="4D738A"/>
                </a:solidFill>
                <a:latin typeface="+mj-lt"/>
              </a:rPr>
              <a:t>Why are EIAs required by the funding bodies?</a:t>
            </a:r>
          </a:p>
          <a:p>
            <a:r>
              <a:rPr lang="en-GB" sz="3200" dirty="0" smtClean="0">
                <a:solidFill>
                  <a:srgbClr val="4D738A"/>
                </a:solidFill>
                <a:latin typeface="+mj-lt"/>
              </a:rPr>
              <a:t>What makes a good EIA?</a:t>
            </a:r>
            <a:endParaRPr lang="en-GB" sz="3200" dirty="0">
              <a:solidFill>
                <a:srgbClr val="4D738A"/>
              </a:solidFill>
              <a:latin typeface="+mj-lt"/>
            </a:endParaRPr>
          </a:p>
          <a:p>
            <a:r>
              <a:rPr lang="en-GB" sz="3200" dirty="0" smtClean="0">
                <a:solidFill>
                  <a:srgbClr val="4D738A"/>
                </a:solidFill>
                <a:latin typeface="+mj-lt"/>
              </a:rPr>
              <a:t>EIAs </a:t>
            </a:r>
            <a:r>
              <a:rPr lang="en-GB" sz="3200" dirty="0">
                <a:solidFill>
                  <a:srgbClr val="4D738A"/>
                </a:solidFill>
                <a:latin typeface="+mj-lt"/>
              </a:rPr>
              <a:t>and codes of practice</a:t>
            </a:r>
          </a:p>
          <a:p>
            <a:r>
              <a:rPr lang="en-GB" sz="3200" dirty="0">
                <a:solidFill>
                  <a:srgbClr val="4D738A"/>
                </a:solidFill>
                <a:latin typeface="+mj-lt"/>
              </a:rPr>
              <a:t>Engagement with staff from protected groups</a:t>
            </a:r>
          </a:p>
          <a:p>
            <a:r>
              <a:rPr lang="en-GB" sz="3200" dirty="0">
                <a:solidFill>
                  <a:srgbClr val="4D738A"/>
                </a:solidFill>
                <a:latin typeface="+mj-lt"/>
              </a:rPr>
              <a:t>Positive and negative impacts</a:t>
            </a:r>
          </a:p>
          <a:p>
            <a:r>
              <a:rPr lang="en-GB" sz="3200" dirty="0">
                <a:solidFill>
                  <a:srgbClr val="4D738A"/>
                </a:solidFill>
                <a:latin typeface="+mj-lt"/>
              </a:rPr>
              <a:t>Reporting EIA </a:t>
            </a:r>
            <a:r>
              <a:rPr lang="en-GB" sz="3200" dirty="0" smtClean="0">
                <a:solidFill>
                  <a:srgbClr val="4D738A"/>
                </a:solidFill>
                <a:latin typeface="+mj-lt"/>
              </a:rPr>
              <a:t>findings</a:t>
            </a:r>
          </a:p>
          <a:p>
            <a:r>
              <a:rPr lang="en-GB" sz="3200" dirty="0" smtClean="0">
                <a:solidFill>
                  <a:srgbClr val="4D738A"/>
                </a:solidFill>
                <a:latin typeface="+mj-lt"/>
              </a:rPr>
              <a:t>Good practice from REF 2014</a:t>
            </a:r>
            <a:endParaRPr lang="en-GB" sz="3200" dirty="0">
              <a:solidFill>
                <a:srgbClr val="4D738A"/>
              </a:solidFill>
              <a:latin typeface="+mj-lt"/>
            </a:endParaRPr>
          </a:p>
        </p:txBody>
      </p:sp>
    </p:spTree>
    <p:extLst>
      <p:ext uri="{BB962C8B-B14F-4D97-AF65-F5344CB8AC3E}">
        <p14:creationId xmlns:p14="http://schemas.microsoft.com/office/powerpoint/2010/main" val="36359400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1149928" y="489848"/>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solidFill>
                  <a:srgbClr val="4D7385"/>
                </a:solidFill>
                <a:latin typeface="Calibri" panose="020F0502020204030204" pitchFamily="34" charset="0"/>
                <a:cs typeface="Calibri" panose="020F0502020204030204" pitchFamily="34" charset="0"/>
              </a:rPr>
              <a:t>What is an EIA?</a:t>
            </a:r>
          </a:p>
          <a:p>
            <a:endParaRPr lang="en-GB" dirty="0">
              <a:solidFill>
                <a:srgbClr val="4D7385"/>
              </a:solidFill>
              <a:latin typeface="Calibri" panose="020F0502020204030204" pitchFamily="34" charset="0"/>
            </a:endParaRPr>
          </a:p>
          <a:p>
            <a:endParaRPr lang="en-GB" dirty="0" smtClean="0">
              <a:solidFill>
                <a:srgbClr val="4D7385"/>
              </a:solidFill>
              <a:latin typeface="Calibri" panose="020F0502020204030204" pitchFamily="34" charset="0"/>
            </a:endParaRPr>
          </a:p>
          <a:p>
            <a:endParaRPr lang="en-GB" dirty="0">
              <a:solidFill>
                <a:srgbClr val="4D7385"/>
              </a:solidFill>
              <a:latin typeface="Calibri" panose="020F0502020204030204" pitchFamily="34" charset="0"/>
            </a:endParaRPr>
          </a:p>
          <a:p>
            <a:endParaRPr lang="en-GB" dirty="0">
              <a:solidFill>
                <a:srgbClr val="4D7385"/>
              </a:solidFill>
            </a:endParaRPr>
          </a:p>
        </p:txBody>
      </p:sp>
      <p:sp>
        <p:nvSpPr>
          <p:cNvPr id="6" name="Content Placeholder 2"/>
          <p:cNvSpPr txBox="1">
            <a:spLocks/>
          </p:cNvSpPr>
          <p:nvPr/>
        </p:nvSpPr>
        <p:spPr>
          <a:xfrm>
            <a:off x="838200" y="1263316"/>
            <a:ext cx="10309261" cy="519724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smtClean="0">
              <a:solidFill>
                <a:srgbClr val="4D738A"/>
              </a:solidFill>
              <a:latin typeface="+mj-lt"/>
            </a:endParaRPr>
          </a:p>
          <a:p>
            <a:pPr marL="0" indent="0">
              <a:buNone/>
            </a:pPr>
            <a:endParaRPr lang="en-GB" dirty="0">
              <a:solidFill>
                <a:srgbClr val="4D738A"/>
              </a:solidFill>
              <a:latin typeface="+mj-lt"/>
            </a:endParaRPr>
          </a:p>
        </p:txBody>
      </p:sp>
      <p:sp>
        <p:nvSpPr>
          <p:cNvPr id="7" name="Content Placeholder 6"/>
          <p:cNvSpPr>
            <a:spLocks noGrp="1"/>
          </p:cNvSpPr>
          <p:nvPr>
            <p:ph idx="1"/>
          </p:nvPr>
        </p:nvSpPr>
        <p:spPr/>
        <p:txBody>
          <a:bodyPr>
            <a:noAutofit/>
          </a:bodyPr>
          <a:lstStyle/>
          <a:p>
            <a:pPr marL="0" indent="0">
              <a:buNone/>
            </a:pPr>
            <a:r>
              <a:rPr lang="en-GB" sz="2400" dirty="0">
                <a:solidFill>
                  <a:srgbClr val="4D738A"/>
                </a:solidFill>
                <a:latin typeface="+mj-lt"/>
              </a:rPr>
              <a:t>The Guidance on codes of practice for REF 2021 defines an EIA as follows:</a:t>
            </a:r>
          </a:p>
          <a:p>
            <a:r>
              <a:rPr lang="en-GB" sz="2400" i="1" dirty="0">
                <a:solidFill>
                  <a:srgbClr val="4D738A"/>
                </a:solidFill>
                <a:latin typeface="+mj-lt"/>
              </a:rPr>
              <a:t>‘An EIA should be a thorough and systematic analysis to determine whether the institution’s processes for identifying staff, determining research independence and output selection for the REF may have a differential impact on particular groups by reference to one or more protected characteristic(s</a:t>
            </a:r>
            <a:r>
              <a:rPr lang="en-GB" sz="2400" i="1" dirty="0" smtClean="0">
                <a:solidFill>
                  <a:srgbClr val="4D738A"/>
                </a:solidFill>
                <a:latin typeface="+mj-lt"/>
              </a:rPr>
              <a:t>).’</a:t>
            </a:r>
            <a:endParaRPr lang="en-GB" sz="2400" i="1" dirty="0">
              <a:solidFill>
                <a:srgbClr val="4D738A"/>
              </a:solidFill>
              <a:latin typeface="+mj-lt"/>
            </a:endParaRPr>
          </a:p>
          <a:p>
            <a:r>
              <a:rPr lang="en-GB" sz="2400" dirty="0">
                <a:solidFill>
                  <a:srgbClr val="4D738A"/>
                </a:solidFill>
                <a:latin typeface="+mj-lt"/>
              </a:rPr>
              <a:t>Essentially, EIAs are planning tools that enable HEIs to build equality into their mainstream mechanisms of policy-making, including change management proposals and processes. </a:t>
            </a:r>
          </a:p>
        </p:txBody>
      </p:sp>
    </p:spTree>
    <p:extLst>
      <p:ext uri="{BB962C8B-B14F-4D97-AF65-F5344CB8AC3E}">
        <p14:creationId xmlns:p14="http://schemas.microsoft.com/office/powerpoint/2010/main" val="38110385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2"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1149928" y="489848"/>
            <a:ext cx="8269216"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solidFill>
                  <a:srgbClr val="4D7385"/>
                </a:solidFill>
                <a:latin typeface="Calibri" panose="020F0502020204030204" pitchFamily="34" charset="0"/>
                <a:cs typeface="Calibri" panose="020F0502020204030204" pitchFamily="34" charset="0"/>
              </a:rPr>
              <a:t>Why are EIAs required?</a:t>
            </a:r>
          </a:p>
          <a:p>
            <a:endParaRPr lang="en-GB" dirty="0">
              <a:solidFill>
                <a:srgbClr val="4D7385"/>
              </a:solidFill>
              <a:latin typeface="Calibri" panose="020F0502020204030204" pitchFamily="34" charset="0"/>
            </a:endParaRPr>
          </a:p>
          <a:p>
            <a:endParaRPr lang="en-GB" dirty="0" smtClean="0">
              <a:solidFill>
                <a:srgbClr val="4D7385"/>
              </a:solidFill>
              <a:latin typeface="Calibri" panose="020F0502020204030204" pitchFamily="34" charset="0"/>
            </a:endParaRPr>
          </a:p>
          <a:p>
            <a:endParaRPr lang="en-GB" dirty="0">
              <a:solidFill>
                <a:srgbClr val="4D7385"/>
              </a:solidFill>
              <a:latin typeface="Calibri" panose="020F0502020204030204" pitchFamily="34" charset="0"/>
            </a:endParaRPr>
          </a:p>
          <a:p>
            <a:endParaRPr lang="en-GB" dirty="0">
              <a:solidFill>
                <a:srgbClr val="4D7385"/>
              </a:solidFill>
            </a:endParaRPr>
          </a:p>
        </p:txBody>
      </p:sp>
      <p:sp>
        <p:nvSpPr>
          <p:cNvPr id="6" name="Content Placeholder 2"/>
          <p:cNvSpPr txBox="1">
            <a:spLocks/>
          </p:cNvSpPr>
          <p:nvPr/>
        </p:nvSpPr>
        <p:spPr>
          <a:xfrm>
            <a:off x="838200" y="1263316"/>
            <a:ext cx="10309261" cy="519724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smtClean="0">
              <a:solidFill>
                <a:srgbClr val="4D738A"/>
              </a:solidFill>
              <a:latin typeface="+mj-lt"/>
            </a:endParaRPr>
          </a:p>
          <a:p>
            <a:pPr marL="0" indent="0">
              <a:buNone/>
            </a:pPr>
            <a:endParaRPr lang="en-GB" dirty="0">
              <a:solidFill>
                <a:srgbClr val="4D738A"/>
              </a:solidFill>
              <a:latin typeface="+mj-lt"/>
            </a:endParaRPr>
          </a:p>
        </p:txBody>
      </p:sp>
      <p:sp>
        <p:nvSpPr>
          <p:cNvPr id="7" name="Content Placeholder 6"/>
          <p:cNvSpPr>
            <a:spLocks noGrp="1"/>
          </p:cNvSpPr>
          <p:nvPr>
            <p:ph idx="1"/>
          </p:nvPr>
        </p:nvSpPr>
        <p:spPr>
          <a:xfrm>
            <a:off x="838200" y="1349478"/>
            <a:ext cx="11018734" cy="5332460"/>
          </a:xfrm>
        </p:spPr>
        <p:txBody>
          <a:bodyPr>
            <a:normAutofit fontScale="70000" lnSpcReduction="20000"/>
          </a:bodyPr>
          <a:lstStyle/>
          <a:p>
            <a:pPr>
              <a:lnSpc>
                <a:spcPct val="110000"/>
              </a:lnSpc>
            </a:pPr>
            <a:r>
              <a:rPr lang="en-GB" dirty="0" smtClean="0">
                <a:solidFill>
                  <a:srgbClr val="4D738A"/>
                </a:solidFill>
                <a:latin typeface="+mj-lt"/>
              </a:rPr>
              <a:t>HEIs must conduct </a:t>
            </a:r>
            <a:r>
              <a:rPr lang="en-GB" dirty="0">
                <a:solidFill>
                  <a:srgbClr val="4D738A"/>
                </a:solidFill>
                <a:latin typeface="+mj-lt"/>
              </a:rPr>
              <a:t>EIAs on their policy and procedures </a:t>
            </a:r>
            <a:r>
              <a:rPr lang="en-GB" dirty="0" smtClean="0">
                <a:solidFill>
                  <a:srgbClr val="4D738A"/>
                </a:solidFill>
                <a:latin typeface="+mj-lt"/>
              </a:rPr>
              <a:t>for:</a:t>
            </a:r>
          </a:p>
          <a:p>
            <a:pPr lvl="1">
              <a:lnSpc>
                <a:spcPct val="110000"/>
              </a:lnSpc>
            </a:pPr>
            <a:r>
              <a:rPr lang="en-GB" sz="2900" dirty="0" smtClean="0">
                <a:solidFill>
                  <a:srgbClr val="4D738A"/>
                </a:solidFill>
                <a:latin typeface="+mj-lt"/>
              </a:rPr>
              <a:t>identifying </a:t>
            </a:r>
            <a:r>
              <a:rPr lang="en-GB" sz="2900" dirty="0">
                <a:solidFill>
                  <a:srgbClr val="4D738A"/>
                </a:solidFill>
                <a:latin typeface="+mj-lt"/>
              </a:rPr>
              <a:t>staff with significant responsibility for research (where applicable), </a:t>
            </a:r>
            <a:endParaRPr lang="en-GB" sz="2900" dirty="0" smtClean="0">
              <a:solidFill>
                <a:srgbClr val="4D738A"/>
              </a:solidFill>
              <a:latin typeface="+mj-lt"/>
            </a:endParaRPr>
          </a:p>
          <a:p>
            <a:pPr lvl="1">
              <a:lnSpc>
                <a:spcPct val="110000"/>
              </a:lnSpc>
            </a:pPr>
            <a:r>
              <a:rPr lang="en-GB" sz="2900" dirty="0" smtClean="0">
                <a:solidFill>
                  <a:srgbClr val="4D738A"/>
                </a:solidFill>
                <a:latin typeface="+mj-lt"/>
              </a:rPr>
              <a:t>determining </a:t>
            </a:r>
            <a:r>
              <a:rPr lang="en-GB" sz="2900" dirty="0">
                <a:solidFill>
                  <a:srgbClr val="4D738A"/>
                </a:solidFill>
                <a:latin typeface="+mj-lt"/>
              </a:rPr>
              <a:t>research </a:t>
            </a:r>
            <a:r>
              <a:rPr lang="en-GB" sz="2900" dirty="0" smtClean="0">
                <a:solidFill>
                  <a:srgbClr val="4D738A"/>
                </a:solidFill>
                <a:latin typeface="+mj-lt"/>
              </a:rPr>
              <a:t>independence</a:t>
            </a:r>
          </a:p>
          <a:p>
            <a:pPr lvl="1">
              <a:lnSpc>
                <a:spcPct val="110000"/>
              </a:lnSpc>
            </a:pPr>
            <a:r>
              <a:rPr lang="en-GB" sz="2900" dirty="0" smtClean="0">
                <a:solidFill>
                  <a:srgbClr val="4D738A"/>
                </a:solidFill>
                <a:latin typeface="+mj-lt"/>
              </a:rPr>
              <a:t>selecting </a:t>
            </a:r>
            <a:r>
              <a:rPr lang="en-GB" sz="2900" dirty="0">
                <a:solidFill>
                  <a:srgbClr val="4D738A"/>
                </a:solidFill>
                <a:latin typeface="+mj-lt"/>
              </a:rPr>
              <a:t>outputs for the REF.</a:t>
            </a:r>
          </a:p>
          <a:p>
            <a:pPr lvl="0">
              <a:lnSpc>
                <a:spcPct val="110000"/>
              </a:lnSpc>
            </a:pPr>
            <a:r>
              <a:rPr lang="en-GB" sz="3100" dirty="0" smtClean="0">
                <a:solidFill>
                  <a:srgbClr val="4D738A"/>
                </a:solidFill>
                <a:latin typeface="+mj-lt"/>
              </a:rPr>
              <a:t>HEIs should publish the </a:t>
            </a:r>
            <a:r>
              <a:rPr lang="en-GB" sz="3100" dirty="0">
                <a:solidFill>
                  <a:srgbClr val="4D738A"/>
                </a:solidFill>
                <a:latin typeface="+mj-lt"/>
              </a:rPr>
              <a:t>final EIAs after </a:t>
            </a:r>
            <a:r>
              <a:rPr lang="en-GB" sz="3100" dirty="0" smtClean="0">
                <a:solidFill>
                  <a:srgbClr val="4D738A"/>
                </a:solidFill>
                <a:latin typeface="+mj-lt"/>
              </a:rPr>
              <a:t>submissions </a:t>
            </a:r>
            <a:r>
              <a:rPr lang="en-GB" sz="3100" dirty="0">
                <a:solidFill>
                  <a:srgbClr val="4D738A"/>
                </a:solidFill>
                <a:latin typeface="+mj-lt"/>
              </a:rPr>
              <a:t>have been made, as a matter of good </a:t>
            </a:r>
            <a:r>
              <a:rPr lang="en-GB" sz="3100" dirty="0" smtClean="0">
                <a:solidFill>
                  <a:srgbClr val="4D738A"/>
                </a:solidFill>
                <a:latin typeface="+mj-lt"/>
              </a:rPr>
              <a:t>practice.</a:t>
            </a:r>
          </a:p>
          <a:p>
            <a:pPr lvl="0">
              <a:lnSpc>
                <a:spcPct val="110000"/>
              </a:lnSpc>
            </a:pPr>
            <a:r>
              <a:rPr lang="en-GB" sz="3100" dirty="0" smtClean="0">
                <a:solidFill>
                  <a:srgbClr val="4D738A"/>
                </a:solidFill>
                <a:latin typeface="+mj-lt"/>
              </a:rPr>
              <a:t>Should </a:t>
            </a:r>
            <a:r>
              <a:rPr lang="en-GB" sz="3100" dirty="0">
                <a:solidFill>
                  <a:srgbClr val="4D738A"/>
                </a:solidFill>
                <a:latin typeface="+mj-lt"/>
              </a:rPr>
              <a:t>also include the outcomes of any actions taken to prevent discrimination or advance equality. </a:t>
            </a:r>
            <a:endParaRPr lang="en-GB" sz="3100" dirty="0" smtClean="0">
              <a:solidFill>
                <a:srgbClr val="4D738A"/>
              </a:solidFill>
              <a:latin typeface="+mj-lt"/>
            </a:endParaRPr>
          </a:p>
          <a:p>
            <a:pPr lvl="0">
              <a:lnSpc>
                <a:spcPct val="110000"/>
              </a:lnSpc>
            </a:pPr>
            <a:r>
              <a:rPr lang="en-GB" sz="3100" dirty="0" smtClean="0">
                <a:solidFill>
                  <a:srgbClr val="4D738A"/>
                </a:solidFill>
                <a:latin typeface="+mj-lt"/>
              </a:rPr>
              <a:t>Publication </a:t>
            </a:r>
            <a:r>
              <a:rPr lang="en-GB" sz="3100" dirty="0">
                <a:solidFill>
                  <a:srgbClr val="4D738A"/>
                </a:solidFill>
                <a:latin typeface="+mj-lt"/>
              </a:rPr>
              <a:t>is a legal requirement in Northern Ireland and in Wales where a policy or practice is regarded as having a significant impact</a:t>
            </a:r>
            <a:r>
              <a:rPr lang="en-GB" sz="3100" dirty="0" smtClean="0">
                <a:solidFill>
                  <a:srgbClr val="4D738A"/>
                </a:solidFill>
                <a:latin typeface="+mj-lt"/>
              </a:rPr>
              <a:t>.</a:t>
            </a:r>
          </a:p>
          <a:p>
            <a:pPr lvl="0">
              <a:lnSpc>
                <a:spcPct val="110000"/>
              </a:lnSpc>
            </a:pPr>
            <a:r>
              <a:rPr lang="en-GB" sz="3100" dirty="0" smtClean="0">
                <a:solidFill>
                  <a:srgbClr val="4D738A"/>
                </a:solidFill>
                <a:latin typeface="+mj-lt"/>
              </a:rPr>
              <a:t>Funding bodies and EDAP will use the EIAs to assist with evaluating the overall effectiveness of the equality and diversity aspects of the REF at sector level, and lessons learned for the future. </a:t>
            </a:r>
          </a:p>
          <a:p>
            <a:pPr lvl="0">
              <a:lnSpc>
                <a:spcPct val="110000"/>
              </a:lnSpc>
            </a:pPr>
            <a:r>
              <a:rPr lang="en-GB" sz="3100" dirty="0" smtClean="0">
                <a:solidFill>
                  <a:srgbClr val="4D738A"/>
                </a:solidFill>
                <a:latin typeface="+mj-lt"/>
              </a:rPr>
              <a:t>EDAP will not formally assess or comment on individual institutions’ EIAs.</a:t>
            </a:r>
          </a:p>
          <a:p>
            <a:pPr lvl="0">
              <a:lnSpc>
                <a:spcPct val="110000"/>
              </a:lnSpc>
            </a:pPr>
            <a:endParaRPr lang="en-GB" dirty="0" smtClean="0">
              <a:solidFill>
                <a:srgbClr val="4D738A"/>
              </a:solidFill>
              <a:latin typeface="+mj-lt"/>
            </a:endParaRPr>
          </a:p>
          <a:p>
            <a:endParaRPr lang="en-GB" dirty="0"/>
          </a:p>
        </p:txBody>
      </p:sp>
    </p:spTree>
    <p:extLst>
      <p:ext uri="{BB962C8B-B14F-4D97-AF65-F5344CB8AC3E}">
        <p14:creationId xmlns:p14="http://schemas.microsoft.com/office/powerpoint/2010/main" val="15001805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2"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1149928" y="489848"/>
            <a:ext cx="8269216"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solidFill>
                  <a:srgbClr val="4D7385"/>
                </a:solidFill>
                <a:latin typeface="Calibri" panose="020F0502020204030204" pitchFamily="34" charset="0"/>
                <a:cs typeface="Calibri" panose="020F0502020204030204" pitchFamily="34" charset="0"/>
              </a:rPr>
              <a:t>What makes a good EIA?</a:t>
            </a:r>
          </a:p>
          <a:p>
            <a:endParaRPr lang="en-GB" dirty="0">
              <a:solidFill>
                <a:srgbClr val="4D7385"/>
              </a:solidFill>
              <a:latin typeface="Calibri" panose="020F0502020204030204" pitchFamily="34" charset="0"/>
            </a:endParaRPr>
          </a:p>
          <a:p>
            <a:endParaRPr lang="en-GB" dirty="0" smtClean="0">
              <a:solidFill>
                <a:srgbClr val="4D7385"/>
              </a:solidFill>
              <a:latin typeface="Calibri" panose="020F0502020204030204" pitchFamily="34" charset="0"/>
            </a:endParaRPr>
          </a:p>
          <a:p>
            <a:endParaRPr lang="en-GB" dirty="0">
              <a:solidFill>
                <a:srgbClr val="4D7385"/>
              </a:solidFill>
              <a:latin typeface="Calibri" panose="020F0502020204030204" pitchFamily="34" charset="0"/>
            </a:endParaRPr>
          </a:p>
          <a:p>
            <a:endParaRPr lang="en-GB" dirty="0">
              <a:solidFill>
                <a:srgbClr val="4D7385"/>
              </a:solidFill>
            </a:endParaRPr>
          </a:p>
        </p:txBody>
      </p:sp>
      <p:sp>
        <p:nvSpPr>
          <p:cNvPr id="6" name="Content Placeholder 2"/>
          <p:cNvSpPr txBox="1">
            <a:spLocks/>
          </p:cNvSpPr>
          <p:nvPr/>
        </p:nvSpPr>
        <p:spPr>
          <a:xfrm>
            <a:off x="838200" y="1263316"/>
            <a:ext cx="10309261" cy="519724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smtClean="0">
              <a:solidFill>
                <a:srgbClr val="4D738A"/>
              </a:solidFill>
              <a:latin typeface="+mj-lt"/>
            </a:endParaRPr>
          </a:p>
          <a:p>
            <a:pPr marL="0" indent="0">
              <a:buNone/>
            </a:pPr>
            <a:endParaRPr lang="en-GB" dirty="0">
              <a:solidFill>
                <a:srgbClr val="4D738A"/>
              </a:solidFill>
              <a:latin typeface="+mj-lt"/>
            </a:endParaRPr>
          </a:p>
        </p:txBody>
      </p:sp>
      <p:sp>
        <p:nvSpPr>
          <p:cNvPr id="7" name="Content Placeholder 6"/>
          <p:cNvSpPr>
            <a:spLocks noGrp="1"/>
          </p:cNvSpPr>
          <p:nvPr>
            <p:ph idx="1"/>
          </p:nvPr>
        </p:nvSpPr>
        <p:spPr>
          <a:xfrm>
            <a:off x="838200" y="1501833"/>
            <a:ext cx="10515600" cy="4675130"/>
          </a:xfrm>
        </p:spPr>
        <p:txBody>
          <a:bodyPr>
            <a:normAutofit/>
          </a:bodyPr>
          <a:lstStyle/>
          <a:p>
            <a:pPr>
              <a:lnSpc>
                <a:spcPct val="110000"/>
              </a:lnSpc>
            </a:pPr>
            <a:r>
              <a:rPr lang="en-GB" dirty="0" smtClean="0">
                <a:solidFill>
                  <a:srgbClr val="4D738A"/>
                </a:solidFill>
                <a:latin typeface="+mj-lt"/>
              </a:rPr>
              <a:t>An effective EIA should involve a </a:t>
            </a:r>
            <a:r>
              <a:rPr lang="en-GB" b="1" dirty="0" smtClean="0">
                <a:solidFill>
                  <a:srgbClr val="4D738A"/>
                </a:solidFill>
                <a:latin typeface="+mj-lt"/>
              </a:rPr>
              <a:t>meaningful assessment </a:t>
            </a:r>
            <a:r>
              <a:rPr lang="en-GB" dirty="0" smtClean="0">
                <a:solidFill>
                  <a:srgbClr val="4D738A"/>
                </a:solidFill>
                <a:latin typeface="+mj-lt"/>
              </a:rPr>
              <a:t>of the impact a policy or practice may have from an equality perspective. If an EIA does not involve proper consideration of the relevant evidence and data available and if it does not involve genuine reflection on possible ways to mitigate negative impacts the policy or practice in question may have on equality, then it is unlikely to stand up under scrutiny. </a:t>
            </a:r>
          </a:p>
          <a:p>
            <a:pPr>
              <a:lnSpc>
                <a:spcPct val="110000"/>
              </a:lnSpc>
            </a:pPr>
            <a:r>
              <a:rPr lang="en-GB" dirty="0" smtClean="0">
                <a:solidFill>
                  <a:srgbClr val="4D738A"/>
                </a:solidFill>
                <a:latin typeface="+mj-lt"/>
              </a:rPr>
              <a:t>Not a tick-box exercise!</a:t>
            </a:r>
          </a:p>
          <a:p>
            <a:pPr>
              <a:lnSpc>
                <a:spcPct val="110000"/>
              </a:lnSpc>
            </a:pPr>
            <a:r>
              <a:rPr lang="en-GB" dirty="0" smtClean="0">
                <a:solidFill>
                  <a:srgbClr val="4D738A"/>
                </a:solidFill>
                <a:latin typeface="+mj-lt"/>
              </a:rPr>
              <a:t>Should be a living document.</a:t>
            </a:r>
            <a:endParaRPr lang="en-GB" dirty="0"/>
          </a:p>
        </p:txBody>
      </p:sp>
    </p:spTree>
    <p:extLst>
      <p:ext uri="{BB962C8B-B14F-4D97-AF65-F5344CB8AC3E}">
        <p14:creationId xmlns:p14="http://schemas.microsoft.com/office/powerpoint/2010/main" val="8889768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1149928" y="489848"/>
            <a:ext cx="8269216"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solidFill>
                  <a:srgbClr val="4D7385"/>
                </a:solidFill>
                <a:latin typeface="Calibri" panose="020F0502020204030204" pitchFamily="34" charset="0"/>
                <a:cs typeface="Calibri" panose="020F0502020204030204" pitchFamily="34" charset="0"/>
              </a:rPr>
              <a:t>What makes a good EIA?</a:t>
            </a:r>
          </a:p>
          <a:p>
            <a:endParaRPr lang="en-GB" dirty="0">
              <a:solidFill>
                <a:srgbClr val="4D7385"/>
              </a:solidFill>
              <a:latin typeface="Calibri" panose="020F0502020204030204" pitchFamily="34" charset="0"/>
            </a:endParaRPr>
          </a:p>
          <a:p>
            <a:endParaRPr lang="en-GB" dirty="0" smtClean="0">
              <a:solidFill>
                <a:srgbClr val="4D7385"/>
              </a:solidFill>
              <a:latin typeface="Calibri" panose="020F0502020204030204" pitchFamily="34" charset="0"/>
            </a:endParaRPr>
          </a:p>
          <a:p>
            <a:endParaRPr lang="en-GB" dirty="0">
              <a:solidFill>
                <a:srgbClr val="4D7385"/>
              </a:solidFill>
              <a:latin typeface="Calibri" panose="020F0502020204030204" pitchFamily="34" charset="0"/>
            </a:endParaRPr>
          </a:p>
          <a:p>
            <a:endParaRPr lang="en-GB" dirty="0">
              <a:solidFill>
                <a:srgbClr val="4D7385"/>
              </a:solidFill>
            </a:endParaRPr>
          </a:p>
        </p:txBody>
      </p:sp>
      <p:sp>
        <p:nvSpPr>
          <p:cNvPr id="6" name="Content Placeholder 2"/>
          <p:cNvSpPr txBox="1">
            <a:spLocks/>
          </p:cNvSpPr>
          <p:nvPr/>
        </p:nvSpPr>
        <p:spPr>
          <a:xfrm>
            <a:off x="838200" y="1263316"/>
            <a:ext cx="10309261" cy="519724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smtClean="0">
              <a:solidFill>
                <a:srgbClr val="4D738A"/>
              </a:solidFill>
              <a:latin typeface="+mj-lt"/>
            </a:endParaRPr>
          </a:p>
          <a:p>
            <a:pPr marL="0" indent="0">
              <a:buNone/>
            </a:pPr>
            <a:endParaRPr lang="en-GB" dirty="0">
              <a:solidFill>
                <a:srgbClr val="4D738A"/>
              </a:solidFill>
              <a:latin typeface="+mj-lt"/>
            </a:endParaRPr>
          </a:p>
        </p:txBody>
      </p:sp>
      <p:sp>
        <p:nvSpPr>
          <p:cNvPr id="7" name="Content Placeholder 6"/>
          <p:cNvSpPr>
            <a:spLocks noGrp="1"/>
          </p:cNvSpPr>
          <p:nvPr>
            <p:ph idx="1"/>
          </p:nvPr>
        </p:nvSpPr>
        <p:spPr>
          <a:xfrm>
            <a:off x="838200" y="1501833"/>
            <a:ext cx="10515600" cy="4675130"/>
          </a:xfrm>
        </p:spPr>
        <p:txBody>
          <a:bodyPr>
            <a:normAutofit fontScale="85000" lnSpcReduction="20000"/>
          </a:bodyPr>
          <a:lstStyle/>
          <a:p>
            <a:pPr marL="0" indent="0">
              <a:lnSpc>
                <a:spcPct val="110000"/>
              </a:lnSpc>
              <a:buNone/>
            </a:pPr>
            <a:r>
              <a:rPr lang="en-GB" b="1" dirty="0" smtClean="0">
                <a:solidFill>
                  <a:srgbClr val="4D738A"/>
                </a:solidFill>
                <a:latin typeface="+mj-lt"/>
              </a:rPr>
              <a:t>When?</a:t>
            </a:r>
          </a:p>
          <a:p>
            <a:pPr lvl="1">
              <a:lnSpc>
                <a:spcPct val="110000"/>
              </a:lnSpc>
            </a:pPr>
            <a:r>
              <a:rPr lang="en-GB" dirty="0">
                <a:solidFill>
                  <a:srgbClr val="4D738A"/>
                </a:solidFill>
                <a:latin typeface="+mj-lt"/>
              </a:rPr>
              <a:t>EIAs should be </a:t>
            </a:r>
            <a:r>
              <a:rPr lang="en-GB" b="1" dirty="0">
                <a:solidFill>
                  <a:srgbClr val="4D738A"/>
                </a:solidFill>
                <a:latin typeface="+mj-lt"/>
              </a:rPr>
              <a:t>conducted at the outset </a:t>
            </a:r>
            <a:r>
              <a:rPr lang="en-GB" dirty="0">
                <a:solidFill>
                  <a:srgbClr val="4D738A"/>
                </a:solidFill>
                <a:latin typeface="+mj-lt"/>
              </a:rPr>
              <a:t>of policy and procedure development.</a:t>
            </a:r>
          </a:p>
          <a:p>
            <a:pPr lvl="1">
              <a:lnSpc>
                <a:spcPct val="110000"/>
              </a:lnSpc>
            </a:pPr>
            <a:r>
              <a:rPr lang="en-GB" b="1" dirty="0">
                <a:solidFill>
                  <a:srgbClr val="4D738A"/>
                </a:solidFill>
                <a:latin typeface="+mj-lt"/>
              </a:rPr>
              <a:t>Mock exercises </a:t>
            </a:r>
            <a:r>
              <a:rPr lang="en-GB" dirty="0">
                <a:solidFill>
                  <a:srgbClr val="4D738A"/>
                </a:solidFill>
                <a:latin typeface="+mj-lt"/>
              </a:rPr>
              <a:t>can be used to inform your institution’s EIA and the EIA itself should inform the code of practice. </a:t>
            </a:r>
          </a:p>
          <a:p>
            <a:pPr lvl="1">
              <a:lnSpc>
                <a:spcPct val="110000"/>
              </a:lnSpc>
            </a:pPr>
            <a:r>
              <a:rPr lang="en-GB" dirty="0">
                <a:solidFill>
                  <a:srgbClr val="4D738A"/>
                </a:solidFill>
                <a:latin typeface="+mj-lt"/>
              </a:rPr>
              <a:t>EIA should be </a:t>
            </a:r>
            <a:r>
              <a:rPr lang="en-GB" b="1" dirty="0">
                <a:solidFill>
                  <a:srgbClr val="4D738A"/>
                </a:solidFill>
                <a:latin typeface="+mj-lt"/>
              </a:rPr>
              <a:t>reviewed at key stages </a:t>
            </a:r>
            <a:r>
              <a:rPr lang="en-GB" dirty="0">
                <a:solidFill>
                  <a:srgbClr val="4D738A"/>
                </a:solidFill>
                <a:latin typeface="+mj-lt"/>
              </a:rPr>
              <a:t>of the selection process</a:t>
            </a:r>
            <a:r>
              <a:rPr lang="en-GB" dirty="0" smtClean="0">
                <a:solidFill>
                  <a:srgbClr val="4D738A"/>
                </a:solidFill>
                <a:latin typeface="+mj-lt"/>
              </a:rPr>
              <a:t>.</a:t>
            </a:r>
          </a:p>
          <a:p>
            <a:pPr marL="0" indent="0">
              <a:lnSpc>
                <a:spcPct val="110000"/>
              </a:lnSpc>
              <a:buNone/>
            </a:pPr>
            <a:r>
              <a:rPr lang="en-GB" b="1" dirty="0" smtClean="0">
                <a:solidFill>
                  <a:srgbClr val="4D738A"/>
                </a:solidFill>
                <a:latin typeface="+mj-lt"/>
              </a:rPr>
              <a:t>Who? </a:t>
            </a:r>
          </a:p>
          <a:p>
            <a:pPr>
              <a:lnSpc>
                <a:spcPct val="110000"/>
              </a:lnSpc>
            </a:pPr>
            <a:r>
              <a:rPr lang="en-GB" dirty="0" smtClean="0">
                <a:solidFill>
                  <a:srgbClr val="4D738A"/>
                </a:solidFill>
                <a:latin typeface="+mj-lt"/>
              </a:rPr>
              <a:t>Responsibility should not rest solely with an individual. A range of skills is needed to conduct EIAs and so a team with the following qualities is best placed to fulfil this function: </a:t>
            </a:r>
          </a:p>
          <a:p>
            <a:pPr lvl="1">
              <a:lnSpc>
                <a:spcPct val="110000"/>
              </a:lnSpc>
            </a:pPr>
            <a:r>
              <a:rPr lang="en-GB" dirty="0" smtClean="0">
                <a:solidFill>
                  <a:srgbClr val="4D738A"/>
                </a:solidFill>
                <a:latin typeface="+mj-lt"/>
              </a:rPr>
              <a:t>knowledge and understanding of the policy to be impact assessed</a:t>
            </a:r>
          </a:p>
          <a:p>
            <a:pPr lvl="1">
              <a:lnSpc>
                <a:spcPct val="110000"/>
              </a:lnSpc>
            </a:pPr>
            <a:r>
              <a:rPr lang="en-GB" dirty="0" smtClean="0">
                <a:solidFill>
                  <a:srgbClr val="4D738A"/>
                </a:solidFill>
                <a:latin typeface="+mj-lt"/>
              </a:rPr>
              <a:t>knowledge and understanding of equality</a:t>
            </a:r>
          </a:p>
          <a:p>
            <a:pPr lvl="1">
              <a:lnSpc>
                <a:spcPct val="110000"/>
              </a:lnSpc>
            </a:pPr>
            <a:r>
              <a:rPr lang="en-GB" dirty="0" smtClean="0">
                <a:solidFill>
                  <a:srgbClr val="4D738A"/>
                </a:solidFill>
                <a:latin typeface="+mj-lt"/>
              </a:rPr>
              <a:t>an ability to be objective about the policy</a:t>
            </a:r>
          </a:p>
          <a:p>
            <a:pPr lvl="1">
              <a:lnSpc>
                <a:spcPct val="110000"/>
              </a:lnSpc>
            </a:pPr>
            <a:r>
              <a:rPr lang="en-GB" dirty="0" smtClean="0">
                <a:solidFill>
                  <a:srgbClr val="4D738A"/>
                </a:solidFill>
                <a:latin typeface="+mj-lt"/>
              </a:rPr>
              <a:t>an ability to analyse both qualitative and quantitative data</a:t>
            </a:r>
          </a:p>
          <a:p>
            <a:pPr>
              <a:lnSpc>
                <a:spcPct val="110000"/>
              </a:lnSpc>
            </a:pPr>
            <a:endParaRPr lang="en-GB" b="1" dirty="0" smtClean="0">
              <a:solidFill>
                <a:srgbClr val="4D738A"/>
              </a:solidFill>
              <a:latin typeface="+mj-lt"/>
            </a:endParaRPr>
          </a:p>
          <a:p>
            <a:pPr marL="457200" lvl="1" indent="0">
              <a:lnSpc>
                <a:spcPct val="110000"/>
              </a:lnSpc>
              <a:buNone/>
            </a:pPr>
            <a:endParaRPr lang="en-GB" dirty="0" smtClean="0">
              <a:solidFill>
                <a:srgbClr val="4D738A"/>
              </a:solidFill>
              <a:latin typeface="+mj-lt"/>
            </a:endParaRPr>
          </a:p>
          <a:p>
            <a:pPr>
              <a:lnSpc>
                <a:spcPct val="110000"/>
              </a:lnSpc>
            </a:pPr>
            <a:endParaRPr lang="en-GB" dirty="0">
              <a:latin typeface="+mj-lt"/>
            </a:endParaRPr>
          </a:p>
        </p:txBody>
      </p:sp>
    </p:spTree>
    <p:extLst>
      <p:ext uri="{BB962C8B-B14F-4D97-AF65-F5344CB8AC3E}">
        <p14:creationId xmlns:p14="http://schemas.microsoft.com/office/powerpoint/2010/main" val="24806953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1149928" y="489848"/>
            <a:ext cx="8269216"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r>
              <a:rPr lang="en-GB" dirty="0" smtClean="0">
                <a:solidFill>
                  <a:srgbClr val="4D738A"/>
                </a:solidFill>
                <a:latin typeface="+mn-lt"/>
              </a:rPr>
              <a:t>Carrying out an EIA</a:t>
            </a:r>
            <a:endParaRPr lang="en-GB" dirty="0">
              <a:solidFill>
                <a:srgbClr val="4D738A"/>
              </a:solidFill>
              <a:latin typeface="+mn-lt"/>
            </a:endParaRPr>
          </a:p>
          <a:p>
            <a:endParaRPr lang="en-GB" dirty="0">
              <a:solidFill>
                <a:srgbClr val="4D7385"/>
              </a:solidFill>
              <a:latin typeface="Calibri" panose="020F0502020204030204" pitchFamily="34" charset="0"/>
            </a:endParaRPr>
          </a:p>
          <a:p>
            <a:endParaRPr lang="en-GB" dirty="0" smtClean="0">
              <a:solidFill>
                <a:srgbClr val="4D7385"/>
              </a:solidFill>
              <a:latin typeface="Calibri" panose="020F0502020204030204" pitchFamily="34" charset="0"/>
            </a:endParaRPr>
          </a:p>
          <a:p>
            <a:endParaRPr lang="en-GB" dirty="0">
              <a:solidFill>
                <a:srgbClr val="4D7385"/>
              </a:solidFill>
              <a:latin typeface="Calibri" panose="020F0502020204030204" pitchFamily="34" charset="0"/>
            </a:endParaRPr>
          </a:p>
          <a:p>
            <a:endParaRPr lang="en-GB" dirty="0">
              <a:solidFill>
                <a:srgbClr val="4D7385"/>
              </a:solidFill>
            </a:endParaRPr>
          </a:p>
        </p:txBody>
      </p:sp>
      <p:sp>
        <p:nvSpPr>
          <p:cNvPr id="6" name="Content Placeholder 2"/>
          <p:cNvSpPr txBox="1">
            <a:spLocks/>
          </p:cNvSpPr>
          <p:nvPr/>
        </p:nvSpPr>
        <p:spPr>
          <a:xfrm>
            <a:off x="838200" y="1263316"/>
            <a:ext cx="10309261" cy="519724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smtClean="0">
              <a:solidFill>
                <a:srgbClr val="4D738A"/>
              </a:solidFill>
              <a:latin typeface="+mj-lt"/>
            </a:endParaRPr>
          </a:p>
          <a:p>
            <a:pPr marL="0" indent="0">
              <a:buNone/>
            </a:pPr>
            <a:endParaRPr lang="en-GB" dirty="0">
              <a:solidFill>
                <a:srgbClr val="4D738A"/>
              </a:solidFill>
              <a:latin typeface="+mj-lt"/>
            </a:endParaRPr>
          </a:p>
        </p:txBody>
      </p:sp>
      <p:sp>
        <p:nvSpPr>
          <p:cNvPr id="7" name="Content Placeholder 6"/>
          <p:cNvSpPr>
            <a:spLocks noGrp="1"/>
          </p:cNvSpPr>
          <p:nvPr>
            <p:ph idx="1"/>
          </p:nvPr>
        </p:nvSpPr>
        <p:spPr>
          <a:xfrm>
            <a:off x="838200" y="1567058"/>
            <a:ext cx="11130116" cy="5290942"/>
          </a:xfrm>
        </p:spPr>
        <p:txBody>
          <a:bodyPr>
            <a:normAutofit/>
          </a:bodyPr>
          <a:lstStyle/>
          <a:p>
            <a:pPr marL="0" lvl="0" indent="0">
              <a:buNone/>
            </a:pPr>
            <a:r>
              <a:rPr lang="en-GB" dirty="0" err="1" smtClean="0">
                <a:solidFill>
                  <a:srgbClr val="4D738A"/>
                </a:solidFill>
                <a:latin typeface="+mj-lt"/>
              </a:rPr>
              <a:t>AdvanceHE</a:t>
            </a:r>
            <a:r>
              <a:rPr lang="en-GB" dirty="0" smtClean="0">
                <a:solidFill>
                  <a:srgbClr val="4D738A"/>
                </a:solidFill>
                <a:latin typeface="+mj-lt"/>
              </a:rPr>
              <a:t> offers guidance on how to carry out an EIA through these steps:</a:t>
            </a:r>
          </a:p>
          <a:p>
            <a:pPr marL="457200" lvl="0" indent="-457200">
              <a:buFont typeface="+mj-lt"/>
              <a:buAutoNum type="arabicPeriod"/>
            </a:pPr>
            <a:r>
              <a:rPr lang="en-GB" sz="2400" dirty="0">
                <a:solidFill>
                  <a:srgbClr val="4D738A"/>
                </a:solidFill>
                <a:latin typeface="+mj-lt"/>
              </a:rPr>
              <a:t>Consider relevant evidence relating to people who share a protected characteristic</a:t>
            </a:r>
          </a:p>
          <a:p>
            <a:pPr marL="457200" lvl="0" indent="-457200">
              <a:buFont typeface="+mj-lt"/>
              <a:buAutoNum type="arabicPeriod"/>
            </a:pPr>
            <a:r>
              <a:rPr lang="en-GB" sz="2400" dirty="0">
                <a:solidFill>
                  <a:srgbClr val="4D738A"/>
                </a:solidFill>
                <a:latin typeface="+mj-lt"/>
              </a:rPr>
              <a:t>Assess the impact of applying a decision of a new or revised policy or practice </a:t>
            </a:r>
            <a:endParaRPr lang="en-GB" sz="2400" dirty="0" smtClean="0">
              <a:solidFill>
                <a:srgbClr val="4D738A"/>
              </a:solidFill>
              <a:latin typeface="+mj-lt"/>
            </a:endParaRPr>
          </a:p>
          <a:p>
            <a:pPr marL="457200" lvl="0" indent="-457200">
              <a:buFont typeface="+mj-lt"/>
              <a:buAutoNum type="arabicPeriod"/>
            </a:pPr>
            <a:r>
              <a:rPr lang="en-GB" sz="2400" dirty="0" smtClean="0">
                <a:solidFill>
                  <a:srgbClr val="4D738A"/>
                </a:solidFill>
                <a:latin typeface="+mj-lt"/>
              </a:rPr>
              <a:t>Act </a:t>
            </a:r>
            <a:r>
              <a:rPr lang="en-GB" sz="2400" dirty="0">
                <a:solidFill>
                  <a:srgbClr val="4D738A"/>
                </a:solidFill>
                <a:latin typeface="+mj-lt"/>
              </a:rPr>
              <a:t>on the results of the assessment</a:t>
            </a:r>
          </a:p>
          <a:p>
            <a:pPr marL="457200" lvl="0" indent="-457200">
              <a:buFont typeface="+mj-lt"/>
              <a:buAutoNum type="arabicPeriod"/>
            </a:pPr>
            <a:r>
              <a:rPr lang="en-GB" sz="2400" dirty="0">
                <a:solidFill>
                  <a:srgbClr val="4D738A"/>
                </a:solidFill>
                <a:latin typeface="+mj-lt"/>
              </a:rPr>
              <a:t>Publish the results of the assessment</a:t>
            </a:r>
          </a:p>
          <a:p>
            <a:pPr marL="457200" lvl="0" indent="-457200">
              <a:buFont typeface="+mj-lt"/>
              <a:buAutoNum type="arabicPeriod"/>
            </a:pPr>
            <a:r>
              <a:rPr lang="en-GB" sz="2400" dirty="0">
                <a:solidFill>
                  <a:srgbClr val="4D738A"/>
                </a:solidFill>
                <a:latin typeface="+mj-lt"/>
              </a:rPr>
              <a:t>Monitor and review the decision/ application of the policy or procedure</a:t>
            </a:r>
          </a:p>
          <a:p>
            <a:pPr marL="0" lvl="0" indent="0">
              <a:buNone/>
            </a:pPr>
            <a:endParaRPr lang="en-GB" sz="2400" dirty="0" smtClean="0">
              <a:solidFill>
                <a:srgbClr val="4D738A"/>
              </a:solidFill>
              <a:latin typeface="+mj-lt"/>
              <a:hlinkClick r:id="rId4"/>
            </a:endParaRPr>
          </a:p>
          <a:p>
            <a:pPr marL="0" lvl="0" indent="0">
              <a:buNone/>
            </a:pPr>
            <a:r>
              <a:rPr lang="en-GB" sz="2400" dirty="0" smtClean="0">
                <a:solidFill>
                  <a:srgbClr val="4D738A"/>
                </a:solidFill>
                <a:latin typeface="+mj-lt"/>
                <a:hlinkClick r:id="rId4"/>
              </a:rPr>
              <a:t>https</a:t>
            </a:r>
            <a:r>
              <a:rPr lang="en-GB" sz="2400" dirty="0">
                <a:solidFill>
                  <a:srgbClr val="4D738A"/>
                </a:solidFill>
                <a:latin typeface="+mj-lt"/>
                <a:hlinkClick r:id="rId4"/>
              </a:rPr>
              <a:t>://www.ecu.ac.uk/publications/building-capacity-for-equality-impact-assessment-in-colleges-handbook-for-trainers</a:t>
            </a:r>
            <a:r>
              <a:rPr lang="en-GB" sz="2400" dirty="0" smtClean="0">
                <a:solidFill>
                  <a:srgbClr val="4D738A"/>
                </a:solidFill>
                <a:latin typeface="+mj-lt"/>
                <a:hlinkClick r:id="rId4"/>
              </a:rPr>
              <a:t>/</a:t>
            </a:r>
            <a:r>
              <a:rPr lang="en-GB" sz="2400" dirty="0" smtClean="0">
                <a:solidFill>
                  <a:srgbClr val="4D738A"/>
                </a:solidFill>
                <a:latin typeface="+mj-lt"/>
              </a:rPr>
              <a:t> </a:t>
            </a:r>
          </a:p>
          <a:p>
            <a:pPr marL="0" indent="0">
              <a:buNone/>
            </a:pPr>
            <a:endParaRPr lang="en-GB" dirty="0"/>
          </a:p>
        </p:txBody>
      </p:sp>
    </p:spTree>
    <p:extLst>
      <p:ext uri="{BB962C8B-B14F-4D97-AF65-F5344CB8AC3E}">
        <p14:creationId xmlns:p14="http://schemas.microsoft.com/office/powerpoint/2010/main" val="6197845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1149928" y="489848"/>
            <a:ext cx="8269216"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solidFill>
                  <a:srgbClr val="4D7385"/>
                </a:solidFill>
                <a:latin typeface="Calibri" panose="020F0502020204030204" pitchFamily="34" charset="0"/>
                <a:cs typeface="Calibri" panose="020F0502020204030204" pitchFamily="34" charset="0"/>
              </a:rPr>
              <a:t>Engaging with staff</a:t>
            </a:r>
          </a:p>
          <a:p>
            <a:endParaRPr lang="en-GB" dirty="0">
              <a:solidFill>
                <a:schemeClr val="accent1">
                  <a:lumMod val="75000"/>
                </a:schemeClr>
              </a:solidFill>
              <a:latin typeface="Calibri" panose="020F0502020204030204" pitchFamily="34" charset="0"/>
            </a:endParaRPr>
          </a:p>
          <a:p>
            <a:endParaRPr lang="en-GB" dirty="0" smtClean="0">
              <a:solidFill>
                <a:schemeClr val="accent1">
                  <a:lumMod val="75000"/>
                </a:schemeClr>
              </a:solidFill>
              <a:latin typeface="Calibri" panose="020F0502020204030204" pitchFamily="34" charset="0"/>
            </a:endParaRPr>
          </a:p>
          <a:p>
            <a:endParaRPr lang="en-GB" dirty="0">
              <a:solidFill>
                <a:schemeClr val="accent1">
                  <a:lumMod val="75000"/>
                </a:schemeClr>
              </a:solidFill>
              <a:latin typeface="Calibri" panose="020F0502020204030204" pitchFamily="34" charset="0"/>
            </a:endParaRPr>
          </a:p>
          <a:p>
            <a:endParaRPr lang="en-GB" dirty="0">
              <a:solidFill>
                <a:schemeClr val="accent1">
                  <a:lumMod val="75000"/>
                </a:schemeClr>
              </a:solidFill>
            </a:endParaRPr>
          </a:p>
        </p:txBody>
      </p:sp>
      <p:sp>
        <p:nvSpPr>
          <p:cNvPr id="6" name="Content Placeholder 2"/>
          <p:cNvSpPr txBox="1">
            <a:spLocks/>
          </p:cNvSpPr>
          <p:nvPr/>
        </p:nvSpPr>
        <p:spPr>
          <a:xfrm>
            <a:off x="838200" y="1263316"/>
            <a:ext cx="10309261" cy="519724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smtClean="0">
              <a:solidFill>
                <a:srgbClr val="4D738A"/>
              </a:solidFill>
              <a:latin typeface="+mj-lt"/>
            </a:endParaRPr>
          </a:p>
          <a:p>
            <a:pPr marL="0" indent="0">
              <a:buNone/>
            </a:pPr>
            <a:endParaRPr lang="en-GB" dirty="0">
              <a:solidFill>
                <a:srgbClr val="4D738A"/>
              </a:solidFill>
              <a:latin typeface="+mj-lt"/>
            </a:endParaRPr>
          </a:p>
        </p:txBody>
      </p:sp>
      <p:sp>
        <p:nvSpPr>
          <p:cNvPr id="7" name="Content Placeholder 6"/>
          <p:cNvSpPr>
            <a:spLocks noGrp="1"/>
          </p:cNvSpPr>
          <p:nvPr>
            <p:ph idx="1"/>
          </p:nvPr>
        </p:nvSpPr>
        <p:spPr/>
        <p:txBody>
          <a:bodyPr>
            <a:normAutofit/>
          </a:bodyPr>
          <a:lstStyle/>
          <a:p>
            <a:pPr lvl="0"/>
            <a:r>
              <a:rPr lang="en-GB" dirty="0" smtClean="0">
                <a:solidFill>
                  <a:srgbClr val="4D738A"/>
                </a:solidFill>
                <a:latin typeface="+mj-lt"/>
              </a:rPr>
              <a:t>The </a:t>
            </a:r>
            <a:r>
              <a:rPr lang="en-GB" dirty="0">
                <a:solidFill>
                  <a:srgbClr val="4D738A"/>
                </a:solidFill>
                <a:latin typeface="+mj-lt"/>
              </a:rPr>
              <a:t>funding bodies recognise that it is best practice to use information gained from engaging, consulting or involving staff from protected groups to inform an EIA. </a:t>
            </a:r>
          </a:p>
          <a:p>
            <a:pPr lvl="0"/>
            <a:r>
              <a:rPr lang="en-GB" i="1" dirty="0">
                <a:solidFill>
                  <a:srgbClr val="4D738A"/>
                </a:solidFill>
                <a:latin typeface="+mj-lt"/>
              </a:rPr>
              <a:t>(Consultation is a requirement of section 75 of the Northern Ireland Act 1998 and engagement is a requirement of the Welsh specific duties of the Equality Act 2010. Engagement is also key to showing due regard to the requirements of the public sector equality duty in England and Scotland.)</a:t>
            </a:r>
          </a:p>
          <a:p>
            <a:pPr marL="0" indent="0">
              <a:buNone/>
            </a:pPr>
            <a:endParaRPr lang="en-GB" dirty="0"/>
          </a:p>
        </p:txBody>
      </p:sp>
    </p:spTree>
    <p:extLst>
      <p:ext uri="{BB962C8B-B14F-4D97-AF65-F5344CB8AC3E}">
        <p14:creationId xmlns:p14="http://schemas.microsoft.com/office/powerpoint/2010/main" val="13894469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921774" y="365126"/>
            <a:ext cx="8497370" cy="145028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solidFill>
                  <a:srgbClr val="4D7385"/>
                </a:solidFill>
                <a:latin typeface="Calibri" panose="020F0502020204030204" pitchFamily="34" charset="0"/>
                <a:cs typeface="Calibri" panose="020F0502020204030204" pitchFamily="34" charset="0"/>
              </a:rPr>
              <a:t>Engagement with staff from protected groups</a:t>
            </a:r>
          </a:p>
          <a:p>
            <a:endParaRPr lang="en-GB" dirty="0">
              <a:solidFill>
                <a:schemeClr val="accent1">
                  <a:lumMod val="75000"/>
                </a:schemeClr>
              </a:solidFill>
              <a:latin typeface="Calibri" panose="020F0502020204030204" pitchFamily="34" charset="0"/>
            </a:endParaRPr>
          </a:p>
          <a:p>
            <a:endParaRPr lang="en-GB" dirty="0" smtClean="0">
              <a:solidFill>
                <a:schemeClr val="accent1">
                  <a:lumMod val="75000"/>
                </a:schemeClr>
              </a:solidFill>
              <a:latin typeface="Calibri" panose="020F0502020204030204" pitchFamily="34" charset="0"/>
            </a:endParaRPr>
          </a:p>
          <a:p>
            <a:endParaRPr lang="en-GB" dirty="0">
              <a:solidFill>
                <a:schemeClr val="accent1">
                  <a:lumMod val="75000"/>
                </a:schemeClr>
              </a:solidFill>
              <a:latin typeface="Calibri" panose="020F0502020204030204" pitchFamily="34" charset="0"/>
            </a:endParaRPr>
          </a:p>
          <a:p>
            <a:endParaRPr lang="en-GB" dirty="0">
              <a:solidFill>
                <a:schemeClr val="accent1">
                  <a:lumMod val="75000"/>
                </a:schemeClr>
              </a:solidFill>
            </a:endParaRPr>
          </a:p>
        </p:txBody>
      </p:sp>
      <p:sp>
        <p:nvSpPr>
          <p:cNvPr id="6" name="Content Placeholder 2"/>
          <p:cNvSpPr txBox="1">
            <a:spLocks/>
          </p:cNvSpPr>
          <p:nvPr/>
        </p:nvSpPr>
        <p:spPr>
          <a:xfrm>
            <a:off x="838200" y="1263316"/>
            <a:ext cx="10309261" cy="519724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smtClean="0">
              <a:solidFill>
                <a:srgbClr val="4D738A"/>
              </a:solidFill>
              <a:latin typeface="+mj-lt"/>
            </a:endParaRPr>
          </a:p>
          <a:p>
            <a:pPr marL="0" indent="0">
              <a:buNone/>
            </a:pPr>
            <a:endParaRPr lang="en-GB" dirty="0">
              <a:solidFill>
                <a:srgbClr val="4D738A"/>
              </a:solidFill>
              <a:latin typeface="+mj-lt"/>
            </a:endParaRPr>
          </a:p>
        </p:txBody>
      </p:sp>
      <p:sp>
        <p:nvSpPr>
          <p:cNvPr id="7" name="Content Placeholder 6"/>
          <p:cNvSpPr>
            <a:spLocks noGrp="1"/>
          </p:cNvSpPr>
          <p:nvPr>
            <p:ph idx="1"/>
          </p:nvPr>
        </p:nvSpPr>
        <p:spPr>
          <a:xfrm>
            <a:off x="838200" y="2222440"/>
            <a:ext cx="10515600" cy="4351338"/>
          </a:xfrm>
        </p:spPr>
        <p:txBody>
          <a:bodyPr>
            <a:normAutofit/>
          </a:bodyPr>
          <a:lstStyle/>
          <a:p>
            <a:r>
              <a:rPr lang="en-GB" sz="2400" dirty="0">
                <a:solidFill>
                  <a:srgbClr val="4D738A"/>
                </a:solidFill>
                <a:latin typeface="+mj-lt"/>
              </a:rPr>
              <a:t>Where changes are made to the proposed policy or procedures, affected groups will need to be engaged to ensure that the changes are fit for purpose. </a:t>
            </a:r>
          </a:p>
          <a:p>
            <a:r>
              <a:rPr lang="en-GB" sz="2400" dirty="0" smtClean="0">
                <a:solidFill>
                  <a:srgbClr val="4D738A"/>
                </a:solidFill>
                <a:latin typeface="+mj-lt"/>
              </a:rPr>
              <a:t>In </a:t>
            </a:r>
            <a:r>
              <a:rPr lang="en-GB" sz="2400" dirty="0">
                <a:solidFill>
                  <a:srgbClr val="4D738A"/>
                </a:solidFill>
                <a:latin typeface="+mj-lt"/>
              </a:rPr>
              <a:t>the context of the REF engagement could involve:  </a:t>
            </a:r>
          </a:p>
          <a:p>
            <a:pPr lvl="1"/>
            <a:r>
              <a:rPr lang="en-GB" dirty="0">
                <a:solidFill>
                  <a:srgbClr val="4D738A"/>
                </a:solidFill>
                <a:latin typeface="+mj-lt"/>
              </a:rPr>
              <a:t>seeking feedback from staff from protected groups on their experiences of any mock exercises that are conducted.</a:t>
            </a:r>
          </a:p>
          <a:p>
            <a:pPr lvl="1"/>
            <a:r>
              <a:rPr lang="en-GB" dirty="0">
                <a:solidFill>
                  <a:srgbClr val="4D738A"/>
                </a:solidFill>
                <a:latin typeface="+mj-lt"/>
              </a:rPr>
              <a:t>consulting with staff networks on the proposed policy and procedures</a:t>
            </a:r>
          </a:p>
          <a:p>
            <a:pPr lvl="1"/>
            <a:r>
              <a:rPr lang="en-GB" dirty="0">
                <a:solidFill>
                  <a:srgbClr val="4D738A"/>
                </a:solidFill>
                <a:latin typeface="+mj-lt"/>
              </a:rPr>
              <a:t>involving staff representatives in policy and procedure formulation</a:t>
            </a:r>
          </a:p>
          <a:p>
            <a:pPr marL="0" indent="0">
              <a:buNone/>
            </a:pPr>
            <a:endParaRPr lang="en-GB" dirty="0"/>
          </a:p>
        </p:txBody>
      </p:sp>
    </p:spTree>
    <p:extLst>
      <p:ext uri="{BB962C8B-B14F-4D97-AF65-F5344CB8AC3E}">
        <p14:creationId xmlns:p14="http://schemas.microsoft.com/office/powerpoint/2010/main" val="35267261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89ECAAF2A63264EB06E7050B3171A91" ma:contentTypeVersion="13" ma:contentTypeDescription="Create a new document." ma:contentTypeScope="" ma:versionID="3c22e0154913249ed998ea02498556eb">
  <xsd:schema xmlns:xsd="http://www.w3.org/2001/XMLSchema" xmlns:xs="http://www.w3.org/2001/XMLSchema" xmlns:p="http://schemas.microsoft.com/office/2006/metadata/properties" xmlns:ns2="aed78c61-5844-440a-9cb6-4ecd98fd5432" xmlns:ns3="30599580-0397-4395-9d52-018854d34490" targetNamespace="http://schemas.microsoft.com/office/2006/metadata/properties" ma:root="true" ma:fieldsID="a6548ab4c7beaeeb904e2a2db443b39a" ns2:_="" ns3:_="">
    <xsd:import namespace="aed78c61-5844-440a-9cb6-4ecd98fd5432"/>
    <xsd:import namespace="30599580-0397-4395-9d52-018854d3449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d78c61-5844-440a-9cb6-4ecd98fd54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2f5dd817-92c5-4985-aefa-795407915ae2"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0599580-0397-4395-9d52-018854d34490"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c9280637-4353-47d8-bd71-a29373ec0779}" ma:internalName="TaxCatchAll" ma:showField="CatchAllData" ma:web="30599580-0397-4395-9d52-018854d3449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0599580-0397-4395-9d52-018854d34490" xsi:nil="true"/>
    <lcf76f155ced4ddcb4097134ff3c332f xmlns="aed78c61-5844-440a-9cb6-4ecd98fd543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CA3EBE2-44C4-43E8-A0B9-5C6E4C29FCD5}"/>
</file>

<file path=customXml/itemProps2.xml><?xml version="1.0" encoding="utf-8"?>
<ds:datastoreItem xmlns:ds="http://schemas.openxmlformats.org/officeDocument/2006/customXml" ds:itemID="{4552DF81-BB4F-4CB4-966F-B87DB72FCCEE}"/>
</file>

<file path=customXml/itemProps3.xml><?xml version="1.0" encoding="utf-8"?>
<ds:datastoreItem xmlns:ds="http://schemas.openxmlformats.org/officeDocument/2006/customXml" ds:itemID="{FF849A6D-3E4D-49FD-B78A-E4FD568C350E}"/>
</file>

<file path=docProps/app.xml><?xml version="1.0" encoding="utf-8"?>
<Properties xmlns="http://schemas.openxmlformats.org/officeDocument/2006/extended-properties" xmlns:vt="http://schemas.openxmlformats.org/officeDocument/2006/docPropsVTypes">
  <TotalTime>230</TotalTime>
  <Words>1695</Words>
  <Application>Microsoft Office PowerPoint</Application>
  <PresentationFormat>Widescreen</PresentationFormat>
  <Paragraphs>174</Paragraphs>
  <Slides>17</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HEFCE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Catriona Firth [7497]</dc:creator>
  <cp:lastModifiedBy>Hannah Daisley [7486]</cp:lastModifiedBy>
  <cp:revision>21</cp:revision>
  <dcterms:created xsi:type="dcterms:W3CDTF">2019-01-31T11:47:03Z</dcterms:created>
  <dcterms:modified xsi:type="dcterms:W3CDTF">2019-02-06T10:39:13Z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0x010100789ECAAF2A63264EB06E7050B3171A91</vt:lpwstr>
  </property>
</Properties>
</file>