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5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1.xml" ContentType="application/vnd.openxmlformats-officedocument.presentationml.slide+xml"/>
  <Override PartName="/ppt/slides/slide9.xml" ContentType="application/vnd.openxmlformats-officedocument.presentationml.slide+xml"/>
  <Override PartName="/ppt/slides/slide13.xml" ContentType="application/vnd.openxmlformats-officedocument.presentationml.slide+xml"/>
  <Override PartName="/ppt/slides/slide16.xml" ContentType="application/vnd.openxmlformats-officedocument.presentationml.slide+xml"/>
  <Override PartName="/ppt/slides/slide12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17.xml" ContentType="application/vnd.openxmlformats-officedocument.presentationml.slide+xml"/>
  <Override PartName="/ppt/slides/slide21.xml" ContentType="application/vnd.openxmlformats-officedocument.presentationml.slide+xml"/>
  <Override PartName="/ppt/slides/slide14.xml" ContentType="application/vnd.openxmlformats-officedocument.presentationml.slide+xml"/>
  <Override PartName="/ppt/slides/slide20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1.xml" ContentType="application/vnd.openxmlformats-officedocument.presentationml.notesSlide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25" r:id="rId1"/>
  </p:sldMasterIdLst>
  <p:notesMasterIdLst>
    <p:notesMasterId r:id="rId25"/>
  </p:notesMasterIdLst>
  <p:sldIdLst>
    <p:sldId id="338" r:id="rId2"/>
    <p:sldId id="388" r:id="rId3"/>
    <p:sldId id="393" r:id="rId4"/>
    <p:sldId id="395" r:id="rId5"/>
    <p:sldId id="396" r:id="rId6"/>
    <p:sldId id="394" r:id="rId7"/>
    <p:sldId id="392" r:id="rId8"/>
    <p:sldId id="397" r:id="rId9"/>
    <p:sldId id="398" r:id="rId10"/>
    <p:sldId id="399" r:id="rId11"/>
    <p:sldId id="416" r:id="rId12"/>
    <p:sldId id="415" r:id="rId13"/>
    <p:sldId id="402" r:id="rId14"/>
    <p:sldId id="404" r:id="rId15"/>
    <p:sldId id="405" r:id="rId16"/>
    <p:sldId id="406" r:id="rId17"/>
    <p:sldId id="408" r:id="rId18"/>
    <p:sldId id="407" r:id="rId19"/>
    <p:sldId id="410" r:id="rId20"/>
    <p:sldId id="409" r:id="rId21"/>
    <p:sldId id="411" r:id="rId22"/>
    <p:sldId id="412" r:id="rId23"/>
    <p:sldId id="413" r:id="rId24"/>
  </p:sldIdLst>
  <p:sldSz cx="12192000" cy="6858000"/>
  <p:notesSz cx="6810375" cy="99425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6" userDrawn="1">
          <p15:clr>
            <a:srgbClr val="A4A3A4"/>
          </p15:clr>
        </p15:guide>
        <p15:guide id="2" pos="517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elena Mills [7192]" initials="HM[" lastIdx="13" clrIdx="0">
    <p:extLst>
      <p:ext uri="{19B8F6BF-5375-455C-9EA6-DF929625EA0E}">
        <p15:presenceInfo xmlns:p15="http://schemas.microsoft.com/office/powerpoint/2012/main" userId="S-1-5-21-2029537294-294921379-188441444-24657" providerId="AD"/>
      </p:ext>
    </p:extLst>
  </p:cmAuthor>
  <p:cmAuthor id="2" name="Myles Furr [7387]" initials="MF[" lastIdx="3" clrIdx="1">
    <p:extLst>
      <p:ext uri="{19B8F6BF-5375-455C-9EA6-DF929625EA0E}">
        <p15:presenceInfo xmlns:p15="http://schemas.microsoft.com/office/powerpoint/2012/main" userId="S-1-5-21-2029537294-294921379-188441444-2795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6275"/>
    <a:srgbClr val="4E6376"/>
    <a:srgbClr val="929FAB"/>
    <a:srgbClr val="586C7D"/>
    <a:srgbClr val="FF7A98"/>
    <a:srgbClr val="8A9198"/>
    <a:srgbClr val="4D738A"/>
    <a:srgbClr val="D4DFEC"/>
    <a:srgbClr val="FF9F19"/>
    <a:srgbClr val="FF9E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 autoAdjust="0"/>
    <p:restoredTop sz="95504" autoAdjust="0"/>
  </p:normalViewPr>
  <p:slideViewPr>
    <p:cSldViewPr snapToGrid="0">
      <p:cViewPr varScale="1">
        <p:scale>
          <a:sx n="83" d="100"/>
          <a:sy n="83" d="100"/>
        </p:scale>
        <p:origin x="45" y="117"/>
      </p:cViewPr>
      <p:guideLst>
        <p:guide orient="horz" pos="436"/>
        <p:guide pos="517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33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7636" y="0"/>
            <a:ext cx="2951163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3B5E0F-AD0A-4E86-B58B-FDA55B98B385}" type="datetimeFigureOut">
              <a:rPr lang="en-GB" smtClean="0"/>
              <a:t>14/05/2019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5825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84835"/>
            <a:ext cx="5448300" cy="3914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51163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7636" y="9443662"/>
            <a:ext cx="2951163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D8FC64-4DC8-4504-A346-028AE6950BF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95725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D8FC64-4DC8-4504-A346-028AE6950BF5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42704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D8FC64-4DC8-4504-A346-028AE6950BF5}" type="slidenum">
              <a:rPr lang="en-GB" smtClean="0"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7772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D8FC64-4DC8-4504-A346-028AE6950BF5}" type="slidenum">
              <a:rPr lang="en-GB" smtClean="0"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46490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D8FC64-4DC8-4504-A346-028AE6950BF5}" type="slidenum">
              <a:rPr lang="en-GB" smtClean="0"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32920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D8FC64-4DC8-4504-A346-028AE6950BF5}" type="slidenum">
              <a:rPr lang="en-GB" smtClean="0"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97265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D8FC64-4DC8-4504-A346-028AE6950BF5}" type="slidenum">
              <a:rPr lang="en-GB" smtClean="0"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021080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D8FC64-4DC8-4504-A346-028AE6950BF5}" type="slidenum">
              <a:rPr lang="en-GB" smtClean="0"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960834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D8FC64-4DC8-4504-A346-028AE6950BF5}" type="slidenum">
              <a:rPr lang="en-GB" smtClean="0"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884393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D8FC64-4DC8-4504-A346-028AE6950BF5}" type="slidenum">
              <a:rPr lang="en-GB" smtClean="0"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895404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D8FC64-4DC8-4504-A346-028AE6950BF5}" type="slidenum">
              <a:rPr lang="en-GB" smtClean="0"/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887963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D8FC64-4DC8-4504-A346-028AE6950BF5}" type="slidenum">
              <a:rPr lang="en-GB" smtClean="0"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52422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D8FC64-4DC8-4504-A346-028AE6950BF5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859336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D8FC64-4DC8-4504-A346-028AE6950BF5}" type="slidenum">
              <a:rPr lang="en-GB" smtClean="0"/>
              <a:t>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665074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D8FC64-4DC8-4504-A346-028AE6950BF5}" type="slidenum">
              <a:rPr lang="en-GB" smtClean="0"/>
              <a:t>21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232198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D8FC64-4DC8-4504-A346-028AE6950BF5}" type="slidenum">
              <a:rPr lang="en-GB" smtClean="0"/>
              <a:t>22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262889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D8FC64-4DC8-4504-A346-028AE6950BF5}" type="slidenum">
              <a:rPr lang="en-GB" smtClean="0"/>
              <a:t>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30585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D8FC64-4DC8-4504-A346-028AE6950BF5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31044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D8FC64-4DC8-4504-A346-028AE6950BF5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61387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D8FC64-4DC8-4504-A346-028AE6950BF5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48975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D8FC64-4DC8-4504-A346-028AE6950BF5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56302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D8FC64-4DC8-4504-A346-028AE6950BF5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51325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D8FC64-4DC8-4504-A346-028AE6950BF5}" type="slidenum">
              <a:rPr lang="en-GB" smtClean="0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36043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D8FC64-4DC8-4504-A346-028AE6950BF5}" type="slidenum">
              <a:rPr lang="en-GB" smtClean="0"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64963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F7EF4-0D1F-464E-AB2A-FE487B9B513E}" type="datetimeFigureOut">
              <a:rPr lang="en-GB" smtClean="0"/>
              <a:t>14/05/2019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FB0FF-DA61-43CC-90B3-2D30A4B4810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76127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F7EF4-0D1F-464E-AB2A-FE487B9B513E}" type="datetimeFigureOut">
              <a:rPr lang="en-GB" smtClean="0"/>
              <a:t>14/05/2019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FB0FF-DA61-43CC-90B3-2D30A4B4810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6935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F7EF4-0D1F-464E-AB2A-FE487B9B513E}" type="datetimeFigureOut">
              <a:rPr lang="en-GB" smtClean="0"/>
              <a:t>14/05/2019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FB0FF-DA61-43CC-90B3-2D30A4B4810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6124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F7EF4-0D1F-464E-AB2A-FE487B9B513E}" type="datetimeFigureOut">
              <a:rPr lang="en-GB" smtClean="0"/>
              <a:t>14/05/2019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FB0FF-DA61-43CC-90B3-2D30A4B4810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8265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F7EF4-0D1F-464E-AB2A-FE487B9B513E}" type="datetimeFigureOut">
              <a:rPr lang="en-GB" smtClean="0"/>
              <a:t>14/05/2019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FB0FF-DA61-43CC-90B3-2D30A4B4810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6188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F7EF4-0D1F-464E-AB2A-FE487B9B513E}" type="datetimeFigureOut">
              <a:rPr lang="en-GB" smtClean="0"/>
              <a:t>14/05/2019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FB0FF-DA61-43CC-90B3-2D30A4B4810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1355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F7EF4-0D1F-464E-AB2A-FE487B9B513E}" type="datetimeFigureOut">
              <a:rPr lang="en-GB" smtClean="0"/>
              <a:t>14/05/2019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FB0FF-DA61-43CC-90B3-2D30A4B4810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8441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F7EF4-0D1F-464E-AB2A-FE487B9B513E}" type="datetimeFigureOut">
              <a:rPr lang="en-GB" smtClean="0"/>
              <a:t>14/05/2019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FB0FF-DA61-43CC-90B3-2D30A4B4810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3050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F7EF4-0D1F-464E-AB2A-FE487B9B513E}" type="datetimeFigureOut">
              <a:rPr lang="en-GB" smtClean="0"/>
              <a:t>14/05/2019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FB0FF-DA61-43CC-90B3-2D30A4B4810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6781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F7EF4-0D1F-464E-AB2A-FE487B9B513E}" type="datetimeFigureOut">
              <a:rPr lang="en-GB" smtClean="0"/>
              <a:t>14/05/2019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FB0FF-DA61-43CC-90B3-2D30A4B4810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0017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F7EF4-0D1F-464E-AB2A-FE487B9B513E}" type="datetimeFigureOut">
              <a:rPr lang="en-GB" smtClean="0"/>
              <a:t>14/05/2019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FB0FF-DA61-43CC-90B3-2D30A4B4810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5637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7F7EF4-0D1F-464E-AB2A-FE487B9B513E}" type="datetimeFigureOut">
              <a:rPr lang="en-GB" smtClean="0"/>
              <a:t>14/05/2019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CFB0FF-DA61-43CC-90B3-2D30A4B4810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1356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admin@ref.ac.uk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12700" y="0"/>
            <a:ext cx="673100" cy="6858000"/>
          </a:xfrm>
          <a:prstGeom prst="rect">
            <a:avLst/>
          </a:prstGeom>
          <a:solidFill>
            <a:srgbClr val="4D738A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itle 9"/>
          <p:cNvSpPr txBox="1">
            <a:spLocks/>
          </p:cNvSpPr>
          <p:nvPr/>
        </p:nvSpPr>
        <p:spPr>
          <a:xfrm>
            <a:off x="1199456" y="647700"/>
            <a:ext cx="6360841" cy="388968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800" b="1" dirty="0" smtClean="0">
                <a:solidFill>
                  <a:srgbClr val="4D738A"/>
                </a:solidFill>
                <a:cs typeface="Calibri" panose="020F0502020204030204" pitchFamily="34" charset="0"/>
              </a:rPr>
              <a:t>REF 2021 </a:t>
            </a:r>
          </a:p>
          <a:p>
            <a:endParaRPr lang="en-GB" sz="4800" b="1" dirty="0" smtClean="0">
              <a:solidFill>
                <a:srgbClr val="4D738A"/>
              </a:solidFill>
              <a:cs typeface="Calibri" panose="020F0502020204030204" pitchFamily="34" charset="0"/>
            </a:endParaRPr>
          </a:p>
          <a:p>
            <a:r>
              <a:rPr lang="en-GB" sz="4800" b="1" dirty="0" smtClean="0">
                <a:solidFill>
                  <a:srgbClr val="4D738A"/>
                </a:solidFill>
                <a:cs typeface="Calibri" panose="020F0502020204030204" pitchFamily="34" charset="0"/>
              </a:rPr>
              <a:t>Institutional-Level Environment Pilot – HEI workshops: May 2019</a:t>
            </a:r>
            <a:endParaRPr lang="en-US" sz="3600" dirty="0">
              <a:solidFill>
                <a:srgbClr val="4D738A"/>
              </a:solidFill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1171293" y="3095430"/>
            <a:ext cx="9272401" cy="119380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2813">
              <a:lnSpc>
                <a:spcPts val="4400"/>
              </a:lnSpc>
              <a:buNone/>
              <a:defRPr/>
            </a:pPr>
            <a:endParaRPr lang="en-GB" sz="4000" b="1" dirty="0" smtClean="0">
              <a:solidFill>
                <a:srgbClr val="FF9F1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 rot="10800000">
            <a:off x="7759700" y="0"/>
            <a:ext cx="4457700" cy="6858000"/>
          </a:xfrm>
          <a:prstGeom prst="rect">
            <a:avLst/>
          </a:prstGeom>
          <a:solidFill>
            <a:srgbClr val="4D738A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8026616" y="2013826"/>
            <a:ext cx="3873284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900" dirty="0" smtClean="0">
                <a:solidFill>
                  <a:schemeClr val="bg1"/>
                </a:solidFill>
              </a:rPr>
              <a:t>Follow us on Twitter </a:t>
            </a:r>
          </a:p>
          <a:p>
            <a:pPr algn="ctr"/>
            <a:r>
              <a:rPr lang="en-US" sz="2900" dirty="0" smtClean="0">
                <a:solidFill>
                  <a:schemeClr val="bg1"/>
                </a:solidFill>
              </a:rPr>
              <a:t>@REF_2021</a:t>
            </a:r>
          </a:p>
          <a:p>
            <a:pPr algn="ctr"/>
            <a:endParaRPr lang="en-US" sz="2900" b="1" dirty="0">
              <a:solidFill>
                <a:schemeClr val="bg1"/>
              </a:solidFill>
            </a:endParaRPr>
          </a:p>
          <a:p>
            <a:pPr algn="ctr"/>
            <a:r>
              <a:rPr lang="en-US" sz="2900" dirty="0" smtClean="0">
                <a:solidFill>
                  <a:schemeClr val="bg1"/>
                </a:solidFill>
              </a:rPr>
              <a:t>Email us: info@ref.ac.uk </a:t>
            </a:r>
            <a:endParaRPr lang="en-US" sz="4000" dirty="0">
              <a:solidFill>
                <a:srgbClr val="FF9F19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8878"/>
          <a:stretch/>
        </p:blipFill>
        <p:spPr>
          <a:xfrm>
            <a:off x="8189018" y="636393"/>
            <a:ext cx="3710882" cy="104211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1335" y="4609491"/>
            <a:ext cx="4512064" cy="180644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1335" y="4537380"/>
            <a:ext cx="2230396" cy="870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8429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2700" y="0"/>
            <a:ext cx="673100" cy="6858000"/>
          </a:xfrm>
          <a:prstGeom prst="rect">
            <a:avLst/>
          </a:prstGeom>
          <a:solidFill>
            <a:srgbClr val="4D738A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975"/>
          <a:stretch/>
        </p:blipFill>
        <p:spPr>
          <a:xfrm>
            <a:off x="9625483" y="365125"/>
            <a:ext cx="2231451" cy="676818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rgbClr val="4D738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Guidance and Criteria: REF5a</a:t>
            </a:r>
            <a:endParaRPr lang="en-GB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38200" y="958468"/>
            <a:ext cx="10904913" cy="550209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2400" dirty="0" smtClean="0">
              <a:solidFill>
                <a:srgbClr val="4D738A"/>
              </a:solidFill>
              <a:latin typeface="+mj-lt"/>
            </a:endParaRPr>
          </a:p>
          <a:p>
            <a:endParaRPr lang="en-GB" sz="2400" dirty="0" smtClean="0">
              <a:solidFill>
                <a:srgbClr val="4D738A"/>
              </a:solidFill>
              <a:latin typeface="+mj-lt"/>
            </a:endParaRPr>
          </a:p>
          <a:p>
            <a:endParaRPr lang="en-GB" sz="2400" dirty="0">
              <a:solidFill>
                <a:srgbClr val="4D738A"/>
              </a:solidFill>
              <a:latin typeface="+mj-lt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895110" y="1355902"/>
            <a:ext cx="10904913" cy="550209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solidFill>
                  <a:srgbClr val="4D738A"/>
                </a:solidFill>
                <a:latin typeface="+mj-lt"/>
              </a:rPr>
              <a:t>Submission requirements for REF5a</a:t>
            </a:r>
            <a:r>
              <a:rPr lang="en-GB" dirty="0" smtClean="0">
                <a:solidFill>
                  <a:srgbClr val="4D738A"/>
                </a:solidFill>
                <a:latin typeface="+mj-lt"/>
              </a:rPr>
              <a:t>:</a:t>
            </a:r>
          </a:p>
          <a:p>
            <a:endParaRPr lang="en-GB" dirty="0">
              <a:solidFill>
                <a:srgbClr val="4D738A"/>
              </a:solidFill>
              <a:latin typeface="+mj-lt"/>
            </a:endParaRPr>
          </a:p>
          <a:p>
            <a:pPr lvl="1"/>
            <a:r>
              <a:rPr lang="en-GB" sz="2800" dirty="0">
                <a:solidFill>
                  <a:srgbClr val="4D738A"/>
                </a:solidFill>
                <a:latin typeface="+mj-lt"/>
              </a:rPr>
              <a:t>Context and mission (10%)</a:t>
            </a:r>
          </a:p>
          <a:p>
            <a:pPr lvl="1"/>
            <a:r>
              <a:rPr lang="en-GB" sz="2800" dirty="0">
                <a:solidFill>
                  <a:srgbClr val="4D738A"/>
                </a:solidFill>
                <a:latin typeface="+mj-lt"/>
              </a:rPr>
              <a:t>Strategy (30%)</a:t>
            </a:r>
          </a:p>
          <a:p>
            <a:pPr lvl="1"/>
            <a:r>
              <a:rPr lang="en-GB" sz="2800" dirty="0">
                <a:solidFill>
                  <a:srgbClr val="4D738A"/>
                </a:solidFill>
                <a:latin typeface="+mj-lt"/>
              </a:rPr>
              <a:t>People (30%)</a:t>
            </a:r>
          </a:p>
          <a:p>
            <a:pPr lvl="1"/>
            <a:r>
              <a:rPr lang="en-GB" sz="2800" dirty="0">
                <a:solidFill>
                  <a:srgbClr val="4D738A"/>
                </a:solidFill>
                <a:latin typeface="+mj-lt"/>
              </a:rPr>
              <a:t>Income, infrastructure and facilities (30</a:t>
            </a:r>
            <a:r>
              <a:rPr lang="en-GB" sz="2800" dirty="0" smtClean="0">
                <a:solidFill>
                  <a:srgbClr val="4D738A"/>
                </a:solidFill>
                <a:latin typeface="+mj-lt"/>
              </a:rPr>
              <a:t>%)</a:t>
            </a:r>
          </a:p>
          <a:p>
            <a:endParaRPr lang="en-GB" dirty="0">
              <a:solidFill>
                <a:srgbClr val="4D738A"/>
              </a:solidFill>
              <a:latin typeface="+mj-lt"/>
            </a:endParaRPr>
          </a:p>
          <a:p>
            <a:r>
              <a:rPr lang="en-GB" dirty="0">
                <a:solidFill>
                  <a:srgbClr val="4D738A"/>
                </a:solidFill>
                <a:latin typeface="+mj-lt"/>
              </a:rPr>
              <a:t>Differences to REF5b </a:t>
            </a:r>
            <a:r>
              <a:rPr lang="en-GB" dirty="0" smtClean="0">
                <a:solidFill>
                  <a:srgbClr val="4D738A"/>
                </a:solidFill>
                <a:latin typeface="+mj-lt"/>
              </a:rPr>
              <a:t>template</a:t>
            </a:r>
          </a:p>
          <a:p>
            <a:pPr lvl="1"/>
            <a:r>
              <a:rPr lang="en-GB" dirty="0">
                <a:solidFill>
                  <a:srgbClr val="4D6275"/>
                </a:solidFill>
                <a:latin typeface="+mj-lt"/>
              </a:rPr>
              <a:t>F</a:t>
            </a:r>
            <a:r>
              <a:rPr lang="en-GB" dirty="0" smtClean="0">
                <a:solidFill>
                  <a:srgbClr val="4D6275"/>
                </a:solidFill>
                <a:latin typeface="+mj-lt"/>
              </a:rPr>
              <a:t>ocus </a:t>
            </a:r>
            <a:r>
              <a:rPr lang="en-GB" dirty="0">
                <a:solidFill>
                  <a:srgbClr val="4D6275"/>
                </a:solidFill>
                <a:latin typeface="+mj-lt"/>
              </a:rPr>
              <a:t>on organisational context and </a:t>
            </a:r>
            <a:r>
              <a:rPr lang="en-GB" dirty="0" smtClean="0">
                <a:solidFill>
                  <a:srgbClr val="4D6275"/>
                </a:solidFill>
                <a:latin typeface="+mj-lt"/>
              </a:rPr>
              <a:t>mission</a:t>
            </a:r>
          </a:p>
          <a:p>
            <a:pPr lvl="1"/>
            <a:r>
              <a:rPr lang="en-GB" dirty="0">
                <a:solidFill>
                  <a:srgbClr val="4D6275"/>
                </a:solidFill>
                <a:latin typeface="+mj-lt"/>
              </a:rPr>
              <a:t>C</a:t>
            </a:r>
            <a:r>
              <a:rPr lang="en-GB" dirty="0" smtClean="0">
                <a:solidFill>
                  <a:srgbClr val="4D6275"/>
                </a:solidFill>
                <a:latin typeface="+mj-lt"/>
              </a:rPr>
              <a:t>ollaboration</a:t>
            </a:r>
            <a:r>
              <a:rPr lang="en-GB" dirty="0">
                <a:solidFill>
                  <a:srgbClr val="4D6275"/>
                </a:solidFill>
                <a:latin typeface="+mj-lt"/>
              </a:rPr>
              <a:t>, contribution to research base and economy </a:t>
            </a:r>
            <a:r>
              <a:rPr lang="en-GB" dirty="0" smtClean="0">
                <a:solidFill>
                  <a:srgbClr val="4D6275"/>
                </a:solidFill>
                <a:latin typeface="+mj-lt"/>
              </a:rPr>
              <a:t>is not included as a separate section</a:t>
            </a:r>
            <a:endParaRPr lang="en-GB" dirty="0">
              <a:solidFill>
                <a:srgbClr val="4D6275"/>
              </a:solidFill>
              <a:latin typeface="+mj-lt"/>
            </a:endParaRPr>
          </a:p>
          <a:p>
            <a:endParaRPr lang="en-GB" dirty="0">
              <a:solidFill>
                <a:srgbClr val="4D738A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90791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2700" y="0"/>
            <a:ext cx="673100" cy="6858000"/>
          </a:xfrm>
          <a:prstGeom prst="rect">
            <a:avLst/>
          </a:prstGeom>
          <a:solidFill>
            <a:srgbClr val="4D738A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975"/>
          <a:stretch/>
        </p:blipFill>
        <p:spPr>
          <a:xfrm>
            <a:off x="9625483" y="365125"/>
            <a:ext cx="2231451" cy="676818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rgbClr val="4D738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Assessment criteria </a:t>
            </a:r>
            <a:endParaRPr lang="en-GB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38200" y="958468"/>
            <a:ext cx="10904913" cy="550209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2400" dirty="0" smtClean="0">
              <a:solidFill>
                <a:srgbClr val="4D738A"/>
              </a:solidFill>
              <a:latin typeface="+mj-lt"/>
            </a:endParaRPr>
          </a:p>
          <a:p>
            <a:endParaRPr lang="en-GB" sz="2400" dirty="0" smtClean="0">
              <a:solidFill>
                <a:srgbClr val="4D738A"/>
              </a:solidFill>
              <a:latin typeface="+mj-lt"/>
            </a:endParaRPr>
          </a:p>
          <a:p>
            <a:endParaRPr lang="en-GB" sz="2400" dirty="0">
              <a:solidFill>
                <a:srgbClr val="4D738A"/>
              </a:solidFill>
              <a:latin typeface="+mj-lt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895110" y="1355902"/>
            <a:ext cx="10904913" cy="550209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solidFill>
                  <a:srgbClr val="4D738A"/>
                </a:solidFill>
                <a:latin typeface="+mj-lt"/>
              </a:rPr>
              <a:t>Same criteria of vitality and sustainability as UL assessment</a:t>
            </a:r>
            <a:r>
              <a:rPr lang="en-GB" dirty="0" smtClean="0">
                <a:solidFill>
                  <a:srgbClr val="4D738A"/>
                </a:solidFill>
                <a:latin typeface="+mj-lt"/>
              </a:rPr>
              <a:t>.</a:t>
            </a:r>
          </a:p>
          <a:p>
            <a:endParaRPr lang="en-GB" dirty="0">
              <a:solidFill>
                <a:srgbClr val="4D738A"/>
              </a:solidFill>
              <a:latin typeface="+mj-lt"/>
            </a:endParaRPr>
          </a:p>
          <a:p>
            <a:r>
              <a:rPr lang="en-GB" b="1" dirty="0" smtClean="0">
                <a:solidFill>
                  <a:srgbClr val="4E6376"/>
                </a:solidFill>
                <a:latin typeface="+mj-lt"/>
              </a:rPr>
              <a:t>Vitality</a:t>
            </a:r>
            <a:r>
              <a:rPr lang="en-GB" b="1" dirty="0">
                <a:solidFill>
                  <a:srgbClr val="4E6376"/>
                </a:solidFill>
                <a:latin typeface="+mj-lt"/>
              </a:rPr>
              <a:t>: </a:t>
            </a:r>
            <a:r>
              <a:rPr lang="en-GB" dirty="0">
                <a:solidFill>
                  <a:srgbClr val="4E6376"/>
                </a:solidFill>
                <a:latin typeface="+mj-lt"/>
              </a:rPr>
              <a:t>promoting and facilitating a culture of collaboration, enabling and actualising impact within research units, within a thriving and inclusive research culture. </a:t>
            </a:r>
            <a:endParaRPr lang="en-GB" dirty="0" smtClean="0">
              <a:solidFill>
                <a:srgbClr val="4E6376"/>
              </a:solidFill>
              <a:latin typeface="+mj-lt"/>
            </a:endParaRPr>
          </a:p>
          <a:p>
            <a:endParaRPr lang="en-GB" dirty="0" smtClean="0">
              <a:solidFill>
                <a:srgbClr val="4E6376"/>
              </a:solidFill>
              <a:latin typeface="+mj-lt"/>
            </a:endParaRPr>
          </a:p>
          <a:p>
            <a:r>
              <a:rPr lang="en-GB" b="1" dirty="0" smtClean="0">
                <a:solidFill>
                  <a:srgbClr val="4E6376"/>
                </a:solidFill>
                <a:latin typeface="+mj-lt"/>
              </a:rPr>
              <a:t>Sustainability</a:t>
            </a:r>
            <a:r>
              <a:rPr lang="en-GB" b="1" dirty="0">
                <a:solidFill>
                  <a:srgbClr val="4E6376"/>
                </a:solidFill>
                <a:latin typeface="+mj-lt"/>
              </a:rPr>
              <a:t>: </a:t>
            </a:r>
            <a:r>
              <a:rPr lang="en-GB" dirty="0">
                <a:solidFill>
                  <a:srgbClr val="4E6376"/>
                </a:solidFill>
                <a:latin typeface="+mj-lt"/>
              </a:rPr>
              <a:t>ensuring the future health, diversity, wellbeing and wider contribution of the institution and its research units, including investment in people and in infrastructure. </a:t>
            </a:r>
          </a:p>
        </p:txBody>
      </p:sp>
    </p:spTree>
    <p:extLst>
      <p:ext uri="{BB962C8B-B14F-4D97-AF65-F5344CB8AC3E}">
        <p14:creationId xmlns:p14="http://schemas.microsoft.com/office/powerpoint/2010/main" val="2169504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2700" y="0"/>
            <a:ext cx="673100" cy="6858000"/>
          </a:xfrm>
          <a:prstGeom prst="rect">
            <a:avLst/>
          </a:prstGeom>
          <a:solidFill>
            <a:srgbClr val="4D738A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975"/>
          <a:stretch/>
        </p:blipFill>
        <p:spPr>
          <a:xfrm>
            <a:off x="9625483" y="365125"/>
            <a:ext cx="2231451" cy="676818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rgbClr val="4D6275"/>
                </a:solidFill>
              </a:rPr>
              <a:t>Word limits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38200" y="958468"/>
            <a:ext cx="10904913" cy="550209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2400" dirty="0" smtClean="0">
              <a:solidFill>
                <a:srgbClr val="4D738A"/>
              </a:solidFill>
              <a:latin typeface="+mj-lt"/>
            </a:endParaRPr>
          </a:p>
          <a:p>
            <a:endParaRPr lang="en-GB" sz="2400" dirty="0" smtClean="0">
              <a:solidFill>
                <a:srgbClr val="4D738A"/>
              </a:solidFill>
              <a:latin typeface="+mj-lt"/>
            </a:endParaRPr>
          </a:p>
          <a:p>
            <a:endParaRPr lang="en-GB" sz="2400" dirty="0">
              <a:solidFill>
                <a:srgbClr val="4D738A"/>
              </a:solidFill>
              <a:latin typeface="+mj-lt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895110" y="1355902"/>
            <a:ext cx="10904913" cy="550209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>
              <a:solidFill>
                <a:srgbClr val="4D738A"/>
              </a:solidFill>
              <a:latin typeface="+mj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0849822"/>
              </p:ext>
            </p:extLst>
          </p:nvPr>
        </p:nvGraphicFramePr>
        <p:xfrm>
          <a:off x="2786270" y="2524762"/>
          <a:ext cx="6079376" cy="3164378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3039688"/>
                <a:gridCol w="3039688"/>
              </a:tblGrid>
              <a:tr h="1044726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</a:rPr>
                        <a:t>Number of Category A submitted staff returned by institution (FTE)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</a:rPr>
                        <a:t>Word limit for environment statement (REF5a)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29913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</a:rPr>
                        <a:t>1 – 99.99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4,000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29913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</a:rPr>
                        <a:t>100 – 499.99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4,500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29913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600"/>
                        </a:spcAft>
                      </a:pPr>
                      <a:r>
                        <a:rPr lang="en-GB" sz="1800">
                          <a:effectLst/>
                        </a:rPr>
                        <a:t>500 – 999.99</a:t>
                      </a:r>
                      <a:endParaRPr lang="en-US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5,000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29913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</a:rPr>
                        <a:t>1000 or more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5,500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838200" y="1386652"/>
            <a:ext cx="10636526" cy="9787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4D738A"/>
                </a:solidFill>
              </a:rPr>
              <a:t>Word limits for submissions are based on FTE category A staff to be submitted across the whole </a:t>
            </a:r>
            <a:r>
              <a:rPr lang="en-GB" sz="3200" dirty="0" smtClean="0">
                <a:solidFill>
                  <a:srgbClr val="4D738A"/>
                </a:solidFill>
              </a:rPr>
              <a:t>institution.</a:t>
            </a:r>
            <a:endParaRPr lang="en-GB" sz="3200" dirty="0">
              <a:solidFill>
                <a:srgbClr val="4D738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5363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2700" y="0"/>
            <a:ext cx="673100" cy="6858000"/>
          </a:xfrm>
          <a:prstGeom prst="rect">
            <a:avLst/>
          </a:prstGeom>
          <a:solidFill>
            <a:srgbClr val="4D738A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975"/>
          <a:stretch/>
        </p:blipFill>
        <p:spPr>
          <a:xfrm>
            <a:off x="9625483" y="365125"/>
            <a:ext cx="2231451" cy="676818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>
                <a:solidFill>
                  <a:srgbClr val="4D738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Considerations </a:t>
            </a:r>
            <a:r>
              <a:rPr lang="en-GB" dirty="0">
                <a:solidFill>
                  <a:srgbClr val="4D738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 assessment</a:t>
            </a:r>
            <a:endParaRPr lang="en-GB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38200" y="958468"/>
            <a:ext cx="10904913" cy="550209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2400" dirty="0" smtClean="0">
              <a:solidFill>
                <a:srgbClr val="4D738A"/>
              </a:solidFill>
              <a:latin typeface="+mj-lt"/>
            </a:endParaRPr>
          </a:p>
          <a:p>
            <a:endParaRPr lang="en-GB" sz="2400" dirty="0" smtClean="0">
              <a:solidFill>
                <a:srgbClr val="4D738A"/>
              </a:solidFill>
              <a:latin typeface="+mj-lt"/>
            </a:endParaRPr>
          </a:p>
          <a:p>
            <a:endParaRPr lang="en-GB" sz="2400" dirty="0">
              <a:solidFill>
                <a:srgbClr val="4D738A"/>
              </a:solidFill>
              <a:latin typeface="+mj-lt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895110" y="1355902"/>
            <a:ext cx="10904913" cy="550209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GB" sz="3200" dirty="0" smtClean="0">
                <a:solidFill>
                  <a:srgbClr val="4D738A"/>
                </a:solidFill>
                <a:latin typeface="+mj-lt"/>
              </a:rPr>
              <a:t>Size</a:t>
            </a:r>
            <a:r>
              <a:rPr lang="en-GB" sz="3200" dirty="0">
                <a:solidFill>
                  <a:srgbClr val="4D738A"/>
                </a:solidFill>
                <a:latin typeface="+mj-lt"/>
              </a:rPr>
              <a:t>, structure and </a:t>
            </a:r>
            <a:r>
              <a:rPr lang="en-GB" sz="3200" dirty="0" smtClean="0">
                <a:solidFill>
                  <a:srgbClr val="4D738A"/>
                </a:solidFill>
                <a:latin typeface="+mj-lt"/>
              </a:rPr>
              <a:t>specialisms. </a:t>
            </a:r>
            <a:endParaRPr lang="en-GB" sz="3200" dirty="0">
              <a:solidFill>
                <a:srgbClr val="4D738A"/>
              </a:solidFill>
              <a:latin typeface="+mj-lt"/>
            </a:endParaRPr>
          </a:p>
          <a:p>
            <a:pPr lvl="1"/>
            <a:r>
              <a:rPr lang="en-GB" sz="3200" dirty="0">
                <a:solidFill>
                  <a:srgbClr val="4D738A"/>
                </a:solidFill>
                <a:latin typeface="+mj-lt"/>
              </a:rPr>
              <a:t>Impact of central strategy, policy and </a:t>
            </a:r>
            <a:r>
              <a:rPr lang="en-GB" sz="3200" dirty="0" smtClean="0">
                <a:solidFill>
                  <a:srgbClr val="4D738A"/>
                </a:solidFill>
                <a:latin typeface="+mj-lt"/>
              </a:rPr>
              <a:t>activities.</a:t>
            </a:r>
            <a:endParaRPr lang="en-GB" sz="3200" dirty="0">
              <a:solidFill>
                <a:srgbClr val="4D738A"/>
              </a:solidFill>
              <a:latin typeface="+mj-lt"/>
            </a:endParaRPr>
          </a:p>
          <a:p>
            <a:pPr lvl="1"/>
            <a:r>
              <a:rPr lang="en-GB" sz="3200" dirty="0">
                <a:solidFill>
                  <a:srgbClr val="4D738A"/>
                </a:solidFill>
                <a:latin typeface="+mj-lt"/>
              </a:rPr>
              <a:t>Organisational progress against 2014 </a:t>
            </a:r>
            <a:r>
              <a:rPr lang="en-GB" sz="3200" dirty="0" smtClean="0">
                <a:solidFill>
                  <a:srgbClr val="4D738A"/>
                </a:solidFill>
                <a:latin typeface="+mj-lt"/>
              </a:rPr>
              <a:t>objectives.</a:t>
            </a:r>
            <a:endParaRPr lang="en-GB" sz="3200" dirty="0">
              <a:solidFill>
                <a:srgbClr val="4D738A"/>
              </a:solidFill>
              <a:latin typeface="+mj-lt"/>
            </a:endParaRPr>
          </a:p>
          <a:p>
            <a:pPr lvl="1"/>
            <a:r>
              <a:rPr lang="en-GB" sz="3200" dirty="0">
                <a:solidFill>
                  <a:srgbClr val="4D738A"/>
                </a:solidFill>
                <a:latin typeface="+mj-lt"/>
              </a:rPr>
              <a:t>Strategic aims and plans for </a:t>
            </a:r>
            <a:r>
              <a:rPr lang="en-GB" sz="3200" dirty="0" smtClean="0">
                <a:solidFill>
                  <a:srgbClr val="4D738A"/>
                </a:solidFill>
                <a:latin typeface="+mj-lt"/>
              </a:rPr>
              <a:t>future.</a:t>
            </a:r>
            <a:endParaRPr lang="en-GB" sz="3200" dirty="0">
              <a:solidFill>
                <a:srgbClr val="4D738A"/>
              </a:solidFill>
              <a:latin typeface="+mj-lt"/>
            </a:endParaRPr>
          </a:p>
          <a:p>
            <a:pPr lvl="1"/>
            <a:r>
              <a:rPr lang="en-GB" sz="3200" dirty="0">
                <a:solidFill>
                  <a:srgbClr val="4D738A"/>
                </a:solidFill>
                <a:latin typeface="+mj-lt"/>
              </a:rPr>
              <a:t>Research </a:t>
            </a:r>
            <a:r>
              <a:rPr lang="en-GB" sz="3200" dirty="0" smtClean="0">
                <a:solidFill>
                  <a:srgbClr val="4D738A"/>
                </a:solidFill>
                <a:latin typeface="+mj-lt"/>
              </a:rPr>
              <a:t>culture. </a:t>
            </a:r>
            <a:endParaRPr lang="en-GB" sz="3200" dirty="0">
              <a:solidFill>
                <a:srgbClr val="4D738A"/>
              </a:solidFill>
              <a:latin typeface="+mj-lt"/>
            </a:endParaRPr>
          </a:p>
          <a:p>
            <a:pPr lvl="1"/>
            <a:r>
              <a:rPr lang="en-GB" sz="3200" dirty="0">
                <a:solidFill>
                  <a:srgbClr val="4D738A"/>
                </a:solidFill>
                <a:latin typeface="+mj-lt"/>
              </a:rPr>
              <a:t>Central impact and support for activities at disciplinary/unit </a:t>
            </a:r>
            <a:r>
              <a:rPr lang="en-GB" sz="3200" dirty="0" smtClean="0">
                <a:solidFill>
                  <a:srgbClr val="4D738A"/>
                </a:solidFill>
                <a:latin typeface="+mj-lt"/>
              </a:rPr>
              <a:t>level.</a:t>
            </a:r>
            <a:endParaRPr lang="en-GB" sz="3200" dirty="0">
              <a:solidFill>
                <a:srgbClr val="4D738A"/>
              </a:solidFill>
              <a:latin typeface="+mj-lt"/>
            </a:endParaRPr>
          </a:p>
          <a:p>
            <a:endParaRPr lang="en-GB" sz="3200" dirty="0">
              <a:solidFill>
                <a:srgbClr val="4D738A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57899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2700" y="0"/>
            <a:ext cx="673100" cy="6858000"/>
          </a:xfrm>
          <a:prstGeom prst="rect">
            <a:avLst/>
          </a:prstGeom>
          <a:solidFill>
            <a:srgbClr val="4D738A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975"/>
          <a:stretch/>
        </p:blipFill>
        <p:spPr>
          <a:xfrm>
            <a:off x="9625483" y="365125"/>
            <a:ext cx="2231451" cy="676818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rgbClr val="4D738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Considerations continued…</a:t>
            </a:r>
            <a:endParaRPr lang="en-GB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38200" y="958468"/>
            <a:ext cx="10904913" cy="550209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2400" dirty="0" smtClean="0">
              <a:solidFill>
                <a:srgbClr val="4D738A"/>
              </a:solidFill>
              <a:latin typeface="+mj-lt"/>
            </a:endParaRPr>
          </a:p>
          <a:p>
            <a:endParaRPr lang="en-GB" sz="2400" dirty="0" smtClean="0">
              <a:solidFill>
                <a:srgbClr val="4D738A"/>
              </a:solidFill>
              <a:latin typeface="+mj-lt"/>
            </a:endParaRPr>
          </a:p>
          <a:p>
            <a:endParaRPr lang="en-GB" sz="2400" dirty="0">
              <a:solidFill>
                <a:srgbClr val="4D738A"/>
              </a:solidFill>
              <a:latin typeface="+mj-lt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895110" y="1355902"/>
            <a:ext cx="10904913" cy="550209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200" dirty="0">
                <a:solidFill>
                  <a:srgbClr val="4D738A"/>
                </a:solidFill>
                <a:latin typeface="+mj-lt"/>
              </a:rPr>
              <a:t>Support for wider impacts and engagement across institutions and outside of </a:t>
            </a:r>
            <a:r>
              <a:rPr lang="en-GB" sz="3200" dirty="0" smtClean="0">
                <a:solidFill>
                  <a:srgbClr val="4D738A"/>
                </a:solidFill>
                <a:latin typeface="+mj-lt"/>
              </a:rPr>
              <a:t>academia.</a:t>
            </a:r>
            <a:endParaRPr lang="en-GB" sz="3200" dirty="0">
              <a:solidFill>
                <a:srgbClr val="4D738A"/>
              </a:solidFill>
              <a:latin typeface="+mj-lt"/>
            </a:endParaRPr>
          </a:p>
          <a:p>
            <a:r>
              <a:rPr lang="en-GB" sz="3200" dirty="0">
                <a:solidFill>
                  <a:srgbClr val="4D738A"/>
                </a:solidFill>
                <a:latin typeface="+mj-lt"/>
              </a:rPr>
              <a:t>Support for staff and students, including </a:t>
            </a:r>
            <a:r>
              <a:rPr lang="en-GB" sz="3200" dirty="0" smtClean="0">
                <a:solidFill>
                  <a:srgbClr val="4D738A"/>
                </a:solidFill>
                <a:latin typeface="+mj-lt"/>
              </a:rPr>
              <a:t>organisation</a:t>
            </a:r>
            <a:r>
              <a:rPr lang="en-GB" sz="3200" dirty="0">
                <a:solidFill>
                  <a:srgbClr val="4D738A"/>
                </a:solidFill>
                <a:latin typeface="+mj-lt"/>
              </a:rPr>
              <a:t>al approach to:</a:t>
            </a:r>
          </a:p>
          <a:p>
            <a:pPr lvl="1"/>
            <a:r>
              <a:rPr lang="en-GB" dirty="0">
                <a:solidFill>
                  <a:srgbClr val="4D738A"/>
                </a:solidFill>
                <a:latin typeface="+mj-lt"/>
              </a:rPr>
              <a:t>Staffing strategy and staff </a:t>
            </a:r>
            <a:r>
              <a:rPr lang="en-GB" dirty="0" smtClean="0">
                <a:solidFill>
                  <a:srgbClr val="4D738A"/>
                </a:solidFill>
                <a:latin typeface="+mj-lt"/>
              </a:rPr>
              <a:t>development; </a:t>
            </a:r>
            <a:endParaRPr lang="en-GB" dirty="0">
              <a:solidFill>
                <a:srgbClr val="4D738A"/>
              </a:solidFill>
              <a:latin typeface="+mj-lt"/>
            </a:endParaRPr>
          </a:p>
          <a:p>
            <a:pPr lvl="1"/>
            <a:r>
              <a:rPr lang="en-GB" dirty="0">
                <a:solidFill>
                  <a:srgbClr val="4D738A"/>
                </a:solidFill>
                <a:latin typeface="+mj-lt"/>
              </a:rPr>
              <a:t>Early career </a:t>
            </a:r>
            <a:r>
              <a:rPr lang="en-GB" dirty="0" smtClean="0">
                <a:solidFill>
                  <a:srgbClr val="4D738A"/>
                </a:solidFill>
                <a:latin typeface="+mj-lt"/>
              </a:rPr>
              <a:t>researchers;</a:t>
            </a:r>
            <a:endParaRPr lang="en-GB" dirty="0">
              <a:solidFill>
                <a:srgbClr val="4D738A"/>
              </a:solidFill>
              <a:latin typeface="+mj-lt"/>
            </a:endParaRPr>
          </a:p>
          <a:p>
            <a:pPr lvl="1"/>
            <a:r>
              <a:rPr lang="en-GB" dirty="0">
                <a:solidFill>
                  <a:srgbClr val="4D738A"/>
                </a:solidFill>
                <a:latin typeface="+mj-lt"/>
              </a:rPr>
              <a:t>Research </a:t>
            </a:r>
            <a:r>
              <a:rPr lang="en-GB" dirty="0" smtClean="0">
                <a:solidFill>
                  <a:srgbClr val="4D738A"/>
                </a:solidFill>
                <a:latin typeface="+mj-lt"/>
              </a:rPr>
              <a:t>students;</a:t>
            </a:r>
            <a:endParaRPr lang="en-GB" dirty="0">
              <a:solidFill>
                <a:srgbClr val="4D738A"/>
              </a:solidFill>
              <a:latin typeface="+mj-lt"/>
            </a:endParaRPr>
          </a:p>
          <a:p>
            <a:pPr lvl="1"/>
            <a:r>
              <a:rPr lang="en-GB" dirty="0">
                <a:solidFill>
                  <a:srgbClr val="4D738A"/>
                </a:solidFill>
                <a:latin typeface="+mj-lt"/>
              </a:rPr>
              <a:t>Equality and </a:t>
            </a:r>
            <a:r>
              <a:rPr lang="en-GB" dirty="0" smtClean="0">
                <a:solidFill>
                  <a:srgbClr val="4D738A"/>
                </a:solidFill>
                <a:latin typeface="+mj-lt"/>
              </a:rPr>
              <a:t>diversity. </a:t>
            </a:r>
            <a:endParaRPr lang="en-GB" dirty="0">
              <a:solidFill>
                <a:srgbClr val="4D738A"/>
              </a:solidFill>
              <a:latin typeface="+mj-lt"/>
            </a:endParaRPr>
          </a:p>
          <a:p>
            <a:r>
              <a:rPr lang="en-GB" sz="3200" dirty="0">
                <a:solidFill>
                  <a:srgbClr val="4D738A"/>
                </a:solidFill>
                <a:latin typeface="+mj-lt"/>
              </a:rPr>
              <a:t>Strategies for generating research </a:t>
            </a:r>
            <a:r>
              <a:rPr lang="en-GB" sz="3200" dirty="0" smtClean="0">
                <a:solidFill>
                  <a:srgbClr val="4D738A"/>
                </a:solidFill>
                <a:latin typeface="+mj-lt"/>
              </a:rPr>
              <a:t>income.</a:t>
            </a:r>
            <a:endParaRPr lang="en-GB" sz="3200" dirty="0">
              <a:solidFill>
                <a:srgbClr val="4D738A"/>
              </a:solidFill>
              <a:latin typeface="+mj-lt"/>
            </a:endParaRPr>
          </a:p>
          <a:p>
            <a:r>
              <a:rPr lang="en-GB" sz="3200" dirty="0">
                <a:solidFill>
                  <a:srgbClr val="4D738A"/>
                </a:solidFill>
                <a:latin typeface="+mj-lt"/>
              </a:rPr>
              <a:t>Infrastructure and resources and in-kind </a:t>
            </a:r>
            <a:r>
              <a:rPr lang="en-GB" sz="3200" dirty="0" smtClean="0">
                <a:solidFill>
                  <a:srgbClr val="4D738A"/>
                </a:solidFill>
                <a:latin typeface="+mj-lt"/>
              </a:rPr>
              <a:t>funding.</a:t>
            </a:r>
            <a:endParaRPr lang="en-GB" sz="3200" dirty="0">
              <a:solidFill>
                <a:srgbClr val="4D738A"/>
              </a:solidFill>
              <a:latin typeface="+mj-lt"/>
            </a:endParaRPr>
          </a:p>
          <a:p>
            <a:endParaRPr lang="en-GB" sz="3200" dirty="0">
              <a:solidFill>
                <a:srgbClr val="4D738A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69128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2700" y="0"/>
            <a:ext cx="673100" cy="6858000"/>
          </a:xfrm>
          <a:prstGeom prst="rect">
            <a:avLst/>
          </a:prstGeom>
          <a:solidFill>
            <a:srgbClr val="4D738A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975"/>
          <a:stretch/>
        </p:blipFill>
        <p:spPr>
          <a:xfrm>
            <a:off x="9625483" y="365125"/>
            <a:ext cx="2231451" cy="676818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rgbClr val="4D738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Data analysis and benchmarking</a:t>
            </a:r>
            <a:endParaRPr lang="en-GB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38200" y="958468"/>
            <a:ext cx="10904913" cy="550209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2400" dirty="0" smtClean="0">
              <a:solidFill>
                <a:srgbClr val="4D738A"/>
              </a:solidFill>
              <a:latin typeface="+mj-lt"/>
            </a:endParaRPr>
          </a:p>
          <a:p>
            <a:endParaRPr lang="en-GB" sz="2400" dirty="0" smtClean="0">
              <a:solidFill>
                <a:srgbClr val="4D738A"/>
              </a:solidFill>
              <a:latin typeface="+mj-lt"/>
            </a:endParaRPr>
          </a:p>
          <a:p>
            <a:endParaRPr lang="en-GB" sz="2400" dirty="0">
              <a:solidFill>
                <a:srgbClr val="4D738A"/>
              </a:solidFill>
              <a:latin typeface="+mj-lt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895110" y="1355902"/>
            <a:ext cx="10904913" cy="550209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200" dirty="0">
                <a:solidFill>
                  <a:srgbClr val="4D738A"/>
                </a:solidFill>
                <a:latin typeface="+mj-lt"/>
              </a:rPr>
              <a:t>Panel will receive </a:t>
            </a:r>
            <a:r>
              <a:rPr lang="en-GB" sz="3200" dirty="0" smtClean="0">
                <a:solidFill>
                  <a:srgbClr val="4D738A"/>
                </a:solidFill>
                <a:latin typeface="+mj-lt"/>
              </a:rPr>
              <a:t>data </a:t>
            </a:r>
            <a:r>
              <a:rPr lang="en-GB" sz="3200" dirty="0">
                <a:solidFill>
                  <a:srgbClr val="4D738A"/>
                </a:solidFill>
                <a:latin typeface="+mj-lt"/>
              </a:rPr>
              <a:t>from UL REF4a/b/c submissions which will be aggregated to IL.</a:t>
            </a:r>
          </a:p>
          <a:p>
            <a:pPr lvl="1"/>
            <a:r>
              <a:rPr lang="en-GB" dirty="0" smtClean="0">
                <a:solidFill>
                  <a:srgbClr val="4D738A"/>
                </a:solidFill>
                <a:latin typeface="+mj-lt"/>
              </a:rPr>
              <a:t>Are there risks in missing data through this approach?</a:t>
            </a:r>
            <a:endParaRPr lang="en-GB" dirty="0">
              <a:solidFill>
                <a:srgbClr val="4D738A"/>
              </a:solidFill>
              <a:latin typeface="+mj-lt"/>
            </a:endParaRPr>
          </a:p>
          <a:p>
            <a:r>
              <a:rPr lang="en-GB" sz="3200" dirty="0" smtClean="0">
                <a:solidFill>
                  <a:srgbClr val="4D738A"/>
                </a:solidFill>
                <a:latin typeface="+mj-lt"/>
              </a:rPr>
              <a:t>Panel </a:t>
            </a:r>
            <a:r>
              <a:rPr lang="en-GB" sz="3200" dirty="0">
                <a:solidFill>
                  <a:srgbClr val="4D738A"/>
                </a:solidFill>
                <a:latin typeface="+mj-lt"/>
              </a:rPr>
              <a:t>will apply clustering for consistency and comparison. </a:t>
            </a:r>
          </a:p>
          <a:p>
            <a:pPr lvl="1"/>
            <a:r>
              <a:rPr lang="en-GB" dirty="0">
                <a:solidFill>
                  <a:srgbClr val="4D738A"/>
                </a:solidFill>
                <a:latin typeface="+mj-lt"/>
              </a:rPr>
              <a:t>Guidance identifies TRAC clustering, are there other/better alternatives?</a:t>
            </a:r>
          </a:p>
          <a:p>
            <a:r>
              <a:rPr lang="en-GB" sz="3200" dirty="0" smtClean="0">
                <a:solidFill>
                  <a:srgbClr val="4D738A"/>
                </a:solidFill>
                <a:latin typeface="+mj-lt"/>
              </a:rPr>
              <a:t>Data </a:t>
            </a:r>
            <a:r>
              <a:rPr lang="en-GB" sz="3200" dirty="0">
                <a:solidFill>
                  <a:srgbClr val="4D738A"/>
                </a:solidFill>
                <a:latin typeface="+mj-lt"/>
              </a:rPr>
              <a:t>will also be aggregated to main panel level for each HEI in order to take into account and compare institutional specialisms and focus.</a:t>
            </a:r>
          </a:p>
          <a:p>
            <a:endParaRPr lang="en-GB" sz="3200" dirty="0">
              <a:solidFill>
                <a:srgbClr val="4D738A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49306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2700" y="0"/>
            <a:ext cx="673100" cy="6858000"/>
          </a:xfrm>
          <a:prstGeom prst="rect">
            <a:avLst/>
          </a:prstGeom>
          <a:solidFill>
            <a:srgbClr val="4D738A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975"/>
          <a:stretch/>
        </p:blipFill>
        <p:spPr>
          <a:xfrm>
            <a:off x="9625483" y="365125"/>
            <a:ext cx="2231451" cy="676818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838200" y="365126"/>
            <a:ext cx="10515600" cy="95181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>
                <a:solidFill>
                  <a:srgbClr val="4D738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Indicators </a:t>
            </a:r>
            <a:r>
              <a:rPr lang="en-GB" dirty="0">
                <a:solidFill>
                  <a:srgbClr val="4D738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 the IL environment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38200" y="958468"/>
            <a:ext cx="10904913" cy="550209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2400" dirty="0" smtClean="0">
              <a:solidFill>
                <a:srgbClr val="4D738A"/>
              </a:solidFill>
              <a:latin typeface="+mj-lt"/>
            </a:endParaRPr>
          </a:p>
          <a:p>
            <a:endParaRPr lang="en-GB" sz="2400" dirty="0" smtClean="0">
              <a:solidFill>
                <a:srgbClr val="4D738A"/>
              </a:solidFill>
              <a:latin typeface="+mj-lt"/>
            </a:endParaRPr>
          </a:p>
          <a:p>
            <a:endParaRPr lang="en-GB" sz="2400" dirty="0">
              <a:solidFill>
                <a:srgbClr val="4D738A"/>
              </a:solidFill>
              <a:latin typeface="+mj-lt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895110" y="1355902"/>
            <a:ext cx="10904913" cy="550209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200" dirty="0" smtClean="0">
                <a:solidFill>
                  <a:srgbClr val="4D6275"/>
                </a:solidFill>
                <a:latin typeface="+mj-lt"/>
              </a:rPr>
              <a:t>Institutions include indicators relevant to their own context.</a:t>
            </a:r>
          </a:p>
          <a:p>
            <a:pPr lvl="1"/>
            <a:r>
              <a:rPr lang="en-GB" dirty="0" smtClean="0">
                <a:solidFill>
                  <a:srgbClr val="4D6275"/>
                </a:solidFill>
                <a:latin typeface="+mj-lt"/>
              </a:rPr>
              <a:t>Consider principles and measures developed by Forum for Responsible Research Metrics.</a:t>
            </a:r>
          </a:p>
          <a:p>
            <a:r>
              <a:rPr lang="en-GB" sz="3200" dirty="0">
                <a:solidFill>
                  <a:srgbClr val="4D6275"/>
                </a:solidFill>
                <a:latin typeface="+mj-lt"/>
              </a:rPr>
              <a:t>Panel </a:t>
            </a:r>
            <a:r>
              <a:rPr lang="en-GB" sz="3200" dirty="0" smtClean="0">
                <a:solidFill>
                  <a:srgbClr val="4D6275"/>
                </a:solidFill>
                <a:latin typeface="+mj-lt"/>
              </a:rPr>
              <a:t>key areas of interest: </a:t>
            </a:r>
            <a:endParaRPr lang="en-GB" sz="3200" dirty="0">
              <a:solidFill>
                <a:srgbClr val="4D6275"/>
              </a:solidFill>
              <a:latin typeface="+mj-lt"/>
            </a:endParaRPr>
          </a:p>
          <a:p>
            <a:pPr lvl="1"/>
            <a:r>
              <a:rPr lang="en-GB" dirty="0">
                <a:solidFill>
                  <a:srgbClr val="4D6275"/>
                </a:solidFill>
                <a:latin typeface="+mj-lt"/>
              </a:rPr>
              <a:t>Recruitment by age profile; </a:t>
            </a:r>
          </a:p>
          <a:p>
            <a:pPr lvl="1"/>
            <a:r>
              <a:rPr lang="en-GB" dirty="0">
                <a:solidFill>
                  <a:srgbClr val="4D6275"/>
                </a:solidFill>
                <a:latin typeface="+mj-lt"/>
              </a:rPr>
              <a:t>Professors and senior staff by equalities characteristic;</a:t>
            </a:r>
          </a:p>
          <a:p>
            <a:pPr lvl="1"/>
            <a:r>
              <a:rPr lang="en-GB" dirty="0">
                <a:solidFill>
                  <a:srgbClr val="4D6275"/>
                </a:solidFill>
                <a:latin typeface="+mj-lt"/>
              </a:rPr>
              <a:t>Accreditation standards – demonstrate institution-level commitment to staff support and progression. </a:t>
            </a:r>
            <a:r>
              <a:rPr lang="en-GB" dirty="0" err="1">
                <a:solidFill>
                  <a:srgbClr val="4D6275"/>
                </a:solidFill>
                <a:latin typeface="+mj-lt"/>
              </a:rPr>
              <a:t>e.g</a:t>
            </a:r>
            <a:r>
              <a:rPr lang="en-GB" dirty="0">
                <a:solidFill>
                  <a:srgbClr val="4D6275"/>
                </a:solidFill>
                <a:latin typeface="+mj-lt"/>
              </a:rPr>
              <a:t>:</a:t>
            </a:r>
            <a:r>
              <a:rPr lang="en-GB" sz="2800" dirty="0" smtClean="0">
                <a:solidFill>
                  <a:srgbClr val="4D6275"/>
                </a:solidFill>
                <a:latin typeface="+mj-lt"/>
              </a:rPr>
              <a:t> </a:t>
            </a:r>
            <a:endParaRPr lang="en-GB" sz="2800" dirty="0">
              <a:solidFill>
                <a:srgbClr val="4D6275"/>
              </a:solidFill>
              <a:latin typeface="+mj-lt"/>
            </a:endParaRPr>
          </a:p>
          <a:p>
            <a:pPr lvl="2"/>
            <a:r>
              <a:rPr lang="en-GB" dirty="0" smtClean="0">
                <a:solidFill>
                  <a:srgbClr val="4D6275"/>
                </a:solidFill>
                <a:latin typeface="+mj-lt"/>
              </a:rPr>
              <a:t>Athena Swann;</a:t>
            </a:r>
            <a:endParaRPr lang="en-GB" dirty="0">
              <a:solidFill>
                <a:srgbClr val="4D6275"/>
              </a:solidFill>
              <a:latin typeface="+mj-lt"/>
            </a:endParaRPr>
          </a:p>
          <a:p>
            <a:pPr lvl="2"/>
            <a:r>
              <a:rPr lang="en-GB" dirty="0">
                <a:solidFill>
                  <a:srgbClr val="4D6275"/>
                </a:solidFill>
                <a:latin typeface="+mj-lt"/>
              </a:rPr>
              <a:t>Race Equality Charter;</a:t>
            </a:r>
          </a:p>
          <a:p>
            <a:pPr lvl="2"/>
            <a:r>
              <a:rPr lang="en-GB" dirty="0">
                <a:solidFill>
                  <a:srgbClr val="4D6275"/>
                </a:solidFill>
                <a:latin typeface="+mj-lt"/>
              </a:rPr>
              <a:t>HR Excellence in Research.</a:t>
            </a:r>
          </a:p>
          <a:p>
            <a:r>
              <a:rPr lang="en-GB" sz="3200" dirty="0">
                <a:solidFill>
                  <a:srgbClr val="4D6275"/>
                </a:solidFill>
                <a:latin typeface="+mj-lt"/>
              </a:rPr>
              <a:t>Other key measures to consider?</a:t>
            </a:r>
          </a:p>
          <a:p>
            <a:endParaRPr lang="en-GB" sz="3200" dirty="0">
              <a:solidFill>
                <a:srgbClr val="4D738A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03790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2700" y="0"/>
            <a:ext cx="673100" cy="6858000"/>
          </a:xfrm>
          <a:prstGeom prst="rect">
            <a:avLst/>
          </a:prstGeom>
          <a:solidFill>
            <a:srgbClr val="4D738A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975"/>
          <a:stretch/>
        </p:blipFill>
        <p:spPr>
          <a:xfrm>
            <a:off x="9625483" y="365125"/>
            <a:ext cx="2231451" cy="676818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rgbClr val="4D738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Quality profile </a:t>
            </a:r>
            <a:endParaRPr lang="en-GB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38200" y="958468"/>
            <a:ext cx="10904913" cy="550209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2400" dirty="0" smtClean="0">
              <a:solidFill>
                <a:srgbClr val="4D738A"/>
              </a:solidFill>
              <a:latin typeface="+mj-lt"/>
            </a:endParaRPr>
          </a:p>
          <a:p>
            <a:endParaRPr lang="en-GB" sz="2400" dirty="0" smtClean="0">
              <a:solidFill>
                <a:srgbClr val="4D738A"/>
              </a:solidFill>
              <a:latin typeface="+mj-lt"/>
            </a:endParaRPr>
          </a:p>
          <a:p>
            <a:endParaRPr lang="en-GB" sz="2400" dirty="0">
              <a:solidFill>
                <a:srgbClr val="4D738A"/>
              </a:solidFill>
              <a:latin typeface="+mj-lt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895110" y="1355902"/>
            <a:ext cx="10904913" cy="550209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200" dirty="0">
                <a:solidFill>
                  <a:srgbClr val="4D738A"/>
                </a:solidFill>
                <a:latin typeface="+mj-lt"/>
              </a:rPr>
              <a:t>The panel will undertake assessment using the same 4* model set out in Annex A of the REF Guidance on submissions </a:t>
            </a:r>
            <a:r>
              <a:rPr lang="en-GB" sz="3200" dirty="0" smtClean="0">
                <a:solidFill>
                  <a:srgbClr val="4D738A"/>
                </a:solidFill>
                <a:latin typeface="+mj-lt"/>
              </a:rPr>
              <a:t>(</a:t>
            </a:r>
            <a:r>
              <a:rPr lang="en-GB" sz="3200" dirty="0">
                <a:solidFill>
                  <a:srgbClr val="4D738A"/>
                </a:solidFill>
                <a:latin typeface="+mj-lt"/>
              </a:rPr>
              <a:t>REF01</a:t>
            </a:r>
            <a:r>
              <a:rPr lang="en-GB" sz="3200" dirty="0" smtClean="0">
                <a:solidFill>
                  <a:srgbClr val="4D738A"/>
                </a:solidFill>
                <a:latin typeface="+mj-lt"/>
              </a:rPr>
              <a:t>/2019).</a:t>
            </a:r>
            <a:endParaRPr lang="en-GB" sz="3200" dirty="0">
              <a:solidFill>
                <a:srgbClr val="4D738A"/>
              </a:solidFill>
              <a:latin typeface="+mj-lt"/>
            </a:endParaRPr>
          </a:p>
          <a:p>
            <a:r>
              <a:rPr lang="en-GB" sz="3200" dirty="0" smtClean="0">
                <a:solidFill>
                  <a:srgbClr val="4D738A"/>
                </a:solidFill>
                <a:latin typeface="+mj-lt"/>
              </a:rPr>
              <a:t>Panel </a:t>
            </a:r>
            <a:r>
              <a:rPr lang="en-GB" sz="3200" dirty="0">
                <a:solidFill>
                  <a:srgbClr val="4D738A"/>
                </a:solidFill>
                <a:latin typeface="+mj-lt"/>
              </a:rPr>
              <a:t>will build an IL environment sub-profile for each submission, assessing the elements within each section, and applying weightings </a:t>
            </a:r>
            <a:r>
              <a:rPr lang="en-GB" sz="3200" dirty="0" smtClean="0">
                <a:solidFill>
                  <a:srgbClr val="4D738A"/>
                </a:solidFill>
                <a:latin typeface="+mj-lt"/>
              </a:rPr>
              <a:t>given.</a:t>
            </a:r>
          </a:p>
          <a:p>
            <a:r>
              <a:rPr lang="en-GB" sz="3200" dirty="0">
                <a:solidFill>
                  <a:srgbClr val="4D738A"/>
                </a:solidFill>
                <a:latin typeface="+mj-lt"/>
              </a:rPr>
              <a:t>This will not inform the overall sub-profiles for submitting institutions, but will be used to inform views on the </a:t>
            </a:r>
            <a:r>
              <a:rPr lang="en-GB" sz="3200" dirty="0" smtClean="0">
                <a:solidFill>
                  <a:srgbClr val="4D738A"/>
                </a:solidFill>
                <a:latin typeface="+mj-lt"/>
              </a:rPr>
              <a:t>inclusion </a:t>
            </a:r>
            <a:r>
              <a:rPr lang="en-GB" sz="3200" dirty="0">
                <a:solidFill>
                  <a:srgbClr val="4D738A"/>
                </a:solidFill>
                <a:latin typeface="+mj-lt"/>
              </a:rPr>
              <a:t>of IL environment for future REF exercises.</a:t>
            </a:r>
          </a:p>
          <a:p>
            <a:endParaRPr lang="en-GB" sz="3200" dirty="0">
              <a:solidFill>
                <a:srgbClr val="4D738A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44841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2700" y="0"/>
            <a:ext cx="673100" cy="6858000"/>
          </a:xfrm>
          <a:prstGeom prst="rect">
            <a:avLst/>
          </a:prstGeom>
          <a:solidFill>
            <a:srgbClr val="4D738A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975"/>
          <a:stretch/>
        </p:blipFill>
        <p:spPr>
          <a:xfrm>
            <a:off x="9625483" y="365125"/>
            <a:ext cx="2231451" cy="676818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rgbClr val="4D738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Working methods</a:t>
            </a:r>
            <a:endParaRPr lang="en-GB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38200" y="958468"/>
            <a:ext cx="10904913" cy="550209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2400" dirty="0" smtClean="0">
              <a:solidFill>
                <a:srgbClr val="4D738A"/>
              </a:solidFill>
              <a:latin typeface="+mj-lt"/>
            </a:endParaRPr>
          </a:p>
          <a:p>
            <a:endParaRPr lang="en-GB" sz="2400" dirty="0" smtClean="0">
              <a:solidFill>
                <a:srgbClr val="4D738A"/>
              </a:solidFill>
              <a:latin typeface="+mj-lt"/>
            </a:endParaRPr>
          </a:p>
          <a:p>
            <a:endParaRPr lang="en-GB" sz="2400" dirty="0">
              <a:solidFill>
                <a:srgbClr val="4D738A"/>
              </a:solidFill>
              <a:latin typeface="+mj-lt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895110" y="1355902"/>
            <a:ext cx="10904913" cy="550209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200" dirty="0">
                <a:solidFill>
                  <a:srgbClr val="4D738A"/>
                </a:solidFill>
                <a:latin typeface="+mj-lt"/>
              </a:rPr>
              <a:t>Panel members are subject to the same standards and conditions for confidentiality and conflicts of interest as all other panel </a:t>
            </a:r>
            <a:r>
              <a:rPr lang="en-GB" sz="3200" dirty="0" smtClean="0">
                <a:solidFill>
                  <a:srgbClr val="4D738A"/>
                </a:solidFill>
                <a:latin typeface="+mj-lt"/>
              </a:rPr>
              <a:t>members.</a:t>
            </a:r>
            <a:endParaRPr lang="en-GB" sz="3200" dirty="0">
              <a:solidFill>
                <a:srgbClr val="4D738A"/>
              </a:solidFill>
              <a:latin typeface="+mj-lt"/>
            </a:endParaRPr>
          </a:p>
          <a:p>
            <a:r>
              <a:rPr lang="en-GB" sz="3200" dirty="0" smtClean="0">
                <a:solidFill>
                  <a:srgbClr val="4D738A"/>
                </a:solidFill>
                <a:latin typeface="+mj-lt"/>
              </a:rPr>
              <a:t>The </a:t>
            </a:r>
            <a:r>
              <a:rPr lang="en-GB" sz="3200" dirty="0">
                <a:solidFill>
                  <a:srgbClr val="4D738A"/>
                </a:solidFill>
                <a:latin typeface="+mj-lt"/>
              </a:rPr>
              <a:t>work of the panel will supported by secretariat </a:t>
            </a:r>
            <a:r>
              <a:rPr lang="en-GB" sz="3200" dirty="0" smtClean="0">
                <a:solidFill>
                  <a:srgbClr val="4D738A"/>
                </a:solidFill>
                <a:latin typeface="+mj-lt"/>
              </a:rPr>
              <a:t>to </a:t>
            </a:r>
            <a:r>
              <a:rPr lang="en-GB" sz="3200" dirty="0">
                <a:solidFill>
                  <a:srgbClr val="4D738A"/>
                </a:solidFill>
                <a:latin typeface="+mj-lt"/>
              </a:rPr>
              <a:t>advise on process and record </a:t>
            </a:r>
            <a:r>
              <a:rPr lang="en-GB" sz="3200" dirty="0" smtClean="0">
                <a:solidFill>
                  <a:srgbClr val="4D738A"/>
                </a:solidFill>
                <a:latin typeface="+mj-lt"/>
              </a:rPr>
              <a:t>decisions.</a:t>
            </a:r>
            <a:endParaRPr lang="en-GB" sz="3200" dirty="0">
              <a:solidFill>
                <a:srgbClr val="4D738A"/>
              </a:solidFill>
              <a:latin typeface="+mj-lt"/>
            </a:endParaRPr>
          </a:p>
          <a:p>
            <a:r>
              <a:rPr lang="en-GB" sz="3200" dirty="0" smtClean="0">
                <a:solidFill>
                  <a:srgbClr val="4D738A"/>
                </a:solidFill>
                <a:latin typeface="+mj-lt"/>
              </a:rPr>
              <a:t>Calibration </a:t>
            </a:r>
            <a:r>
              <a:rPr lang="en-GB" sz="3200" dirty="0">
                <a:solidFill>
                  <a:srgbClr val="4D738A"/>
                </a:solidFill>
                <a:latin typeface="+mj-lt"/>
              </a:rPr>
              <a:t>in advance of assessment, with advice from main panel international </a:t>
            </a:r>
            <a:r>
              <a:rPr lang="en-GB" sz="3200" dirty="0" smtClean="0">
                <a:solidFill>
                  <a:srgbClr val="4D738A"/>
                </a:solidFill>
                <a:latin typeface="+mj-lt"/>
              </a:rPr>
              <a:t>members.</a:t>
            </a:r>
            <a:endParaRPr lang="en-GB" sz="3200" dirty="0">
              <a:solidFill>
                <a:srgbClr val="4D738A"/>
              </a:solidFill>
              <a:latin typeface="+mj-lt"/>
            </a:endParaRPr>
          </a:p>
          <a:p>
            <a:pPr lvl="1"/>
            <a:r>
              <a:rPr lang="en-GB" dirty="0">
                <a:solidFill>
                  <a:srgbClr val="4D738A"/>
                </a:solidFill>
                <a:latin typeface="+mj-lt"/>
              </a:rPr>
              <a:t>Ongoing monitoring and moderation throughout the assessment to ensure </a:t>
            </a:r>
            <a:r>
              <a:rPr lang="en-GB" dirty="0" smtClean="0">
                <a:solidFill>
                  <a:srgbClr val="4D738A"/>
                </a:solidFill>
                <a:latin typeface="+mj-lt"/>
              </a:rPr>
              <a:t>consistency.</a:t>
            </a:r>
            <a:endParaRPr lang="en-GB" dirty="0">
              <a:solidFill>
                <a:srgbClr val="4D738A"/>
              </a:solidFill>
              <a:latin typeface="+mj-lt"/>
            </a:endParaRPr>
          </a:p>
          <a:p>
            <a:endParaRPr lang="en-GB" sz="3200" dirty="0">
              <a:solidFill>
                <a:srgbClr val="4D738A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77072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2700" y="0"/>
            <a:ext cx="673100" cy="6858000"/>
          </a:xfrm>
          <a:prstGeom prst="rect">
            <a:avLst/>
          </a:prstGeom>
          <a:solidFill>
            <a:srgbClr val="4D738A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975"/>
          <a:stretch/>
        </p:blipFill>
        <p:spPr>
          <a:xfrm>
            <a:off x="9625483" y="365125"/>
            <a:ext cx="2231451" cy="676818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rgbClr val="4D738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Assessment</a:t>
            </a:r>
            <a:endParaRPr lang="en-GB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38200" y="958468"/>
            <a:ext cx="10904913" cy="550209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2400" dirty="0" smtClean="0">
              <a:solidFill>
                <a:srgbClr val="4D738A"/>
              </a:solidFill>
              <a:latin typeface="+mj-lt"/>
            </a:endParaRPr>
          </a:p>
          <a:p>
            <a:endParaRPr lang="en-GB" sz="2400" dirty="0" smtClean="0">
              <a:solidFill>
                <a:srgbClr val="4D738A"/>
              </a:solidFill>
              <a:latin typeface="+mj-lt"/>
            </a:endParaRPr>
          </a:p>
          <a:p>
            <a:endParaRPr lang="en-GB" sz="2400" dirty="0">
              <a:solidFill>
                <a:srgbClr val="4D738A"/>
              </a:solidFill>
              <a:latin typeface="+mj-lt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895110" y="1355902"/>
            <a:ext cx="10904913" cy="550209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200" dirty="0">
                <a:solidFill>
                  <a:srgbClr val="4D738A"/>
                </a:solidFill>
                <a:latin typeface="+mj-lt"/>
              </a:rPr>
              <a:t>Each submission will be read and scored independently by three panel members:</a:t>
            </a:r>
          </a:p>
          <a:p>
            <a:pPr lvl="1"/>
            <a:endParaRPr lang="en-GB" sz="3200" dirty="0">
              <a:solidFill>
                <a:srgbClr val="4D738A"/>
              </a:solidFill>
              <a:latin typeface="+mj-lt"/>
            </a:endParaRPr>
          </a:p>
          <a:p>
            <a:pPr lvl="1"/>
            <a:r>
              <a:rPr lang="en-GB" sz="3200" dirty="0">
                <a:solidFill>
                  <a:srgbClr val="4D738A"/>
                </a:solidFill>
                <a:latin typeface="+mj-lt"/>
              </a:rPr>
              <a:t>At least one with previous REF experience.</a:t>
            </a:r>
          </a:p>
          <a:p>
            <a:pPr lvl="1"/>
            <a:r>
              <a:rPr lang="en-GB" sz="3200" dirty="0">
                <a:solidFill>
                  <a:srgbClr val="4D738A"/>
                </a:solidFill>
                <a:latin typeface="+mj-lt"/>
              </a:rPr>
              <a:t>At least one senior academic or research </a:t>
            </a:r>
            <a:r>
              <a:rPr lang="en-GB" sz="3200" dirty="0" smtClean="0">
                <a:solidFill>
                  <a:srgbClr val="4D738A"/>
                </a:solidFill>
                <a:latin typeface="+mj-lt"/>
              </a:rPr>
              <a:t>professional.</a:t>
            </a:r>
            <a:endParaRPr lang="en-GB" sz="3200" dirty="0">
              <a:solidFill>
                <a:srgbClr val="4D738A"/>
              </a:solidFill>
              <a:latin typeface="+mj-lt"/>
            </a:endParaRPr>
          </a:p>
          <a:p>
            <a:endParaRPr lang="en-GB" sz="3200" dirty="0">
              <a:solidFill>
                <a:srgbClr val="4D738A"/>
              </a:solidFill>
              <a:latin typeface="+mj-lt"/>
            </a:endParaRPr>
          </a:p>
          <a:p>
            <a:r>
              <a:rPr lang="en-GB" sz="3200" dirty="0">
                <a:solidFill>
                  <a:srgbClr val="4D738A"/>
                </a:solidFill>
                <a:latin typeface="+mj-lt"/>
              </a:rPr>
              <a:t>Research users will advise on a range of submissions to inform calibration and assessment </a:t>
            </a:r>
            <a:r>
              <a:rPr lang="en-GB" sz="3200" dirty="0" smtClean="0">
                <a:solidFill>
                  <a:srgbClr val="4D738A"/>
                </a:solidFill>
                <a:latin typeface="+mj-lt"/>
              </a:rPr>
              <a:t>standards.</a:t>
            </a:r>
            <a:endParaRPr lang="en-GB" sz="3200" dirty="0">
              <a:solidFill>
                <a:srgbClr val="4D738A"/>
              </a:solidFill>
              <a:latin typeface="+mj-lt"/>
            </a:endParaRPr>
          </a:p>
          <a:p>
            <a:endParaRPr lang="en-GB" sz="3200" dirty="0">
              <a:solidFill>
                <a:srgbClr val="4D738A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4494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2700" y="0"/>
            <a:ext cx="673100" cy="6858000"/>
          </a:xfrm>
          <a:prstGeom prst="rect">
            <a:avLst/>
          </a:prstGeom>
          <a:solidFill>
            <a:srgbClr val="4D738A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975"/>
          <a:stretch/>
        </p:blipFill>
        <p:spPr>
          <a:xfrm>
            <a:off x="9625483" y="365125"/>
            <a:ext cx="2231451" cy="676818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838200" y="365125"/>
            <a:ext cx="10515600" cy="90242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>
                <a:solidFill>
                  <a:srgbClr val="4D738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Agenda</a:t>
            </a:r>
            <a:endParaRPr lang="en-GB" dirty="0">
              <a:solidFill>
                <a:srgbClr val="4D738A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38200" y="958468"/>
            <a:ext cx="10904913" cy="550209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2400" dirty="0" smtClean="0">
              <a:solidFill>
                <a:srgbClr val="4D738A"/>
              </a:solidFill>
              <a:latin typeface="+mj-lt"/>
            </a:endParaRPr>
          </a:p>
          <a:p>
            <a:endParaRPr lang="en-GB" sz="2400" dirty="0" smtClean="0">
              <a:solidFill>
                <a:srgbClr val="4D738A"/>
              </a:solidFill>
              <a:latin typeface="+mj-lt"/>
            </a:endParaRPr>
          </a:p>
          <a:p>
            <a:endParaRPr lang="en-GB" sz="2400" dirty="0">
              <a:solidFill>
                <a:srgbClr val="4D738A"/>
              </a:solidFill>
              <a:latin typeface="+mj-lt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895110" y="1355902"/>
            <a:ext cx="10904913" cy="510466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dirty="0" smtClean="0">
                <a:solidFill>
                  <a:srgbClr val="4D738A"/>
                </a:solidFill>
                <a:latin typeface="+mj-lt"/>
              </a:rPr>
              <a:t>9.30 - Arrival </a:t>
            </a:r>
            <a:r>
              <a:rPr lang="en-GB" sz="2000" dirty="0">
                <a:solidFill>
                  <a:srgbClr val="4D738A"/>
                </a:solidFill>
                <a:latin typeface="+mj-lt"/>
              </a:rPr>
              <a:t>and refreshments</a:t>
            </a:r>
            <a:endParaRPr lang="en-US" sz="2000" dirty="0">
              <a:solidFill>
                <a:srgbClr val="4D738A"/>
              </a:solidFill>
              <a:latin typeface="+mj-lt"/>
            </a:endParaRPr>
          </a:p>
          <a:p>
            <a:r>
              <a:rPr lang="en-GB" sz="2000" dirty="0" smtClean="0">
                <a:solidFill>
                  <a:srgbClr val="4D738A"/>
                </a:solidFill>
                <a:latin typeface="+mj-lt"/>
              </a:rPr>
              <a:t>10.00 - Introduction </a:t>
            </a:r>
            <a:r>
              <a:rPr lang="en-GB" sz="2000" dirty="0">
                <a:solidFill>
                  <a:srgbClr val="4D738A"/>
                </a:solidFill>
                <a:latin typeface="+mj-lt"/>
              </a:rPr>
              <a:t>and overview of the day </a:t>
            </a:r>
            <a:endParaRPr lang="en-GB" sz="2000" dirty="0" smtClean="0">
              <a:solidFill>
                <a:srgbClr val="4D738A"/>
              </a:solidFill>
              <a:latin typeface="+mj-lt"/>
            </a:endParaRPr>
          </a:p>
          <a:p>
            <a:r>
              <a:rPr lang="en-GB" sz="2000" dirty="0" smtClean="0">
                <a:solidFill>
                  <a:srgbClr val="4D738A"/>
                </a:solidFill>
                <a:latin typeface="+mj-lt"/>
              </a:rPr>
              <a:t>10.05 - Background </a:t>
            </a:r>
            <a:r>
              <a:rPr lang="en-GB" sz="2000" dirty="0">
                <a:solidFill>
                  <a:srgbClr val="4D738A"/>
                </a:solidFill>
                <a:latin typeface="+mj-lt"/>
              </a:rPr>
              <a:t>to Institutional</a:t>
            </a:r>
            <a:r>
              <a:rPr lang="en-GB" sz="2000" dirty="0" smtClean="0">
                <a:solidFill>
                  <a:srgbClr val="4D738A"/>
                </a:solidFill>
                <a:latin typeface="+mj-lt"/>
              </a:rPr>
              <a:t>-Level </a:t>
            </a:r>
            <a:r>
              <a:rPr lang="en-GB" sz="2000" dirty="0">
                <a:solidFill>
                  <a:srgbClr val="4D738A"/>
                </a:solidFill>
                <a:latin typeface="+mj-lt"/>
              </a:rPr>
              <a:t>assessment </a:t>
            </a:r>
            <a:endParaRPr lang="en-US" sz="2000" dirty="0">
              <a:solidFill>
                <a:srgbClr val="4D738A"/>
              </a:solidFill>
              <a:latin typeface="+mj-lt"/>
            </a:endParaRPr>
          </a:p>
          <a:p>
            <a:r>
              <a:rPr lang="en-GB" sz="2000" dirty="0">
                <a:solidFill>
                  <a:srgbClr val="4D738A"/>
                </a:solidFill>
                <a:latin typeface="+mj-lt"/>
              </a:rPr>
              <a:t>10.15 - </a:t>
            </a:r>
            <a:r>
              <a:rPr lang="en-GB" sz="2000" dirty="0" smtClean="0">
                <a:solidFill>
                  <a:srgbClr val="4D738A"/>
                </a:solidFill>
                <a:latin typeface="+mj-lt"/>
              </a:rPr>
              <a:t>Overview </a:t>
            </a:r>
            <a:r>
              <a:rPr lang="en-GB" sz="2000" dirty="0">
                <a:solidFill>
                  <a:srgbClr val="4D738A"/>
                </a:solidFill>
                <a:latin typeface="+mj-lt"/>
              </a:rPr>
              <a:t>of the guidance and </a:t>
            </a:r>
            <a:r>
              <a:rPr lang="en-GB" sz="2000" dirty="0" smtClean="0">
                <a:solidFill>
                  <a:srgbClr val="4D738A"/>
                </a:solidFill>
                <a:latin typeface="+mj-lt"/>
              </a:rPr>
              <a:t>criteria </a:t>
            </a:r>
            <a:endParaRPr lang="en-US" sz="2000" dirty="0">
              <a:solidFill>
                <a:srgbClr val="4D738A"/>
              </a:solidFill>
              <a:latin typeface="+mj-lt"/>
            </a:endParaRPr>
          </a:p>
          <a:p>
            <a:r>
              <a:rPr lang="en-GB" sz="2000" dirty="0" smtClean="0">
                <a:solidFill>
                  <a:srgbClr val="4D738A"/>
                </a:solidFill>
                <a:latin typeface="+mj-lt"/>
              </a:rPr>
              <a:t>10.30 - Panel </a:t>
            </a:r>
            <a:r>
              <a:rPr lang="en-GB" sz="2000" dirty="0">
                <a:solidFill>
                  <a:srgbClr val="4D738A"/>
                </a:solidFill>
                <a:latin typeface="+mj-lt"/>
              </a:rPr>
              <a:t>Q+A </a:t>
            </a:r>
            <a:endParaRPr lang="en-US" sz="2000" dirty="0">
              <a:solidFill>
                <a:srgbClr val="4D738A"/>
              </a:solidFill>
              <a:latin typeface="+mj-lt"/>
            </a:endParaRPr>
          </a:p>
          <a:p>
            <a:r>
              <a:rPr lang="en-GB" sz="2000" dirty="0">
                <a:solidFill>
                  <a:srgbClr val="4D738A"/>
                </a:solidFill>
                <a:latin typeface="+mj-lt"/>
              </a:rPr>
              <a:t>10.45 - Breakout to tables for facilitated discussion: Session 1. </a:t>
            </a:r>
            <a:r>
              <a:rPr lang="en-GB" sz="2000" i="1" dirty="0">
                <a:solidFill>
                  <a:srgbClr val="4D738A"/>
                </a:solidFill>
                <a:latin typeface="+mj-lt"/>
              </a:rPr>
              <a:t>Each table appoint a scribe/rapporteur to record/provide </a:t>
            </a:r>
            <a:r>
              <a:rPr lang="en-GB" sz="2000" i="1" dirty="0" smtClean="0">
                <a:solidFill>
                  <a:srgbClr val="4D738A"/>
                </a:solidFill>
                <a:latin typeface="+mj-lt"/>
              </a:rPr>
              <a:t>feedback</a:t>
            </a:r>
            <a:endParaRPr lang="en-US" sz="2000" i="1" dirty="0">
              <a:solidFill>
                <a:srgbClr val="4D738A"/>
              </a:solidFill>
              <a:latin typeface="+mj-lt"/>
            </a:endParaRPr>
          </a:p>
          <a:p>
            <a:r>
              <a:rPr lang="en-GB" sz="2000" dirty="0">
                <a:solidFill>
                  <a:srgbClr val="4D738A"/>
                </a:solidFill>
                <a:latin typeface="+mj-lt"/>
              </a:rPr>
              <a:t>11.25 - Break </a:t>
            </a:r>
          </a:p>
          <a:p>
            <a:r>
              <a:rPr lang="en-GB" sz="2000" dirty="0">
                <a:solidFill>
                  <a:srgbClr val="4D738A"/>
                </a:solidFill>
                <a:latin typeface="+mj-lt"/>
              </a:rPr>
              <a:t>11.35 – Table discussions: Session 2</a:t>
            </a:r>
            <a:endParaRPr lang="en-US" sz="2000" dirty="0">
              <a:solidFill>
                <a:srgbClr val="4D738A"/>
              </a:solidFill>
              <a:latin typeface="+mj-lt"/>
            </a:endParaRPr>
          </a:p>
          <a:p>
            <a:r>
              <a:rPr lang="en-GB" sz="2000" dirty="0">
                <a:solidFill>
                  <a:srgbClr val="4D738A"/>
                </a:solidFill>
                <a:latin typeface="+mj-lt"/>
              </a:rPr>
              <a:t>12.15 - Plenary: feedback from table </a:t>
            </a:r>
            <a:r>
              <a:rPr lang="en-GB" sz="2000" dirty="0" smtClean="0">
                <a:solidFill>
                  <a:srgbClr val="4D738A"/>
                </a:solidFill>
                <a:latin typeface="+mj-lt"/>
              </a:rPr>
              <a:t>groups </a:t>
            </a:r>
            <a:endParaRPr lang="en-US" sz="2000" dirty="0">
              <a:solidFill>
                <a:srgbClr val="4D738A"/>
              </a:solidFill>
              <a:latin typeface="+mj-lt"/>
            </a:endParaRPr>
          </a:p>
          <a:p>
            <a:r>
              <a:rPr lang="en-GB" sz="2000" dirty="0">
                <a:solidFill>
                  <a:srgbClr val="4D738A"/>
                </a:solidFill>
                <a:latin typeface="+mj-lt"/>
              </a:rPr>
              <a:t>12.45 - Key issues and Q+A</a:t>
            </a:r>
            <a:endParaRPr lang="en-US" sz="2000" dirty="0">
              <a:solidFill>
                <a:srgbClr val="4D738A"/>
              </a:solidFill>
              <a:latin typeface="+mj-lt"/>
            </a:endParaRPr>
          </a:p>
          <a:p>
            <a:r>
              <a:rPr lang="en-GB" sz="2000" dirty="0">
                <a:solidFill>
                  <a:srgbClr val="4D738A"/>
                </a:solidFill>
                <a:latin typeface="+mj-lt"/>
              </a:rPr>
              <a:t>12.55 - Summary and next steps </a:t>
            </a:r>
            <a:endParaRPr lang="en-US" sz="2000" dirty="0">
              <a:solidFill>
                <a:srgbClr val="4D738A"/>
              </a:solidFill>
              <a:latin typeface="+mj-lt"/>
            </a:endParaRPr>
          </a:p>
          <a:p>
            <a:r>
              <a:rPr lang="en-GB" sz="2000" dirty="0">
                <a:solidFill>
                  <a:srgbClr val="4D738A"/>
                </a:solidFill>
                <a:latin typeface="+mj-lt"/>
              </a:rPr>
              <a:t>13.00 Close</a:t>
            </a:r>
            <a:endParaRPr lang="en-US" sz="2000" dirty="0">
              <a:solidFill>
                <a:srgbClr val="4D738A"/>
              </a:solidFill>
              <a:latin typeface="+mj-lt"/>
            </a:endParaRPr>
          </a:p>
          <a:p>
            <a:endParaRPr lang="en-GB" sz="2400" dirty="0">
              <a:solidFill>
                <a:srgbClr val="4D738A"/>
              </a:solidFill>
              <a:latin typeface="+mj-lt"/>
            </a:endParaRPr>
          </a:p>
          <a:p>
            <a:endParaRPr lang="en-GB" sz="2400" dirty="0" smtClean="0">
              <a:solidFill>
                <a:srgbClr val="4D738A"/>
              </a:solidFill>
              <a:latin typeface="+mj-lt"/>
            </a:endParaRPr>
          </a:p>
          <a:p>
            <a:endParaRPr lang="en-GB" sz="2400" dirty="0" smtClean="0">
              <a:solidFill>
                <a:srgbClr val="4D738A"/>
              </a:solidFill>
              <a:latin typeface="+mj-lt"/>
            </a:endParaRPr>
          </a:p>
          <a:p>
            <a:endParaRPr lang="en-GB" sz="2400" dirty="0">
              <a:solidFill>
                <a:srgbClr val="4D738A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02037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2700" y="0"/>
            <a:ext cx="673100" cy="6858000"/>
          </a:xfrm>
          <a:prstGeom prst="rect">
            <a:avLst/>
          </a:prstGeom>
          <a:solidFill>
            <a:srgbClr val="4D738A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975"/>
          <a:stretch/>
        </p:blipFill>
        <p:spPr>
          <a:xfrm>
            <a:off x="9625483" y="365125"/>
            <a:ext cx="2231451" cy="676818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>
                <a:solidFill>
                  <a:srgbClr val="4D738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Recommendations and feedback</a:t>
            </a:r>
            <a:endParaRPr lang="en-GB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38200" y="958468"/>
            <a:ext cx="10904913" cy="550209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2400" dirty="0" smtClean="0">
              <a:solidFill>
                <a:srgbClr val="4D738A"/>
              </a:solidFill>
              <a:latin typeface="+mj-lt"/>
            </a:endParaRPr>
          </a:p>
          <a:p>
            <a:endParaRPr lang="en-GB" sz="2400" dirty="0" smtClean="0">
              <a:solidFill>
                <a:srgbClr val="4D738A"/>
              </a:solidFill>
              <a:latin typeface="+mj-lt"/>
            </a:endParaRPr>
          </a:p>
          <a:p>
            <a:endParaRPr lang="en-GB" sz="2400" dirty="0">
              <a:solidFill>
                <a:srgbClr val="4D738A"/>
              </a:solidFill>
              <a:latin typeface="+mj-lt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895110" y="1355902"/>
            <a:ext cx="10904913" cy="550209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200" dirty="0">
                <a:solidFill>
                  <a:srgbClr val="4D738A"/>
                </a:solidFill>
                <a:latin typeface="+mj-lt"/>
              </a:rPr>
              <a:t>The panel will publish a report on its </a:t>
            </a:r>
            <a:r>
              <a:rPr lang="en-GB" sz="3200" dirty="0" smtClean="0">
                <a:solidFill>
                  <a:srgbClr val="4D738A"/>
                </a:solidFill>
                <a:latin typeface="+mj-lt"/>
              </a:rPr>
              <a:t>work </a:t>
            </a:r>
            <a:r>
              <a:rPr lang="en-GB" sz="3200" dirty="0">
                <a:solidFill>
                  <a:srgbClr val="4D738A"/>
                </a:solidFill>
                <a:latin typeface="+mj-lt"/>
              </a:rPr>
              <a:t>to advise on whether assessment at this level should be included in future exercises.</a:t>
            </a:r>
          </a:p>
          <a:p>
            <a:r>
              <a:rPr lang="en-GB" sz="3200" dirty="0">
                <a:solidFill>
                  <a:srgbClr val="4D738A"/>
                </a:solidFill>
                <a:latin typeface="+mj-lt"/>
              </a:rPr>
              <a:t>The guidance and criteria proposes that individual HEI scores will not be published, but anonymised and aggregated scores may be used to support the conclusions and </a:t>
            </a:r>
            <a:r>
              <a:rPr lang="en-GB" sz="3200" dirty="0" smtClean="0">
                <a:solidFill>
                  <a:srgbClr val="4D738A"/>
                </a:solidFill>
                <a:latin typeface="+mj-lt"/>
              </a:rPr>
              <a:t>recommendations.</a:t>
            </a:r>
          </a:p>
          <a:p>
            <a:pPr lvl="1"/>
            <a:r>
              <a:rPr lang="en-GB" dirty="0" smtClean="0">
                <a:solidFill>
                  <a:srgbClr val="4D6275"/>
                </a:solidFill>
                <a:latin typeface="+mj-lt"/>
              </a:rPr>
              <a:t>We would like to explore institutions’ views on publications.</a:t>
            </a:r>
            <a:endParaRPr lang="en-GB" dirty="0">
              <a:solidFill>
                <a:srgbClr val="4D6275"/>
              </a:solidFill>
              <a:latin typeface="+mj-lt"/>
            </a:endParaRPr>
          </a:p>
          <a:p>
            <a:r>
              <a:rPr lang="en-GB" sz="3200" dirty="0">
                <a:solidFill>
                  <a:srgbClr val="4D738A"/>
                </a:solidFill>
                <a:latin typeface="+mj-lt"/>
              </a:rPr>
              <a:t>Narrative feedback on assessment will be provided to heads of </a:t>
            </a:r>
            <a:r>
              <a:rPr lang="en-GB" sz="3200" dirty="0" smtClean="0">
                <a:solidFill>
                  <a:srgbClr val="4D738A"/>
                </a:solidFill>
                <a:latin typeface="+mj-lt"/>
              </a:rPr>
              <a:t>institutions. </a:t>
            </a:r>
            <a:endParaRPr lang="en-GB" sz="3200" dirty="0">
              <a:solidFill>
                <a:srgbClr val="4D738A"/>
              </a:solidFill>
              <a:latin typeface="+mj-lt"/>
            </a:endParaRPr>
          </a:p>
          <a:p>
            <a:r>
              <a:rPr lang="en-GB" sz="3200" dirty="0">
                <a:solidFill>
                  <a:srgbClr val="4D738A"/>
                </a:solidFill>
                <a:latin typeface="+mj-lt"/>
              </a:rPr>
              <a:t>The panel will also contribute to evaluation of the process throughout the assessment phase.</a:t>
            </a:r>
          </a:p>
          <a:p>
            <a:endParaRPr lang="en-GB" sz="3200" dirty="0">
              <a:solidFill>
                <a:srgbClr val="4D738A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40007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2700" y="0"/>
            <a:ext cx="673100" cy="6858000"/>
          </a:xfrm>
          <a:prstGeom prst="rect">
            <a:avLst/>
          </a:prstGeom>
          <a:solidFill>
            <a:srgbClr val="4D738A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975"/>
          <a:stretch/>
        </p:blipFill>
        <p:spPr>
          <a:xfrm>
            <a:off x="9625483" y="365125"/>
            <a:ext cx="2231451" cy="676818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>
                <a:solidFill>
                  <a:srgbClr val="4D738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Breakouts: </a:t>
            </a:r>
            <a:endParaRPr lang="en-GB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38200" y="958468"/>
            <a:ext cx="10904913" cy="550209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2400" dirty="0" smtClean="0">
              <a:solidFill>
                <a:srgbClr val="4D738A"/>
              </a:solidFill>
              <a:latin typeface="+mj-lt"/>
            </a:endParaRPr>
          </a:p>
          <a:p>
            <a:endParaRPr lang="en-GB" sz="2400" dirty="0" smtClean="0">
              <a:solidFill>
                <a:srgbClr val="4D738A"/>
              </a:solidFill>
              <a:latin typeface="+mj-lt"/>
            </a:endParaRPr>
          </a:p>
          <a:p>
            <a:endParaRPr lang="en-GB" sz="2400" dirty="0">
              <a:solidFill>
                <a:srgbClr val="4D738A"/>
              </a:solidFill>
              <a:latin typeface="+mj-lt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895110" y="1355902"/>
            <a:ext cx="10904913" cy="550209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200" dirty="0" smtClean="0">
                <a:solidFill>
                  <a:srgbClr val="4D738A"/>
                </a:solidFill>
                <a:latin typeface="+mj-lt"/>
              </a:rPr>
              <a:t>Please </a:t>
            </a:r>
            <a:r>
              <a:rPr lang="en-GB" sz="3200" dirty="0">
                <a:solidFill>
                  <a:srgbClr val="4D738A"/>
                </a:solidFill>
                <a:latin typeface="+mj-lt"/>
              </a:rPr>
              <a:t>appoint someone to take notes of </a:t>
            </a:r>
            <a:r>
              <a:rPr lang="en-GB" sz="3200" dirty="0" smtClean="0">
                <a:solidFill>
                  <a:srgbClr val="4D738A"/>
                </a:solidFill>
                <a:latin typeface="+mj-lt"/>
              </a:rPr>
              <a:t>discussions. </a:t>
            </a:r>
          </a:p>
          <a:p>
            <a:pPr lvl="1"/>
            <a:r>
              <a:rPr lang="en-GB" dirty="0" smtClean="0">
                <a:solidFill>
                  <a:srgbClr val="4D6275"/>
                </a:solidFill>
                <a:latin typeface="+mj-lt"/>
              </a:rPr>
              <a:t>(and send to </a:t>
            </a:r>
            <a:r>
              <a:rPr lang="en-GB" dirty="0" smtClean="0">
                <a:solidFill>
                  <a:srgbClr val="FF0000"/>
                </a:solidFill>
                <a:latin typeface="+mj-lt"/>
                <a:hlinkClick r:id="rId4"/>
              </a:rPr>
              <a:t>admin@ref.ac.uk</a:t>
            </a:r>
            <a:r>
              <a:rPr lang="en-GB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GB" dirty="0">
                <a:solidFill>
                  <a:srgbClr val="4D6275"/>
                </a:solidFill>
                <a:latin typeface="+mj-lt"/>
              </a:rPr>
              <a:t>afterwards).</a:t>
            </a:r>
          </a:p>
          <a:p>
            <a:r>
              <a:rPr lang="en-GB" sz="3200" dirty="0">
                <a:solidFill>
                  <a:srgbClr val="4D738A"/>
                </a:solidFill>
                <a:latin typeface="+mj-lt"/>
              </a:rPr>
              <a:t>Please also appoint someone to be spokesperson to feedback.</a:t>
            </a:r>
          </a:p>
          <a:p>
            <a:r>
              <a:rPr lang="en-GB" sz="3200" dirty="0">
                <a:solidFill>
                  <a:srgbClr val="4D738A"/>
                </a:solidFill>
                <a:latin typeface="+mj-lt"/>
              </a:rPr>
              <a:t>Overall questions</a:t>
            </a:r>
            <a:r>
              <a:rPr lang="en-GB" sz="3200" dirty="0" smtClean="0">
                <a:solidFill>
                  <a:srgbClr val="4D738A"/>
                </a:solidFill>
                <a:latin typeface="+mj-lt"/>
              </a:rPr>
              <a:t> </a:t>
            </a:r>
            <a:r>
              <a:rPr lang="en-GB" sz="3200" dirty="0">
                <a:solidFill>
                  <a:srgbClr val="4D738A"/>
                </a:solidFill>
                <a:latin typeface="+mj-lt"/>
              </a:rPr>
              <a:t>to </a:t>
            </a:r>
            <a:r>
              <a:rPr lang="en-GB" sz="3200" dirty="0" smtClean="0">
                <a:solidFill>
                  <a:srgbClr val="4D738A"/>
                </a:solidFill>
                <a:latin typeface="+mj-lt"/>
              </a:rPr>
              <a:t>consider:</a:t>
            </a:r>
            <a:endParaRPr lang="en-GB" sz="3200" dirty="0">
              <a:solidFill>
                <a:srgbClr val="4D738A"/>
              </a:solidFill>
              <a:latin typeface="+mj-lt"/>
            </a:endParaRPr>
          </a:p>
          <a:p>
            <a:pPr lvl="1"/>
            <a:r>
              <a:rPr lang="en-GB" dirty="0" smtClean="0">
                <a:solidFill>
                  <a:srgbClr val="4D738A"/>
                </a:solidFill>
                <a:latin typeface="+mj-lt"/>
              </a:rPr>
              <a:t>Does the guidance make sense and work for HEIs?</a:t>
            </a:r>
          </a:p>
          <a:p>
            <a:pPr lvl="1"/>
            <a:r>
              <a:rPr lang="en-GB" dirty="0" smtClean="0">
                <a:solidFill>
                  <a:srgbClr val="4D738A"/>
                </a:solidFill>
                <a:latin typeface="+mj-lt"/>
              </a:rPr>
              <a:t>Are there relevant aspects of the IL environment which won’t be captured under the draft guidance and criteria?</a:t>
            </a:r>
          </a:p>
          <a:p>
            <a:r>
              <a:rPr lang="en-GB" sz="3200" dirty="0" smtClean="0">
                <a:solidFill>
                  <a:srgbClr val="4D738A"/>
                </a:solidFill>
                <a:latin typeface="+mj-lt"/>
              </a:rPr>
              <a:t>Two </a:t>
            </a:r>
            <a:r>
              <a:rPr lang="en-GB" sz="3200" dirty="0">
                <a:solidFill>
                  <a:srgbClr val="4D738A"/>
                </a:solidFill>
                <a:latin typeface="+mj-lt"/>
              </a:rPr>
              <a:t>40 min discussion sessions - with a break in between.</a:t>
            </a:r>
          </a:p>
          <a:p>
            <a:r>
              <a:rPr lang="en-GB" sz="3200" dirty="0">
                <a:solidFill>
                  <a:srgbClr val="4D738A"/>
                </a:solidFill>
                <a:latin typeface="+mj-lt"/>
              </a:rPr>
              <a:t>Feedback from tables. </a:t>
            </a:r>
          </a:p>
          <a:p>
            <a:r>
              <a:rPr lang="en-GB" sz="3200" dirty="0">
                <a:solidFill>
                  <a:srgbClr val="4D738A"/>
                </a:solidFill>
                <a:latin typeface="+mj-lt"/>
              </a:rPr>
              <a:t>Identify key issues and Q+A.</a:t>
            </a:r>
          </a:p>
          <a:p>
            <a:pPr marL="457200" lvl="1" indent="0">
              <a:buNone/>
            </a:pPr>
            <a:endParaRPr lang="en-GB" dirty="0" smtClean="0">
              <a:solidFill>
                <a:srgbClr val="4D738A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87861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2700" y="0"/>
            <a:ext cx="673100" cy="6858000"/>
          </a:xfrm>
          <a:prstGeom prst="rect">
            <a:avLst/>
          </a:prstGeom>
          <a:solidFill>
            <a:srgbClr val="4D738A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975"/>
          <a:stretch/>
        </p:blipFill>
        <p:spPr>
          <a:xfrm>
            <a:off x="9625483" y="365125"/>
            <a:ext cx="2231451" cy="676818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rgbClr val="4D738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Table discussions – Session 1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38200" y="958468"/>
            <a:ext cx="10904913" cy="550209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2400" dirty="0" smtClean="0">
              <a:solidFill>
                <a:srgbClr val="4D738A"/>
              </a:solidFill>
              <a:latin typeface="+mj-lt"/>
            </a:endParaRPr>
          </a:p>
          <a:p>
            <a:endParaRPr lang="en-GB" sz="2400" dirty="0" smtClean="0">
              <a:solidFill>
                <a:srgbClr val="4D738A"/>
              </a:solidFill>
              <a:latin typeface="+mj-lt"/>
            </a:endParaRPr>
          </a:p>
          <a:p>
            <a:endParaRPr lang="en-GB" sz="2400" dirty="0">
              <a:solidFill>
                <a:srgbClr val="4D738A"/>
              </a:solidFill>
              <a:latin typeface="+mj-lt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895110" y="1147970"/>
            <a:ext cx="10904913" cy="501870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000" b="1" dirty="0" smtClean="0">
                <a:solidFill>
                  <a:srgbClr val="4D738A"/>
                </a:solidFill>
                <a:latin typeface="+mj-lt"/>
              </a:rPr>
              <a:t>General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000" dirty="0" smtClean="0">
                <a:solidFill>
                  <a:srgbClr val="4D738A"/>
                </a:solidFill>
                <a:latin typeface="+mj-lt"/>
              </a:rPr>
              <a:t>Do </a:t>
            </a:r>
            <a:r>
              <a:rPr lang="en-GB" sz="2000" dirty="0">
                <a:solidFill>
                  <a:srgbClr val="4D738A"/>
                </a:solidFill>
                <a:latin typeface="+mj-lt"/>
              </a:rPr>
              <a:t>you consider that the guidance and criteria are clear in their approach and aims? </a:t>
            </a:r>
          </a:p>
          <a:p>
            <a:pPr lvl="1"/>
            <a:r>
              <a:rPr lang="en-GB" sz="2000" dirty="0">
                <a:solidFill>
                  <a:srgbClr val="4D738A"/>
                </a:solidFill>
                <a:latin typeface="+mj-lt"/>
              </a:rPr>
              <a:t>If not, why, and how could they be improved? 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000" dirty="0">
                <a:solidFill>
                  <a:srgbClr val="4D738A"/>
                </a:solidFill>
                <a:latin typeface="+mj-lt"/>
              </a:rPr>
              <a:t>Do guidance and criteria give confidence that the panel can assess submissions equitably, taking into account relevant factors?</a:t>
            </a:r>
          </a:p>
          <a:p>
            <a:pPr lvl="1"/>
            <a:r>
              <a:rPr lang="en-GB" sz="2000" dirty="0">
                <a:solidFill>
                  <a:srgbClr val="4D738A"/>
                </a:solidFill>
                <a:latin typeface="+mj-lt"/>
              </a:rPr>
              <a:t>If not, why, and how could they be improved?  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000" dirty="0">
                <a:solidFill>
                  <a:srgbClr val="4D738A"/>
                </a:solidFill>
                <a:latin typeface="+mj-lt"/>
              </a:rPr>
              <a:t>Do institutions consider that the proposed approach minimises, as far as possible, additional burden? </a:t>
            </a:r>
          </a:p>
          <a:p>
            <a:pPr lvl="1"/>
            <a:r>
              <a:rPr lang="en-GB" sz="2000" dirty="0">
                <a:solidFill>
                  <a:srgbClr val="4D738A"/>
                </a:solidFill>
                <a:latin typeface="+mj-lt"/>
              </a:rPr>
              <a:t>How could this be improved? 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000" dirty="0">
                <a:solidFill>
                  <a:srgbClr val="4D738A"/>
                </a:solidFill>
                <a:latin typeface="+mj-lt"/>
              </a:rPr>
              <a:t>Are there particular elements which cause concern?</a:t>
            </a:r>
          </a:p>
          <a:p>
            <a:pPr lvl="1"/>
            <a:r>
              <a:rPr lang="en-GB" sz="2000" dirty="0">
                <a:solidFill>
                  <a:srgbClr val="4D738A"/>
                </a:solidFill>
                <a:latin typeface="+mj-lt"/>
              </a:rPr>
              <a:t>How do we address these?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000" dirty="0">
                <a:solidFill>
                  <a:srgbClr val="4D738A"/>
                </a:solidFill>
                <a:latin typeface="+mj-lt"/>
              </a:rPr>
              <a:t>The panel will not publish scores following the IL assessment but will provide written feedback: the panel’s scores will be used to inform the recommendations of the pilot. </a:t>
            </a:r>
          </a:p>
          <a:p>
            <a:pPr lvl="1"/>
            <a:r>
              <a:rPr lang="en-GB" sz="2000" dirty="0">
                <a:solidFill>
                  <a:srgbClr val="4D738A"/>
                </a:solidFill>
                <a:latin typeface="+mj-lt"/>
              </a:rPr>
              <a:t>Do institutions agree that this is the most appropriate approach?</a:t>
            </a:r>
          </a:p>
          <a:p>
            <a:endParaRPr lang="en-GB" sz="2000" dirty="0">
              <a:solidFill>
                <a:srgbClr val="4D738A"/>
              </a:solidFill>
              <a:latin typeface="+mj-lt"/>
            </a:endParaRPr>
          </a:p>
          <a:p>
            <a:endParaRPr lang="en-GB" sz="3200" dirty="0">
              <a:solidFill>
                <a:srgbClr val="4D738A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6969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2700" y="0"/>
            <a:ext cx="673100" cy="6858000"/>
          </a:xfrm>
          <a:prstGeom prst="rect">
            <a:avLst/>
          </a:prstGeom>
          <a:solidFill>
            <a:srgbClr val="4D738A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975"/>
          <a:stretch/>
        </p:blipFill>
        <p:spPr>
          <a:xfrm>
            <a:off x="9625483" y="365125"/>
            <a:ext cx="2231451" cy="676818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838200" y="365126"/>
            <a:ext cx="10515600" cy="67681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rgbClr val="4D738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Table discussions - Session 2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38200" y="958468"/>
            <a:ext cx="10904913" cy="550209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2400" dirty="0" smtClean="0">
              <a:solidFill>
                <a:srgbClr val="4D738A"/>
              </a:solidFill>
              <a:latin typeface="+mj-lt"/>
            </a:endParaRPr>
          </a:p>
          <a:p>
            <a:endParaRPr lang="en-GB" sz="2400" dirty="0" smtClean="0">
              <a:solidFill>
                <a:srgbClr val="4D738A"/>
              </a:solidFill>
              <a:latin typeface="+mj-lt"/>
            </a:endParaRPr>
          </a:p>
          <a:p>
            <a:endParaRPr lang="en-GB" sz="2400" dirty="0">
              <a:solidFill>
                <a:srgbClr val="4D738A"/>
              </a:solidFill>
              <a:latin typeface="+mj-lt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895110" y="1041943"/>
            <a:ext cx="10904913" cy="533677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000" b="1" dirty="0" smtClean="0">
                <a:solidFill>
                  <a:srgbClr val="4D738A"/>
                </a:solidFill>
                <a:latin typeface="+mj-lt"/>
              </a:rPr>
              <a:t>1: Indicators</a:t>
            </a:r>
            <a:r>
              <a:rPr lang="en-GB" sz="2000" b="1" dirty="0">
                <a:solidFill>
                  <a:srgbClr val="4D738A"/>
                </a:solidFill>
                <a:latin typeface="+mj-lt"/>
              </a:rPr>
              <a:t>: </a:t>
            </a:r>
          </a:p>
          <a:p>
            <a:r>
              <a:rPr lang="en-GB" sz="2000" dirty="0">
                <a:solidFill>
                  <a:srgbClr val="4D738A"/>
                </a:solidFill>
                <a:latin typeface="+mj-lt"/>
              </a:rPr>
              <a:t>Are the identified indicators relevant and appropriate for assessment at institutional level and relevant across the range of institutions by size, type and speciality? </a:t>
            </a:r>
          </a:p>
          <a:p>
            <a:r>
              <a:rPr lang="en-GB" sz="2000" dirty="0">
                <a:solidFill>
                  <a:srgbClr val="4D738A"/>
                </a:solidFill>
                <a:latin typeface="+mj-lt"/>
              </a:rPr>
              <a:t>Are there relevant and robust indicators which are not currently included and should be? NB these should be relevant across the range of institutions by size, type and speciality. </a:t>
            </a:r>
          </a:p>
          <a:p>
            <a:pPr marL="0" indent="0">
              <a:buNone/>
            </a:pPr>
            <a:r>
              <a:rPr lang="en-GB" sz="2000" b="1" dirty="0" smtClean="0">
                <a:solidFill>
                  <a:srgbClr val="4D738A"/>
                </a:solidFill>
                <a:latin typeface="+mj-lt"/>
              </a:rPr>
              <a:t>2: Benchmarking</a:t>
            </a:r>
            <a:r>
              <a:rPr lang="en-GB" sz="2000" b="1" dirty="0">
                <a:solidFill>
                  <a:srgbClr val="4D738A"/>
                </a:solidFill>
                <a:latin typeface="+mj-lt"/>
              </a:rPr>
              <a:t>: </a:t>
            </a:r>
          </a:p>
          <a:p>
            <a:r>
              <a:rPr lang="en-GB" sz="2000" dirty="0">
                <a:solidFill>
                  <a:srgbClr val="4D738A"/>
                </a:solidFill>
                <a:latin typeface="+mj-lt"/>
              </a:rPr>
              <a:t>The panel will be provided with comparator benchmarking data using the TRAC clustering. Do HEIs consider </a:t>
            </a:r>
            <a:r>
              <a:rPr lang="en-GB" sz="2000" dirty="0" smtClean="0">
                <a:solidFill>
                  <a:srgbClr val="4D738A"/>
                </a:solidFill>
                <a:latin typeface="+mj-lt"/>
              </a:rPr>
              <a:t>that this </a:t>
            </a:r>
            <a:r>
              <a:rPr lang="en-GB" sz="2000" dirty="0">
                <a:solidFill>
                  <a:srgbClr val="4D738A"/>
                </a:solidFill>
                <a:latin typeface="+mj-lt"/>
              </a:rPr>
              <a:t>is a robust and relevant approach or is there a better alternative? </a:t>
            </a:r>
          </a:p>
          <a:p>
            <a:pPr marL="0" indent="0">
              <a:buNone/>
            </a:pPr>
            <a:r>
              <a:rPr lang="en-GB" sz="2000" b="1" dirty="0" smtClean="0">
                <a:solidFill>
                  <a:srgbClr val="4D738A"/>
                </a:solidFill>
                <a:latin typeface="+mj-lt"/>
              </a:rPr>
              <a:t>3: Guidance </a:t>
            </a:r>
            <a:r>
              <a:rPr lang="en-GB" sz="2000" b="1" dirty="0">
                <a:solidFill>
                  <a:srgbClr val="4D738A"/>
                </a:solidFill>
                <a:latin typeface="+mj-lt"/>
              </a:rPr>
              <a:t>for preparing submissions. </a:t>
            </a:r>
          </a:p>
          <a:p>
            <a:r>
              <a:rPr lang="en-GB" sz="2000" dirty="0">
                <a:solidFill>
                  <a:srgbClr val="4D738A"/>
                </a:solidFill>
                <a:latin typeface="+mj-lt"/>
              </a:rPr>
              <a:t>Is the required information across the four sections clear, meaningful and reportable at institutional </a:t>
            </a:r>
            <a:r>
              <a:rPr lang="en-GB" sz="2000" dirty="0" smtClean="0">
                <a:solidFill>
                  <a:srgbClr val="4D738A"/>
                </a:solidFill>
                <a:latin typeface="+mj-lt"/>
              </a:rPr>
              <a:t>level?</a:t>
            </a:r>
            <a:endParaRPr lang="en-GB" sz="2000" dirty="0">
              <a:solidFill>
                <a:srgbClr val="4D738A"/>
              </a:solidFill>
              <a:latin typeface="+mj-lt"/>
            </a:endParaRPr>
          </a:p>
          <a:p>
            <a:r>
              <a:rPr lang="en-GB" sz="2000" dirty="0">
                <a:solidFill>
                  <a:srgbClr val="4D738A"/>
                </a:solidFill>
                <a:latin typeface="+mj-lt"/>
              </a:rPr>
              <a:t>Does this approach provide sufficient scope for institutions to demonstrate their approach and mechanisms to support research?</a:t>
            </a:r>
          </a:p>
          <a:p>
            <a:r>
              <a:rPr lang="en-GB" sz="2000" dirty="0">
                <a:solidFill>
                  <a:srgbClr val="4D738A"/>
                </a:solidFill>
                <a:latin typeface="+mj-lt"/>
              </a:rPr>
              <a:t>Are any key aspects missing?</a:t>
            </a:r>
          </a:p>
          <a:p>
            <a:endParaRPr lang="en-GB" sz="3200" dirty="0">
              <a:solidFill>
                <a:srgbClr val="4D738A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80963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2700" y="0"/>
            <a:ext cx="673100" cy="6858000"/>
          </a:xfrm>
          <a:prstGeom prst="rect">
            <a:avLst/>
          </a:prstGeom>
          <a:solidFill>
            <a:srgbClr val="4D738A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975"/>
          <a:stretch/>
        </p:blipFill>
        <p:spPr>
          <a:xfrm>
            <a:off x="9625483" y="365125"/>
            <a:ext cx="2231451" cy="676818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838200" y="365125"/>
            <a:ext cx="10515600" cy="90242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>
                <a:solidFill>
                  <a:srgbClr val="4D738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Background </a:t>
            </a:r>
            <a:r>
              <a:rPr lang="en-GB" dirty="0">
                <a:solidFill>
                  <a:srgbClr val="4D738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the </a:t>
            </a:r>
            <a:r>
              <a:rPr lang="en-GB" dirty="0" smtClean="0">
                <a:solidFill>
                  <a:srgbClr val="4D738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IL Pilot</a:t>
            </a:r>
            <a:endParaRPr lang="en-GB" dirty="0">
              <a:solidFill>
                <a:srgbClr val="4D738A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38200" y="958468"/>
            <a:ext cx="10904913" cy="550209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2400" dirty="0" smtClean="0">
              <a:solidFill>
                <a:srgbClr val="4D738A"/>
              </a:solidFill>
              <a:latin typeface="+mj-lt"/>
            </a:endParaRPr>
          </a:p>
          <a:p>
            <a:endParaRPr lang="en-GB" sz="2400" dirty="0" smtClean="0">
              <a:solidFill>
                <a:srgbClr val="4D738A"/>
              </a:solidFill>
              <a:latin typeface="+mj-lt"/>
            </a:endParaRPr>
          </a:p>
          <a:p>
            <a:endParaRPr lang="en-GB" sz="2400" dirty="0">
              <a:solidFill>
                <a:srgbClr val="4D738A"/>
              </a:solidFill>
              <a:latin typeface="+mj-lt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912780" y="1355902"/>
            <a:ext cx="10904913" cy="510466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2400" dirty="0" smtClean="0">
              <a:solidFill>
                <a:srgbClr val="4D738A"/>
              </a:solidFill>
              <a:latin typeface="+mj-lt"/>
            </a:endParaRPr>
          </a:p>
          <a:p>
            <a:r>
              <a:rPr lang="en-GB" sz="2400" dirty="0" smtClean="0">
                <a:solidFill>
                  <a:srgbClr val="4D738A"/>
                </a:solidFill>
                <a:latin typeface="+mj-lt"/>
              </a:rPr>
              <a:t>Stern </a:t>
            </a:r>
            <a:r>
              <a:rPr lang="en-GB" sz="2400" dirty="0">
                <a:solidFill>
                  <a:srgbClr val="4D738A"/>
                </a:solidFill>
                <a:latin typeface="+mj-lt"/>
              </a:rPr>
              <a:t>Review of REF 2014 - Proposed institutional environment submission.</a:t>
            </a:r>
          </a:p>
          <a:p>
            <a:endParaRPr lang="en-GB" sz="2400" dirty="0" smtClean="0">
              <a:solidFill>
                <a:srgbClr val="4D738A"/>
              </a:solidFill>
              <a:latin typeface="+mj-lt"/>
            </a:endParaRPr>
          </a:p>
          <a:p>
            <a:r>
              <a:rPr lang="en-GB" sz="2400" dirty="0" smtClean="0">
                <a:solidFill>
                  <a:srgbClr val="4D738A"/>
                </a:solidFill>
                <a:latin typeface="+mj-lt"/>
              </a:rPr>
              <a:t>Three </a:t>
            </a:r>
            <a:r>
              <a:rPr lang="en-GB" sz="2400" dirty="0">
                <a:solidFill>
                  <a:srgbClr val="4D738A"/>
                </a:solidFill>
                <a:latin typeface="+mj-lt"/>
              </a:rPr>
              <a:t>main goals:</a:t>
            </a:r>
          </a:p>
          <a:p>
            <a:pPr marL="685800" lvl="2">
              <a:spcBef>
                <a:spcPts val="1000"/>
              </a:spcBef>
            </a:pPr>
            <a:r>
              <a:rPr lang="en-GB" sz="2400" dirty="0" smtClean="0">
                <a:solidFill>
                  <a:srgbClr val="4D738A"/>
                </a:solidFill>
                <a:latin typeface="+mj-lt"/>
              </a:rPr>
              <a:t>Reduce </a:t>
            </a:r>
            <a:r>
              <a:rPr lang="en-GB" sz="2400" dirty="0">
                <a:solidFill>
                  <a:srgbClr val="4D738A"/>
                </a:solidFill>
                <a:latin typeface="+mj-lt"/>
              </a:rPr>
              <a:t>duplication</a:t>
            </a:r>
          </a:p>
          <a:p>
            <a:pPr marL="685800" lvl="2">
              <a:spcBef>
                <a:spcPts val="1000"/>
              </a:spcBef>
            </a:pPr>
            <a:r>
              <a:rPr lang="en-GB" sz="2400" dirty="0">
                <a:solidFill>
                  <a:srgbClr val="4D738A"/>
                </a:solidFill>
                <a:latin typeface="+mj-lt"/>
              </a:rPr>
              <a:t>Bring focus on to aspects of the environment which represent institutional activity</a:t>
            </a:r>
          </a:p>
          <a:p>
            <a:pPr marL="685800" lvl="2">
              <a:spcBef>
                <a:spcPts val="1000"/>
              </a:spcBef>
            </a:pPr>
            <a:r>
              <a:rPr lang="en-GB" sz="2400" dirty="0">
                <a:solidFill>
                  <a:srgbClr val="4D738A"/>
                </a:solidFill>
                <a:latin typeface="+mj-lt"/>
              </a:rPr>
              <a:t>Capture institution wide strategic and cross cutting </a:t>
            </a:r>
            <a:r>
              <a:rPr lang="en-GB" sz="2400" dirty="0" smtClean="0">
                <a:solidFill>
                  <a:srgbClr val="4D738A"/>
                </a:solidFill>
                <a:latin typeface="+mj-lt"/>
              </a:rPr>
              <a:t>activities. </a:t>
            </a:r>
            <a:endParaRPr lang="en-GB" sz="2400" dirty="0">
              <a:solidFill>
                <a:srgbClr val="4D738A"/>
              </a:solidFill>
              <a:latin typeface="+mj-lt"/>
            </a:endParaRPr>
          </a:p>
          <a:p>
            <a:endParaRPr lang="en-GB" sz="2400" dirty="0">
              <a:solidFill>
                <a:srgbClr val="4D738A"/>
              </a:solidFill>
              <a:latin typeface="+mj-lt"/>
            </a:endParaRPr>
          </a:p>
          <a:p>
            <a:endParaRPr lang="en-GB" sz="2400" dirty="0">
              <a:solidFill>
                <a:srgbClr val="4D738A"/>
              </a:solidFill>
              <a:latin typeface="+mj-lt"/>
            </a:endParaRPr>
          </a:p>
          <a:p>
            <a:endParaRPr lang="en-GB" sz="2400" dirty="0" smtClean="0">
              <a:solidFill>
                <a:srgbClr val="4D738A"/>
              </a:solidFill>
              <a:latin typeface="+mj-lt"/>
            </a:endParaRPr>
          </a:p>
          <a:p>
            <a:endParaRPr lang="en-GB" sz="2400" dirty="0" smtClean="0">
              <a:solidFill>
                <a:srgbClr val="4D738A"/>
              </a:solidFill>
              <a:latin typeface="+mj-lt"/>
            </a:endParaRPr>
          </a:p>
          <a:p>
            <a:endParaRPr lang="en-GB" sz="2400" dirty="0">
              <a:solidFill>
                <a:srgbClr val="4D738A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93644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2700" y="0"/>
            <a:ext cx="673100" cy="6858000"/>
          </a:xfrm>
          <a:prstGeom prst="rect">
            <a:avLst/>
          </a:prstGeom>
          <a:solidFill>
            <a:srgbClr val="4D738A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975"/>
          <a:stretch/>
        </p:blipFill>
        <p:spPr>
          <a:xfrm>
            <a:off x="9625483" y="365125"/>
            <a:ext cx="2231451" cy="676818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838200" y="365125"/>
            <a:ext cx="10515600" cy="90242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rgbClr val="4D738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Feedback from </a:t>
            </a:r>
            <a:r>
              <a:rPr lang="en-GB" dirty="0" smtClean="0">
                <a:solidFill>
                  <a:srgbClr val="4D738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2017 </a:t>
            </a:r>
            <a:r>
              <a:rPr lang="en-GB" dirty="0">
                <a:solidFill>
                  <a:srgbClr val="4D738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consultation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38200" y="958468"/>
            <a:ext cx="10904913" cy="550209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2400" dirty="0" smtClean="0">
              <a:solidFill>
                <a:srgbClr val="4D738A"/>
              </a:solidFill>
              <a:latin typeface="+mj-lt"/>
            </a:endParaRPr>
          </a:p>
          <a:p>
            <a:endParaRPr lang="en-GB" sz="2400" dirty="0" smtClean="0">
              <a:solidFill>
                <a:srgbClr val="4D738A"/>
              </a:solidFill>
              <a:latin typeface="+mj-lt"/>
            </a:endParaRPr>
          </a:p>
          <a:p>
            <a:endParaRPr lang="en-GB" sz="2400" dirty="0">
              <a:solidFill>
                <a:srgbClr val="4D738A"/>
              </a:solidFill>
              <a:latin typeface="+mj-lt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895110" y="1355902"/>
            <a:ext cx="10904913" cy="510466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 smtClean="0">
              <a:solidFill>
                <a:srgbClr val="4D738A"/>
              </a:solidFill>
              <a:latin typeface="+mj-lt"/>
            </a:endParaRPr>
          </a:p>
          <a:p>
            <a:r>
              <a:rPr lang="en-GB" dirty="0" smtClean="0">
                <a:solidFill>
                  <a:srgbClr val="4D738A"/>
                </a:solidFill>
                <a:latin typeface="+mj-lt"/>
              </a:rPr>
              <a:t>HEI </a:t>
            </a:r>
            <a:r>
              <a:rPr lang="en-GB" dirty="0">
                <a:solidFill>
                  <a:srgbClr val="4D738A"/>
                </a:solidFill>
                <a:latin typeface="+mj-lt"/>
              </a:rPr>
              <a:t>feedback generally supportive of including IL </a:t>
            </a:r>
            <a:r>
              <a:rPr lang="en-GB" dirty="0" smtClean="0">
                <a:solidFill>
                  <a:srgbClr val="4D738A"/>
                </a:solidFill>
                <a:latin typeface="+mj-lt"/>
              </a:rPr>
              <a:t>environment.</a:t>
            </a:r>
            <a:endParaRPr lang="en-GB" dirty="0">
              <a:solidFill>
                <a:srgbClr val="4D738A"/>
              </a:solidFill>
              <a:latin typeface="+mj-lt"/>
            </a:endParaRPr>
          </a:p>
          <a:p>
            <a:r>
              <a:rPr lang="en-GB" dirty="0">
                <a:solidFill>
                  <a:srgbClr val="4D738A"/>
                </a:solidFill>
                <a:latin typeface="+mj-lt"/>
              </a:rPr>
              <a:t>Funding bodies agreed to run a pilot IL environment submission for REF 2021:</a:t>
            </a:r>
          </a:p>
          <a:p>
            <a:pPr lvl="1"/>
            <a:r>
              <a:rPr lang="en-GB" sz="2800" dirty="0">
                <a:solidFill>
                  <a:srgbClr val="4D738A"/>
                </a:solidFill>
                <a:latin typeface="+mj-lt"/>
              </a:rPr>
              <a:t>Pilot assessment to take place alongside Unit Level assessment.</a:t>
            </a:r>
          </a:p>
          <a:p>
            <a:pPr lvl="1"/>
            <a:r>
              <a:rPr lang="en-GB" sz="2800" dirty="0">
                <a:solidFill>
                  <a:srgbClr val="4D738A"/>
                </a:solidFill>
                <a:latin typeface="+mj-lt"/>
              </a:rPr>
              <a:t>Assessed by the </a:t>
            </a:r>
            <a:r>
              <a:rPr lang="en-GB" sz="2800" dirty="0" smtClean="0">
                <a:solidFill>
                  <a:srgbClr val="4D738A"/>
                </a:solidFill>
                <a:latin typeface="+mj-lt"/>
              </a:rPr>
              <a:t>Institutional-Level </a:t>
            </a:r>
            <a:r>
              <a:rPr lang="en-GB" sz="2800" dirty="0">
                <a:solidFill>
                  <a:srgbClr val="4D738A"/>
                </a:solidFill>
                <a:latin typeface="+mj-lt"/>
              </a:rPr>
              <a:t>Environment </a:t>
            </a:r>
            <a:r>
              <a:rPr lang="en-GB" sz="2800" dirty="0" smtClean="0">
                <a:solidFill>
                  <a:srgbClr val="4D738A"/>
                </a:solidFill>
                <a:latin typeface="+mj-lt"/>
              </a:rPr>
              <a:t>Pilot Panel</a:t>
            </a:r>
            <a:r>
              <a:rPr lang="en-GB" sz="2800" dirty="0">
                <a:solidFill>
                  <a:srgbClr val="4D738A"/>
                </a:solidFill>
                <a:latin typeface="+mj-lt"/>
              </a:rPr>
              <a:t>. </a:t>
            </a:r>
          </a:p>
          <a:p>
            <a:pPr lvl="1"/>
            <a:r>
              <a:rPr lang="en-GB" sz="2800" dirty="0">
                <a:solidFill>
                  <a:srgbClr val="4D738A"/>
                </a:solidFill>
                <a:latin typeface="+mj-lt"/>
              </a:rPr>
              <a:t>Assessment of IL environment will not contribute to final profiles.</a:t>
            </a:r>
          </a:p>
          <a:p>
            <a:pPr lvl="1"/>
            <a:r>
              <a:rPr lang="en-GB" sz="2800" dirty="0">
                <a:solidFill>
                  <a:srgbClr val="4D738A"/>
                </a:solidFill>
                <a:latin typeface="+mj-lt"/>
              </a:rPr>
              <a:t>IL submission will be available to sub-panels to support assessment of the UL environment submission.</a:t>
            </a:r>
          </a:p>
          <a:p>
            <a:endParaRPr lang="en-GB" sz="2400" dirty="0">
              <a:solidFill>
                <a:srgbClr val="4D738A"/>
              </a:solidFill>
              <a:latin typeface="+mj-lt"/>
            </a:endParaRPr>
          </a:p>
          <a:p>
            <a:endParaRPr lang="en-GB" sz="2400" dirty="0" smtClean="0">
              <a:solidFill>
                <a:srgbClr val="4D738A"/>
              </a:solidFill>
              <a:latin typeface="+mj-lt"/>
            </a:endParaRPr>
          </a:p>
          <a:p>
            <a:endParaRPr lang="en-GB" sz="2400" dirty="0" smtClean="0">
              <a:solidFill>
                <a:srgbClr val="4D738A"/>
              </a:solidFill>
              <a:latin typeface="+mj-lt"/>
            </a:endParaRPr>
          </a:p>
          <a:p>
            <a:endParaRPr lang="en-GB" sz="2400" dirty="0">
              <a:solidFill>
                <a:srgbClr val="4D738A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2217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2700" y="0"/>
            <a:ext cx="673100" cy="6858000"/>
          </a:xfrm>
          <a:prstGeom prst="rect">
            <a:avLst/>
          </a:prstGeom>
          <a:solidFill>
            <a:srgbClr val="4D738A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975"/>
          <a:stretch/>
        </p:blipFill>
        <p:spPr>
          <a:xfrm>
            <a:off x="9625483" y="365125"/>
            <a:ext cx="2231451" cy="676818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838200" y="365125"/>
            <a:ext cx="10515600" cy="90242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rgbClr val="4D738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Panel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38200" y="958468"/>
            <a:ext cx="10904913" cy="550209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2400" dirty="0" smtClean="0">
              <a:solidFill>
                <a:srgbClr val="4D738A"/>
              </a:solidFill>
              <a:latin typeface="+mj-lt"/>
            </a:endParaRPr>
          </a:p>
          <a:p>
            <a:endParaRPr lang="en-GB" sz="2400" dirty="0" smtClean="0">
              <a:solidFill>
                <a:srgbClr val="4D738A"/>
              </a:solidFill>
              <a:latin typeface="+mj-lt"/>
            </a:endParaRPr>
          </a:p>
          <a:p>
            <a:endParaRPr lang="en-GB" sz="2400" dirty="0">
              <a:solidFill>
                <a:srgbClr val="4D738A"/>
              </a:solidFill>
              <a:latin typeface="+mj-lt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895110" y="1355902"/>
            <a:ext cx="10904913" cy="510466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 smtClean="0">
                <a:solidFill>
                  <a:srgbClr val="4D738A"/>
                </a:solidFill>
                <a:latin typeface="+mj-lt"/>
              </a:rPr>
              <a:t>Chair</a:t>
            </a:r>
            <a:r>
              <a:rPr lang="en-GB" sz="2400" dirty="0" smtClean="0">
                <a:solidFill>
                  <a:srgbClr val="4D6275"/>
                </a:solidFill>
                <a:latin typeface="+mj-lt"/>
              </a:rPr>
              <a:t>: Professor </a:t>
            </a:r>
            <a:r>
              <a:rPr lang="en-GB" sz="2400" dirty="0" smtClean="0">
                <a:solidFill>
                  <a:srgbClr val="4D738A"/>
                </a:solidFill>
                <a:latin typeface="+mj-lt"/>
              </a:rPr>
              <a:t>Chris </a:t>
            </a:r>
            <a:r>
              <a:rPr lang="en-GB" sz="2400" dirty="0">
                <a:solidFill>
                  <a:srgbClr val="4D738A"/>
                </a:solidFill>
                <a:latin typeface="+mj-lt"/>
              </a:rPr>
              <a:t>Day – VC Newcastle </a:t>
            </a:r>
            <a:r>
              <a:rPr lang="en-GB" sz="2400" dirty="0" smtClean="0">
                <a:solidFill>
                  <a:srgbClr val="4D738A"/>
                </a:solidFill>
                <a:latin typeface="+mj-lt"/>
              </a:rPr>
              <a:t>University. </a:t>
            </a:r>
            <a:endParaRPr lang="en-GB" sz="2400" dirty="0">
              <a:solidFill>
                <a:srgbClr val="4D738A"/>
              </a:solidFill>
              <a:latin typeface="+mj-lt"/>
            </a:endParaRPr>
          </a:p>
          <a:p>
            <a:r>
              <a:rPr lang="en-GB" sz="2400" dirty="0">
                <a:solidFill>
                  <a:srgbClr val="4D738A"/>
                </a:solidFill>
                <a:latin typeface="+mj-lt"/>
              </a:rPr>
              <a:t>Panel </a:t>
            </a:r>
            <a:r>
              <a:rPr lang="en-GB" sz="2400" dirty="0" smtClean="0">
                <a:solidFill>
                  <a:srgbClr val="4D738A"/>
                </a:solidFill>
                <a:latin typeface="+mj-lt"/>
              </a:rPr>
              <a:t>members, </a:t>
            </a:r>
            <a:r>
              <a:rPr lang="en-GB" sz="2400" dirty="0">
                <a:solidFill>
                  <a:srgbClr val="4D738A"/>
                </a:solidFill>
                <a:latin typeface="+mj-lt"/>
              </a:rPr>
              <a:t>appointed through </a:t>
            </a:r>
            <a:r>
              <a:rPr lang="en-GB" sz="2400" dirty="0" smtClean="0">
                <a:solidFill>
                  <a:srgbClr val="4D738A"/>
                </a:solidFill>
                <a:latin typeface="+mj-lt"/>
              </a:rPr>
              <a:t>EOI: </a:t>
            </a:r>
            <a:endParaRPr lang="en-US" sz="2400" dirty="0"/>
          </a:p>
          <a:p>
            <a:pPr marL="0" indent="0">
              <a:buNone/>
            </a:pPr>
            <a:r>
              <a:rPr lang="en-US" dirty="0"/>
              <a:t>	</a:t>
            </a:r>
          </a:p>
          <a:p>
            <a:endParaRPr lang="en-GB" sz="2400" dirty="0">
              <a:solidFill>
                <a:srgbClr val="4D738A"/>
              </a:solidFill>
              <a:latin typeface="+mj-lt"/>
            </a:endParaRPr>
          </a:p>
          <a:p>
            <a:endParaRPr lang="en-GB" sz="2400" dirty="0" smtClean="0">
              <a:solidFill>
                <a:srgbClr val="4D738A"/>
              </a:solidFill>
              <a:latin typeface="+mj-lt"/>
            </a:endParaRPr>
          </a:p>
          <a:p>
            <a:endParaRPr lang="en-GB" sz="2400" dirty="0" smtClean="0">
              <a:solidFill>
                <a:srgbClr val="4D738A"/>
              </a:solidFill>
              <a:latin typeface="+mj-lt"/>
            </a:endParaRPr>
          </a:p>
          <a:p>
            <a:endParaRPr lang="en-GB" sz="2400" dirty="0">
              <a:solidFill>
                <a:srgbClr val="4D738A"/>
              </a:solidFill>
              <a:latin typeface="+mj-lt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2246995"/>
              </p:ext>
            </p:extLst>
          </p:nvPr>
        </p:nvGraphicFramePr>
        <p:xfrm>
          <a:off x="2049670" y="2287636"/>
          <a:ext cx="6660597" cy="3881759"/>
        </p:xfrm>
        <a:graphic>
          <a:graphicData uri="http://schemas.openxmlformats.org/drawingml/2006/table">
            <a:tbl>
              <a:tblPr/>
              <a:tblGrid>
                <a:gridCol w="1656797"/>
                <a:gridCol w="1587500"/>
                <a:gridCol w="95250"/>
                <a:gridCol w="1733550"/>
                <a:gridCol w="1587500"/>
              </a:tblGrid>
              <a:tr h="42989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4D6275"/>
                          </a:solidFill>
                          <a:effectLst/>
                          <a:latin typeface="Calibri" panose="020F0502020204030204" pitchFamily="34" charset="0"/>
                        </a:rPr>
                        <a:t>Professor John Cattell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4D6275"/>
                          </a:solidFill>
                          <a:effectLst/>
                          <a:latin typeface="Calibri" panose="020F0502020204030204" pitchFamily="34" charset="0"/>
                        </a:rPr>
                        <a:t>Historic England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4D627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4D6275"/>
                          </a:solidFill>
                          <a:effectLst/>
                          <a:latin typeface="Calibri" panose="020F0502020204030204" pitchFamily="34" charset="0"/>
                        </a:rPr>
                        <a:t>Professor Weiru Liu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4D6275"/>
                          </a:solidFill>
                          <a:effectLst/>
                          <a:latin typeface="Calibri" panose="020F0502020204030204" pitchFamily="34" charset="0"/>
                        </a:rPr>
                        <a:t>University of Bristol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989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4D6275"/>
                          </a:solidFill>
                          <a:effectLst/>
                          <a:latin typeface="Calibri" panose="020F0502020204030204" pitchFamily="34" charset="0"/>
                        </a:rPr>
                        <a:t>Dr Stephen Conway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4D6275"/>
                          </a:solidFill>
                          <a:effectLst/>
                          <a:latin typeface="Calibri" panose="020F0502020204030204" pitchFamily="34" charset="0"/>
                        </a:rPr>
                        <a:t>University of Oxford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4D627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4D6275"/>
                          </a:solidFill>
                          <a:effectLst/>
                          <a:latin typeface="Calibri" panose="020F0502020204030204" pitchFamily="34" charset="0"/>
                        </a:rPr>
                        <a:t>Professor Ruth Northway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4D6275"/>
                          </a:solidFill>
                          <a:effectLst/>
                          <a:latin typeface="Calibri" panose="020F0502020204030204" pitchFamily="34" charset="0"/>
                        </a:rPr>
                        <a:t>University of South Wales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989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4D6275"/>
                          </a:solidFill>
                          <a:effectLst/>
                          <a:latin typeface="Calibri" panose="020F0502020204030204" pitchFamily="34" charset="0"/>
                        </a:rPr>
                        <a:t>Professor Nandini Das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4D6275"/>
                          </a:solidFill>
                          <a:effectLst/>
                          <a:latin typeface="Calibri" panose="020F0502020204030204" pitchFamily="34" charset="0"/>
                        </a:rPr>
                        <a:t>University of Liverpool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4D627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4D6275"/>
                          </a:solidFill>
                          <a:effectLst/>
                          <a:latin typeface="Calibri" panose="020F0502020204030204" pitchFamily="34" charset="0"/>
                        </a:rPr>
                        <a:t>Professor Mark Ormerod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4D6275"/>
                          </a:solidFill>
                          <a:effectLst/>
                          <a:latin typeface="Calibri" panose="020F0502020204030204" pitchFamily="34" charset="0"/>
                        </a:rPr>
                        <a:t>Keele University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989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4D6275"/>
                          </a:solidFill>
                          <a:effectLst/>
                          <a:latin typeface="Calibri" panose="020F0502020204030204" pitchFamily="34" charset="0"/>
                        </a:rPr>
                        <a:t>Professor Michael Fitzpatrick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4D6275"/>
                          </a:solidFill>
                          <a:effectLst/>
                          <a:latin typeface="Calibri" panose="020F0502020204030204" pitchFamily="34" charset="0"/>
                        </a:rPr>
                        <a:t>Coventry University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4D627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4D6275"/>
                          </a:solidFill>
                          <a:effectLst/>
                          <a:latin typeface="Calibri" panose="020F0502020204030204" pitchFamily="34" charset="0"/>
                        </a:rPr>
                        <a:t>Professor Murray Pittock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4D6275"/>
                          </a:solidFill>
                          <a:effectLst/>
                          <a:latin typeface="Calibri" panose="020F0502020204030204" pitchFamily="34" charset="0"/>
                        </a:rPr>
                        <a:t>University of Glasgow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989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4D6275"/>
                          </a:solidFill>
                          <a:effectLst/>
                          <a:latin typeface="Calibri" panose="020F0502020204030204" pitchFamily="34" charset="0"/>
                        </a:rPr>
                        <a:t>Professor Sir Barry Ife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rgbClr val="4D6275"/>
                          </a:solidFill>
                          <a:effectLst/>
                          <a:latin typeface="Calibri" panose="020F0502020204030204" pitchFamily="34" charset="0"/>
                        </a:rPr>
                        <a:t>Guildhall School of Music and Drama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4D627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 err="1">
                          <a:solidFill>
                            <a:srgbClr val="4D6275"/>
                          </a:solidFill>
                          <a:effectLst/>
                          <a:latin typeface="Calibri" panose="020F0502020204030204" pitchFamily="34" charset="0"/>
                        </a:rPr>
                        <a:t>Mr</a:t>
                      </a:r>
                      <a:r>
                        <a:rPr lang="en-US" sz="1400" b="1" i="0" u="none" strike="noStrike" dirty="0">
                          <a:solidFill>
                            <a:srgbClr val="4D6275"/>
                          </a:solidFill>
                          <a:effectLst/>
                          <a:latin typeface="Calibri" panose="020F0502020204030204" pitchFamily="34" charset="0"/>
                        </a:rPr>
                        <a:t> Michael Rayner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rgbClr val="4D6275"/>
                          </a:solidFill>
                          <a:effectLst/>
                          <a:latin typeface="Calibri" panose="020F0502020204030204" pitchFamily="34" charset="0"/>
                        </a:rPr>
                        <a:t>University of the Highlands and Islands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989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4D6275"/>
                          </a:solidFill>
                          <a:effectLst/>
                          <a:latin typeface="Calibri" panose="020F0502020204030204" pitchFamily="34" charset="0"/>
                        </a:rPr>
                        <a:t>Professor Andrew Jones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4D6275"/>
                          </a:solidFill>
                          <a:effectLst/>
                          <a:latin typeface="Calibri" panose="020F0502020204030204" pitchFamily="34" charset="0"/>
                        </a:rPr>
                        <a:t>City, University of London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4D627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4D6275"/>
                          </a:solidFill>
                          <a:effectLst/>
                          <a:latin typeface="Calibri" panose="020F0502020204030204" pitchFamily="34" charset="0"/>
                        </a:rPr>
                        <a:t>Dr Rosa </a:t>
                      </a:r>
                      <a:r>
                        <a:rPr lang="en-US" sz="1400" b="1" i="0" u="none" strike="noStrike" dirty="0" err="1">
                          <a:solidFill>
                            <a:srgbClr val="4D6275"/>
                          </a:solidFill>
                          <a:effectLst/>
                          <a:latin typeface="Calibri" panose="020F0502020204030204" pitchFamily="34" charset="0"/>
                        </a:rPr>
                        <a:t>Scoble</a:t>
                      </a:r>
                      <a:endParaRPr lang="en-US" sz="1400" b="1" i="0" u="none" strike="noStrike" dirty="0">
                        <a:solidFill>
                          <a:srgbClr val="4D627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4D6275"/>
                          </a:solidFill>
                          <a:effectLst/>
                          <a:latin typeface="Calibri" panose="020F0502020204030204" pitchFamily="34" charset="0"/>
                        </a:rPr>
                        <a:t>Brunel University London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989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4D6275"/>
                          </a:solidFill>
                          <a:effectLst/>
                          <a:latin typeface="Calibri" panose="020F0502020204030204" pitchFamily="34" charset="0"/>
                        </a:rPr>
                        <a:t>Professor Linda King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4D6275"/>
                          </a:solidFill>
                          <a:effectLst/>
                          <a:latin typeface="Calibri" panose="020F0502020204030204" pitchFamily="34" charset="0"/>
                        </a:rPr>
                        <a:t>Oxford Brookes University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4D627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4D6275"/>
                          </a:solidFill>
                          <a:effectLst/>
                          <a:latin typeface="Calibri" panose="020F0502020204030204" pitchFamily="34" charset="0"/>
                        </a:rPr>
                        <a:t>Professor Martin Tillotson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4D6275"/>
                          </a:solidFill>
                          <a:effectLst/>
                          <a:latin typeface="Calibri" panose="020F0502020204030204" pitchFamily="34" charset="0"/>
                        </a:rPr>
                        <a:t>University of Leeds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989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4D6275"/>
                          </a:solidFill>
                          <a:effectLst/>
                          <a:latin typeface="Calibri" panose="020F0502020204030204" pitchFamily="34" charset="0"/>
                        </a:rPr>
                        <a:t>Professor Fiona Lettice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4D6275"/>
                          </a:solidFill>
                          <a:effectLst/>
                          <a:latin typeface="Calibri" panose="020F0502020204030204" pitchFamily="34" charset="0"/>
                        </a:rPr>
                        <a:t>University of East Anglia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4D627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4D6275"/>
                          </a:solidFill>
                          <a:effectLst/>
                          <a:latin typeface="Calibri" panose="020F0502020204030204" pitchFamily="34" charset="0"/>
                        </a:rPr>
                        <a:t>Mr Alisdair Wotherspoon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4D6275"/>
                          </a:solidFill>
                          <a:effectLst/>
                          <a:latin typeface="Calibri" panose="020F0502020204030204" pitchFamily="34" charset="0"/>
                        </a:rPr>
                        <a:t>Independent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989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4D6275"/>
                          </a:solidFill>
                          <a:effectLst/>
                          <a:latin typeface="Calibri" panose="020F0502020204030204" pitchFamily="34" charset="0"/>
                        </a:rPr>
                        <a:t>Professor </a:t>
                      </a:r>
                      <a:r>
                        <a:rPr lang="en-US" sz="1400" b="1" i="0" u="none" strike="noStrike" dirty="0" err="1">
                          <a:solidFill>
                            <a:srgbClr val="4D6275"/>
                          </a:solidFill>
                          <a:effectLst/>
                          <a:latin typeface="Calibri" panose="020F0502020204030204" pitchFamily="34" charset="0"/>
                        </a:rPr>
                        <a:t>Dewi</a:t>
                      </a:r>
                      <a:r>
                        <a:rPr lang="en-US" sz="1400" b="1" i="0" u="none" strike="noStrike" dirty="0">
                          <a:solidFill>
                            <a:srgbClr val="4D6275"/>
                          </a:solidFill>
                          <a:effectLst/>
                          <a:latin typeface="Calibri" panose="020F0502020204030204" pitchFamily="34" charset="0"/>
                        </a:rPr>
                        <a:t> Lewis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4D6275"/>
                          </a:solidFill>
                          <a:effectLst/>
                          <a:latin typeface="Calibri" panose="020F0502020204030204" pitchFamily="34" charset="0"/>
                        </a:rPr>
                        <a:t>Independent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4D6275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4D6275"/>
                          </a:solidFill>
                          <a:effectLst/>
                          <a:latin typeface="Calibri" panose="020F0502020204030204" pitchFamily="34" charset="0"/>
                        </a:rPr>
                        <a:t>Professor Dianne Berry (Observer)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4D6275"/>
                          </a:solidFill>
                          <a:effectLst/>
                          <a:latin typeface="Calibri" panose="020F0502020204030204" pitchFamily="34" charset="0"/>
                        </a:rPr>
                        <a:t>University of Reading</a:t>
                      </a:r>
                    </a:p>
                  </a:txBody>
                  <a:tcPr marL="4763" marR="4763" marT="4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6032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2700" y="0"/>
            <a:ext cx="673100" cy="6858000"/>
          </a:xfrm>
          <a:prstGeom prst="rect">
            <a:avLst/>
          </a:prstGeom>
          <a:solidFill>
            <a:srgbClr val="4D738A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975"/>
          <a:stretch/>
        </p:blipFill>
        <p:spPr>
          <a:xfrm>
            <a:off x="9625483" y="365125"/>
            <a:ext cx="2231451" cy="676818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838200" y="365125"/>
            <a:ext cx="10515600" cy="90242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rgbClr val="4D738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Principles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38200" y="958468"/>
            <a:ext cx="10904913" cy="550209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2400" dirty="0" smtClean="0">
              <a:solidFill>
                <a:srgbClr val="4D738A"/>
              </a:solidFill>
              <a:latin typeface="+mj-lt"/>
            </a:endParaRPr>
          </a:p>
          <a:p>
            <a:endParaRPr lang="en-GB" sz="2400" dirty="0" smtClean="0">
              <a:solidFill>
                <a:srgbClr val="4D738A"/>
              </a:solidFill>
              <a:latin typeface="+mj-lt"/>
            </a:endParaRPr>
          </a:p>
          <a:p>
            <a:endParaRPr lang="en-GB" sz="2400" dirty="0">
              <a:solidFill>
                <a:srgbClr val="4D738A"/>
              </a:solidFill>
              <a:latin typeface="+mj-lt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895110" y="1355902"/>
            <a:ext cx="10904913" cy="510466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solidFill>
                  <a:srgbClr val="4D738A"/>
                </a:solidFill>
                <a:latin typeface="+mj-lt"/>
              </a:rPr>
              <a:t>IL Guidance and criteria supplementary to, and consistent with, main REF Guidance and </a:t>
            </a:r>
            <a:r>
              <a:rPr lang="en-GB" dirty="0" smtClean="0">
                <a:solidFill>
                  <a:srgbClr val="4D738A"/>
                </a:solidFill>
                <a:latin typeface="+mj-lt"/>
              </a:rPr>
              <a:t>Criteria.</a:t>
            </a:r>
            <a:endParaRPr lang="en-GB" dirty="0">
              <a:solidFill>
                <a:srgbClr val="4D738A"/>
              </a:solidFill>
              <a:latin typeface="+mj-lt"/>
            </a:endParaRPr>
          </a:p>
          <a:p>
            <a:r>
              <a:rPr lang="en-GB" dirty="0">
                <a:solidFill>
                  <a:srgbClr val="4D738A"/>
                </a:solidFill>
                <a:latin typeface="+mj-lt"/>
              </a:rPr>
              <a:t>Submissions more than an aggregation of UL.</a:t>
            </a:r>
          </a:p>
          <a:p>
            <a:r>
              <a:rPr lang="en-GB" dirty="0">
                <a:solidFill>
                  <a:srgbClr val="4D738A"/>
                </a:solidFill>
                <a:latin typeface="+mj-lt"/>
              </a:rPr>
              <a:t>Should reflect IL strategy and policies and articulate/examine cross-cutting central activities.</a:t>
            </a:r>
          </a:p>
          <a:p>
            <a:r>
              <a:rPr lang="en-GB" dirty="0">
                <a:solidFill>
                  <a:srgbClr val="4D738A"/>
                </a:solidFill>
                <a:latin typeface="+mj-lt"/>
              </a:rPr>
              <a:t>Areas of </a:t>
            </a:r>
            <a:r>
              <a:rPr lang="en-GB" dirty="0" smtClean="0">
                <a:solidFill>
                  <a:srgbClr val="4D738A"/>
                </a:solidFill>
                <a:latin typeface="+mj-lt"/>
              </a:rPr>
              <a:t>interest:</a:t>
            </a:r>
            <a:endParaRPr lang="en-GB" dirty="0">
              <a:solidFill>
                <a:srgbClr val="4D738A"/>
              </a:solidFill>
              <a:latin typeface="+mj-lt"/>
            </a:endParaRPr>
          </a:p>
          <a:p>
            <a:pPr lvl="1"/>
            <a:r>
              <a:rPr lang="en-GB" sz="2800" dirty="0">
                <a:solidFill>
                  <a:srgbClr val="4D738A"/>
                </a:solidFill>
                <a:latin typeface="+mj-lt"/>
              </a:rPr>
              <a:t>HEI strategy and underpinning </a:t>
            </a:r>
            <a:r>
              <a:rPr lang="en-GB" sz="2800" dirty="0" smtClean="0">
                <a:solidFill>
                  <a:srgbClr val="4D738A"/>
                </a:solidFill>
                <a:latin typeface="+mj-lt"/>
              </a:rPr>
              <a:t>factors;</a:t>
            </a:r>
            <a:endParaRPr lang="en-GB" sz="2800" dirty="0">
              <a:solidFill>
                <a:srgbClr val="4D738A"/>
              </a:solidFill>
              <a:latin typeface="+mj-lt"/>
            </a:endParaRPr>
          </a:p>
          <a:p>
            <a:pPr lvl="1"/>
            <a:r>
              <a:rPr lang="en-GB" sz="2800" dirty="0">
                <a:solidFill>
                  <a:srgbClr val="4D738A"/>
                </a:solidFill>
                <a:latin typeface="+mj-lt"/>
              </a:rPr>
              <a:t>Progress since </a:t>
            </a:r>
            <a:r>
              <a:rPr lang="en-GB" sz="2800" dirty="0" smtClean="0">
                <a:solidFill>
                  <a:srgbClr val="4D738A"/>
                </a:solidFill>
                <a:latin typeface="+mj-lt"/>
              </a:rPr>
              <a:t>2014;</a:t>
            </a:r>
            <a:endParaRPr lang="en-GB" sz="2800" dirty="0">
              <a:solidFill>
                <a:srgbClr val="4D738A"/>
              </a:solidFill>
              <a:latin typeface="+mj-lt"/>
            </a:endParaRPr>
          </a:p>
          <a:p>
            <a:pPr lvl="1"/>
            <a:r>
              <a:rPr lang="en-GB" sz="2800" dirty="0">
                <a:solidFill>
                  <a:srgbClr val="4D738A"/>
                </a:solidFill>
                <a:latin typeface="+mj-lt"/>
              </a:rPr>
              <a:t>Investment decisions, impacts across the institution and how this reflects HEI </a:t>
            </a:r>
            <a:r>
              <a:rPr lang="en-GB" sz="2800" dirty="0" smtClean="0">
                <a:solidFill>
                  <a:srgbClr val="4D738A"/>
                </a:solidFill>
                <a:latin typeface="+mj-lt"/>
              </a:rPr>
              <a:t>specialisms;</a:t>
            </a:r>
            <a:endParaRPr lang="en-GB" sz="2800" dirty="0">
              <a:solidFill>
                <a:srgbClr val="4D738A"/>
              </a:solidFill>
              <a:latin typeface="+mj-lt"/>
            </a:endParaRPr>
          </a:p>
          <a:p>
            <a:pPr lvl="1"/>
            <a:r>
              <a:rPr lang="en-GB" sz="2800" dirty="0">
                <a:solidFill>
                  <a:srgbClr val="4D738A"/>
                </a:solidFill>
                <a:latin typeface="+mj-lt"/>
              </a:rPr>
              <a:t>Engagement between central and unit level activities.</a:t>
            </a:r>
          </a:p>
          <a:p>
            <a:endParaRPr lang="en-GB" sz="2400" dirty="0">
              <a:solidFill>
                <a:srgbClr val="4D738A"/>
              </a:solidFill>
              <a:latin typeface="+mj-lt"/>
            </a:endParaRPr>
          </a:p>
          <a:p>
            <a:endParaRPr lang="en-GB" sz="2400" dirty="0" smtClean="0">
              <a:solidFill>
                <a:srgbClr val="4D738A"/>
              </a:solidFill>
              <a:latin typeface="+mj-lt"/>
            </a:endParaRPr>
          </a:p>
          <a:p>
            <a:endParaRPr lang="en-GB" sz="2400" dirty="0" smtClean="0">
              <a:solidFill>
                <a:srgbClr val="4D738A"/>
              </a:solidFill>
              <a:latin typeface="+mj-lt"/>
            </a:endParaRPr>
          </a:p>
          <a:p>
            <a:pPr marL="0" indent="0">
              <a:buNone/>
            </a:pPr>
            <a:endParaRPr lang="en-GB" sz="2400" dirty="0">
              <a:solidFill>
                <a:srgbClr val="4D738A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21910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2700" y="0"/>
            <a:ext cx="673100" cy="6858000"/>
          </a:xfrm>
          <a:prstGeom prst="rect">
            <a:avLst/>
          </a:prstGeom>
          <a:solidFill>
            <a:srgbClr val="4D738A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975"/>
          <a:stretch/>
        </p:blipFill>
        <p:spPr>
          <a:xfrm>
            <a:off x="9625483" y="365125"/>
            <a:ext cx="2231451" cy="676818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rgbClr val="4D738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Progress</a:t>
            </a:r>
            <a:endParaRPr lang="en-GB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38200" y="958468"/>
            <a:ext cx="10904913" cy="550209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2400" dirty="0" smtClean="0">
              <a:solidFill>
                <a:srgbClr val="4D738A"/>
              </a:solidFill>
              <a:latin typeface="+mj-lt"/>
            </a:endParaRPr>
          </a:p>
          <a:p>
            <a:endParaRPr lang="en-GB" sz="2400" dirty="0" smtClean="0">
              <a:solidFill>
                <a:srgbClr val="4D738A"/>
              </a:solidFill>
              <a:latin typeface="+mj-lt"/>
            </a:endParaRPr>
          </a:p>
          <a:p>
            <a:endParaRPr lang="en-GB" sz="2400" dirty="0">
              <a:solidFill>
                <a:srgbClr val="4D738A"/>
              </a:solidFill>
              <a:latin typeface="+mj-lt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895110" y="1355902"/>
            <a:ext cx="10904913" cy="550209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>
                <a:solidFill>
                  <a:srgbClr val="4D738A"/>
                </a:solidFill>
                <a:latin typeface="+mj-lt"/>
              </a:rPr>
              <a:t>Panel </a:t>
            </a:r>
            <a:r>
              <a:rPr lang="en-GB" dirty="0">
                <a:solidFill>
                  <a:srgbClr val="4D738A"/>
                </a:solidFill>
                <a:latin typeface="+mj-lt"/>
              </a:rPr>
              <a:t>met </a:t>
            </a:r>
            <a:r>
              <a:rPr lang="en-GB" dirty="0">
                <a:solidFill>
                  <a:srgbClr val="4D738A"/>
                </a:solidFill>
                <a:latin typeface="+mj-lt"/>
              </a:rPr>
              <a:t>Novem</a:t>
            </a:r>
            <a:r>
              <a:rPr lang="en-GB" dirty="0">
                <a:solidFill>
                  <a:srgbClr val="4D738A"/>
                </a:solidFill>
                <a:latin typeface="+mj-lt"/>
              </a:rPr>
              <a:t>ber 2018 to: </a:t>
            </a:r>
          </a:p>
          <a:p>
            <a:pPr lvl="1"/>
            <a:r>
              <a:rPr lang="en-GB" sz="2800" dirty="0" smtClean="0">
                <a:solidFill>
                  <a:srgbClr val="586C7D"/>
                </a:solidFill>
                <a:latin typeface="+mj-lt"/>
              </a:rPr>
              <a:t>Set the framework </a:t>
            </a:r>
            <a:r>
              <a:rPr lang="en-GB" sz="2800" dirty="0">
                <a:solidFill>
                  <a:srgbClr val="586C7D"/>
                </a:solidFill>
                <a:latin typeface="+mj-lt"/>
              </a:rPr>
              <a:t>for the guidance, assessment criteria and panel working </a:t>
            </a:r>
            <a:r>
              <a:rPr lang="en-GB" sz="2800" dirty="0" smtClean="0">
                <a:solidFill>
                  <a:srgbClr val="586C7D"/>
                </a:solidFill>
                <a:latin typeface="+mj-lt"/>
              </a:rPr>
              <a:t>methods;</a:t>
            </a:r>
            <a:endParaRPr lang="en-GB" sz="2800" dirty="0">
              <a:solidFill>
                <a:srgbClr val="586C7D"/>
              </a:solidFill>
              <a:latin typeface="+mj-lt"/>
            </a:endParaRPr>
          </a:p>
          <a:p>
            <a:pPr lvl="1"/>
            <a:r>
              <a:rPr lang="en-GB" sz="2800" dirty="0" smtClean="0">
                <a:solidFill>
                  <a:srgbClr val="586C7D"/>
                </a:solidFill>
                <a:latin typeface="+mj-lt"/>
              </a:rPr>
              <a:t>Consider the evaluation framework.</a:t>
            </a:r>
            <a:endParaRPr lang="en-GB" sz="2800" dirty="0">
              <a:solidFill>
                <a:srgbClr val="586C7D"/>
              </a:solidFill>
              <a:latin typeface="+mj-lt"/>
            </a:endParaRPr>
          </a:p>
          <a:p>
            <a:r>
              <a:rPr lang="en-GB" dirty="0">
                <a:solidFill>
                  <a:srgbClr val="4D738A"/>
                </a:solidFill>
                <a:latin typeface="+mj-lt"/>
              </a:rPr>
              <a:t>Follow-up work to finalise and publish Draft guidance. </a:t>
            </a:r>
          </a:p>
          <a:p>
            <a:r>
              <a:rPr lang="en-GB" dirty="0">
                <a:solidFill>
                  <a:srgbClr val="4D738A"/>
                </a:solidFill>
                <a:latin typeface="+mj-lt"/>
              </a:rPr>
              <a:t>Identification of the main issues for consultation </a:t>
            </a:r>
            <a:r>
              <a:rPr lang="en-GB" dirty="0" smtClean="0">
                <a:solidFill>
                  <a:srgbClr val="4D738A"/>
                </a:solidFill>
                <a:latin typeface="+mj-lt"/>
              </a:rPr>
              <a:t>workshops.</a:t>
            </a:r>
            <a:endParaRPr lang="en-GB" dirty="0">
              <a:solidFill>
                <a:srgbClr val="4D738A"/>
              </a:solidFill>
              <a:latin typeface="+mj-lt"/>
            </a:endParaRPr>
          </a:p>
          <a:p>
            <a:r>
              <a:rPr lang="en-GB" dirty="0" smtClean="0">
                <a:solidFill>
                  <a:srgbClr val="4D738A"/>
                </a:solidFill>
                <a:latin typeface="+mj-lt"/>
              </a:rPr>
              <a:t>Appointment </a:t>
            </a:r>
            <a:r>
              <a:rPr lang="en-GB" dirty="0">
                <a:solidFill>
                  <a:srgbClr val="4D738A"/>
                </a:solidFill>
                <a:latin typeface="+mj-lt"/>
              </a:rPr>
              <a:t>of EDAP chair as observer, to support consistent approach across REF and inform equalities </a:t>
            </a:r>
            <a:r>
              <a:rPr lang="en-GB" dirty="0" smtClean="0">
                <a:solidFill>
                  <a:srgbClr val="4D738A"/>
                </a:solidFill>
                <a:latin typeface="+mj-lt"/>
              </a:rPr>
              <a:t>considerations.</a:t>
            </a:r>
            <a:endParaRPr lang="en-GB" dirty="0">
              <a:solidFill>
                <a:srgbClr val="4D738A"/>
              </a:solidFill>
              <a:latin typeface="+mj-lt"/>
            </a:endParaRPr>
          </a:p>
          <a:p>
            <a:endParaRPr lang="en-GB" sz="2400" dirty="0" smtClean="0">
              <a:solidFill>
                <a:srgbClr val="4D738A"/>
              </a:solidFill>
              <a:latin typeface="+mj-lt"/>
            </a:endParaRPr>
          </a:p>
          <a:p>
            <a:endParaRPr lang="en-GB" sz="2400" dirty="0">
              <a:solidFill>
                <a:srgbClr val="4D738A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74162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2700" y="0"/>
            <a:ext cx="673100" cy="6858000"/>
          </a:xfrm>
          <a:prstGeom prst="rect">
            <a:avLst/>
          </a:prstGeom>
          <a:solidFill>
            <a:srgbClr val="4D738A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975"/>
          <a:stretch/>
        </p:blipFill>
        <p:spPr>
          <a:xfrm>
            <a:off x="9625483" y="365125"/>
            <a:ext cx="2231451" cy="676818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mtClean="0">
                <a:solidFill>
                  <a:srgbClr val="4D738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Finalising the IL guidance and criteria</a:t>
            </a:r>
            <a:endParaRPr lang="en-GB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38200" y="958468"/>
            <a:ext cx="10904913" cy="550209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2400" dirty="0" smtClean="0">
              <a:solidFill>
                <a:srgbClr val="4D738A"/>
              </a:solidFill>
              <a:latin typeface="+mj-lt"/>
            </a:endParaRPr>
          </a:p>
          <a:p>
            <a:endParaRPr lang="en-GB" sz="2400" dirty="0" smtClean="0">
              <a:solidFill>
                <a:srgbClr val="4D738A"/>
              </a:solidFill>
              <a:latin typeface="+mj-lt"/>
            </a:endParaRPr>
          </a:p>
          <a:p>
            <a:endParaRPr lang="en-GB" sz="2400" dirty="0">
              <a:solidFill>
                <a:srgbClr val="4D738A"/>
              </a:solidFill>
              <a:latin typeface="+mj-lt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895110" y="1355902"/>
            <a:ext cx="10904913" cy="550209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>
                <a:solidFill>
                  <a:srgbClr val="4D738A"/>
                </a:solidFill>
                <a:latin typeface="+mj-lt"/>
              </a:rPr>
              <a:t>Three sector workshops May 2019.</a:t>
            </a:r>
            <a:endParaRPr lang="en-GB" dirty="0">
              <a:solidFill>
                <a:srgbClr val="4D738A"/>
              </a:solidFill>
              <a:latin typeface="+mj-lt"/>
            </a:endParaRPr>
          </a:p>
          <a:p>
            <a:r>
              <a:rPr lang="en-GB" dirty="0" smtClean="0">
                <a:solidFill>
                  <a:srgbClr val="4D738A"/>
                </a:solidFill>
                <a:latin typeface="+mj-lt"/>
              </a:rPr>
              <a:t>To get </a:t>
            </a:r>
            <a:r>
              <a:rPr lang="en-GB" dirty="0">
                <a:solidFill>
                  <a:srgbClr val="4D738A"/>
                </a:solidFill>
                <a:latin typeface="+mj-lt"/>
              </a:rPr>
              <a:t>the views of the sector </a:t>
            </a:r>
            <a:r>
              <a:rPr lang="en-GB" dirty="0" smtClean="0">
                <a:solidFill>
                  <a:srgbClr val="4D738A"/>
                </a:solidFill>
                <a:latin typeface="+mj-lt"/>
              </a:rPr>
              <a:t>on the draft IL guidance and criteria. </a:t>
            </a:r>
            <a:endParaRPr lang="en-GB" dirty="0">
              <a:solidFill>
                <a:srgbClr val="4D738A"/>
              </a:solidFill>
              <a:latin typeface="+mj-lt"/>
            </a:endParaRPr>
          </a:p>
          <a:p>
            <a:r>
              <a:rPr lang="en-GB" dirty="0" smtClean="0">
                <a:solidFill>
                  <a:srgbClr val="4D738A"/>
                </a:solidFill>
                <a:latin typeface="+mj-lt"/>
              </a:rPr>
              <a:t>Explore the appropriateness and clarity of the guidance and criteria, and identify any emerging concerns.</a:t>
            </a:r>
            <a:endParaRPr lang="en-GB" dirty="0">
              <a:solidFill>
                <a:srgbClr val="4D738A"/>
              </a:solidFill>
              <a:latin typeface="+mj-lt"/>
            </a:endParaRPr>
          </a:p>
          <a:p>
            <a:r>
              <a:rPr lang="en-GB" dirty="0">
                <a:solidFill>
                  <a:srgbClr val="4D738A"/>
                </a:solidFill>
                <a:latin typeface="+mj-lt"/>
              </a:rPr>
              <a:t>Understand HEI perception of benefit and </a:t>
            </a:r>
            <a:r>
              <a:rPr lang="en-GB" dirty="0" smtClean="0">
                <a:solidFill>
                  <a:srgbClr val="4D738A"/>
                </a:solidFill>
                <a:latin typeface="+mj-lt"/>
              </a:rPr>
              <a:t>burden.</a:t>
            </a:r>
            <a:endParaRPr lang="en-GB" dirty="0">
              <a:solidFill>
                <a:srgbClr val="4D738A"/>
              </a:solidFill>
              <a:latin typeface="+mj-lt"/>
            </a:endParaRPr>
          </a:p>
          <a:p>
            <a:r>
              <a:rPr lang="en-GB" dirty="0" smtClean="0">
                <a:solidFill>
                  <a:srgbClr val="4D738A"/>
                </a:solidFill>
                <a:latin typeface="+mj-lt"/>
              </a:rPr>
              <a:t>Panel </a:t>
            </a:r>
            <a:r>
              <a:rPr lang="en-GB" dirty="0">
                <a:solidFill>
                  <a:srgbClr val="4D738A"/>
                </a:solidFill>
                <a:latin typeface="+mj-lt"/>
              </a:rPr>
              <a:t>will consider feedback in Summer </a:t>
            </a:r>
            <a:r>
              <a:rPr lang="en-GB" dirty="0" smtClean="0">
                <a:solidFill>
                  <a:srgbClr val="4D738A"/>
                </a:solidFill>
                <a:latin typeface="+mj-lt"/>
              </a:rPr>
              <a:t>2019.</a:t>
            </a:r>
            <a:endParaRPr lang="en-GB" dirty="0">
              <a:solidFill>
                <a:srgbClr val="4D738A"/>
              </a:solidFill>
              <a:latin typeface="+mj-lt"/>
            </a:endParaRPr>
          </a:p>
          <a:p>
            <a:r>
              <a:rPr lang="en-GB" dirty="0">
                <a:solidFill>
                  <a:srgbClr val="4D738A"/>
                </a:solidFill>
                <a:latin typeface="+mj-lt"/>
              </a:rPr>
              <a:t>Finalised guidance and criteria will be published in Autumn </a:t>
            </a:r>
            <a:r>
              <a:rPr lang="en-GB" dirty="0" smtClean="0">
                <a:solidFill>
                  <a:srgbClr val="4D738A"/>
                </a:solidFill>
                <a:latin typeface="+mj-lt"/>
              </a:rPr>
              <a:t>2019.</a:t>
            </a:r>
            <a:endParaRPr lang="en-GB" dirty="0">
              <a:solidFill>
                <a:srgbClr val="4D738A"/>
              </a:solidFill>
              <a:latin typeface="+mj-lt"/>
            </a:endParaRPr>
          </a:p>
          <a:p>
            <a:endParaRPr lang="en-GB" sz="2400" dirty="0" smtClean="0">
              <a:solidFill>
                <a:srgbClr val="4D738A"/>
              </a:solidFill>
              <a:latin typeface="+mj-lt"/>
            </a:endParaRPr>
          </a:p>
          <a:p>
            <a:endParaRPr lang="en-GB" sz="2400" dirty="0">
              <a:solidFill>
                <a:srgbClr val="4D738A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74342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2700" y="0"/>
            <a:ext cx="673100" cy="6858000"/>
          </a:xfrm>
          <a:prstGeom prst="rect">
            <a:avLst/>
          </a:prstGeom>
          <a:solidFill>
            <a:srgbClr val="4D738A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975"/>
          <a:stretch/>
        </p:blipFill>
        <p:spPr>
          <a:xfrm>
            <a:off x="9625483" y="365125"/>
            <a:ext cx="2231451" cy="676818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838200" y="365125"/>
            <a:ext cx="10515600" cy="5682527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dirty="0" smtClean="0">
              <a:solidFill>
                <a:srgbClr val="4D738A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dirty="0">
              <a:solidFill>
                <a:srgbClr val="4D738A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dirty="0" smtClean="0">
              <a:solidFill>
                <a:srgbClr val="4D738A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GB" dirty="0">
              <a:solidFill>
                <a:srgbClr val="4D738A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GB" sz="6000" dirty="0" smtClean="0">
                <a:solidFill>
                  <a:srgbClr val="4D738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Guidance and Criteria</a:t>
            </a:r>
            <a:endParaRPr lang="en-GB" sz="60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38200" y="958468"/>
            <a:ext cx="10904913" cy="550209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2400" dirty="0" smtClean="0">
              <a:solidFill>
                <a:srgbClr val="4D738A"/>
              </a:solidFill>
              <a:latin typeface="+mj-lt"/>
            </a:endParaRPr>
          </a:p>
          <a:p>
            <a:endParaRPr lang="en-GB" sz="2400" dirty="0" smtClean="0">
              <a:solidFill>
                <a:srgbClr val="4D738A"/>
              </a:solidFill>
              <a:latin typeface="+mj-lt"/>
            </a:endParaRPr>
          </a:p>
          <a:p>
            <a:endParaRPr lang="en-GB" sz="2400" dirty="0">
              <a:solidFill>
                <a:srgbClr val="4D738A"/>
              </a:solidFill>
              <a:latin typeface="+mj-lt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895110" y="1355902"/>
            <a:ext cx="10904913" cy="550209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2400" dirty="0" smtClean="0">
              <a:solidFill>
                <a:srgbClr val="4D738A"/>
              </a:solidFill>
              <a:latin typeface="+mj-lt"/>
            </a:endParaRPr>
          </a:p>
          <a:p>
            <a:endParaRPr lang="en-GB" sz="2400" dirty="0">
              <a:solidFill>
                <a:srgbClr val="4D738A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83321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F holding slide (002) [Read-Only]" id="{4268245C-A2A9-4AEA-911E-6C07F212657A}" vid="{D152B4CE-98BB-4EC1-B0C2-1C2BFE808EE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89ECAAF2A63264EB06E7050B3171A91" ma:contentTypeVersion="13" ma:contentTypeDescription="Create a new document." ma:contentTypeScope="" ma:versionID="3c22e0154913249ed998ea02498556eb">
  <xsd:schema xmlns:xsd="http://www.w3.org/2001/XMLSchema" xmlns:xs="http://www.w3.org/2001/XMLSchema" xmlns:p="http://schemas.microsoft.com/office/2006/metadata/properties" xmlns:ns2="aed78c61-5844-440a-9cb6-4ecd98fd5432" xmlns:ns3="30599580-0397-4395-9d52-018854d34490" targetNamespace="http://schemas.microsoft.com/office/2006/metadata/properties" ma:root="true" ma:fieldsID="a6548ab4c7beaeeb904e2a2db443b39a" ns2:_="" ns3:_="">
    <xsd:import namespace="aed78c61-5844-440a-9cb6-4ecd98fd5432"/>
    <xsd:import namespace="30599580-0397-4395-9d52-018854d3449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d78c61-5844-440a-9cb6-4ecd98fd543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2f5dd817-92c5-4985-aefa-795407915ae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599580-0397-4395-9d52-018854d34490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c9280637-4353-47d8-bd71-a29373ec0779}" ma:internalName="TaxCatchAll" ma:showField="CatchAllData" ma:web="30599580-0397-4395-9d52-018854d3449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0599580-0397-4395-9d52-018854d34490" xsi:nil="true"/>
    <lcf76f155ced4ddcb4097134ff3c332f xmlns="aed78c61-5844-440a-9cb6-4ecd98fd5432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E25898C3-5950-4AFE-B3E9-F8B693BFA1D3}"/>
</file>

<file path=customXml/itemProps2.xml><?xml version="1.0" encoding="utf-8"?>
<ds:datastoreItem xmlns:ds="http://schemas.openxmlformats.org/officeDocument/2006/customXml" ds:itemID="{E92A3136-541C-4410-B297-2269A8A051A4}"/>
</file>

<file path=customXml/itemProps3.xml><?xml version="1.0" encoding="utf-8"?>
<ds:datastoreItem xmlns:ds="http://schemas.openxmlformats.org/officeDocument/2006/customXml" ds:itemID="{8E6B431D-F430-43D8-8571-198FF32A0FFA}"/>
</file>

<file path=docProps/app.xml><?xml version="1.0" encoding="utf-8"?>
<Properties xmlns="http://schemas.openxmlformats.org/officeDocument/2006/extended-properties" xmlns:vt="http://schemas.openxmlformats.org/officeDocument/2006/docPropsVTypes">
  <Template>REF 2021 slides</Template>
  <TotalTime>6912</TotalTime>
  <Words>1605</Words>
  <Application>Microsoft Office PowerPoint</Application>
  <PresentationFormat>Widescreen</PresentationFormat>
  <Paragraphs>285</Paragraphs>
  <Slides>23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HEFCE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Catriona Firth [7497]</dc:creator>
  <cp:lastModifiedBy>Myles Furr [7387]</cp:lastModifiedBy>
  <cp:revision>272</cp:revision>
  <dcterms:created xsi:type="dcterms:W3CDTF">2017-08-31T09:49:02Z</dcterms:created>
  <dcterms:modified xsi:type="dcterms:W3CDTF">2019-05-14T20:36:27Z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0x010100789ECAAF2A63264EB06E7050B3171A91</vt:lpwstr>
  </property>
</Properties>
</file>