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diagrams/data3.xml" ContentType="application/vnd.openxmlformats-officedocument.drawingml.diagramData+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notesSlides/notesSlide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11.xml" ContentType="application/vnd.openxmlformats-officedocument.presentationml.notesSlide+xml"/>
  <Override PartName="/ppt/notesSlides/notesSlide8.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0.xml" ContentType="application/vnd.openxmlformats-officedocument.presentationml.notesSlide+xml"/>
  <Override PartName="/ppt/notesSlides/notesSlide7.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1.xml" ContentType="application/vnd.openxmlformats-officedocument.drawingml.diagramLayout+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rawing1.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5" r:id="rId1"/>
  </p:sldMasterIdLst>
  <p:notesMasterIdLst>
    <p:notesMasterId r:id="rId16"/>
  </p:notesMasterIdLst>
  <p:handoutMasterIdLst>
    <p:handoutMasterId r:id="rId17"/>
  </p:handoutMasterIdLst>
  <p:sldIdLst>
    <p:sldId id="335" r:id="rId2"/>
    <p:sldId id="330" r:id="rId3"/>
    <p:sldId id="334" r:id="rId4"/>
    <p:sldId id="331" r:id="rId5"/>
    <p:sldId id="333" r:id="rId6"/>
    <p:sldId id="329" r:id="rId7"/>
    <p:sldId id="301" r:id="rId8"/>
    <p:sldId id="313" r:id="rId9"/>
    <p:sldId id="325" r:id="rId10"/>
    <p:sldId id="326" r:id="rId11"/>
    <p:sldId id="327" r:id="rId12"/>
    <p:sldId id="328" r:id="rId13"/>
    <p:sldId id="320" r:id="rId14"/>
    <p:sldId id="324" r:id="rId15"/>
  </p:sldIdLst>
  <p:sldSz cx="12192000" cy="6858000"/>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6" userDrawn="1">
          <p15:clr>
            <a:srgbClr val="A4A3A4"/>
          </p15:clr>
        </p15:guide>
        <p15:guide id="2" pos="517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F19"/>
    <a:srgbClr val="4D738A"/>
    <a:srgbClr val="AAC0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4309" autoAdjust="0"/>
  </p:normalViewPr>
  <p:slideViewPr>
    <p:cSldViewPr snapToGrid="0">
      <p:cViewPr varScale="1">
        <p:scale>
          <a:sx n="106" d="100"/>
          <a:sy n="106" d="100"/>
        </p:scale>
        <p:origin x="504" y="96"/>
      </p:cViewPr>
      <p:guideLst>
        <p:guide orient="horz" pos="436"/>
        <p:guide pos="5178"/>
      </p:guideLst>
    </p:cSldViewPr>
  </p:slideViewPr>
  <p:notesTextViewPr>
    <p:cViewPr>
      <p:scale>
        <a:sx n="1" d="1"/>
        <a:sy n="1" d="1"/>
      </p:scale>
      <p:origin x="0" y="0"/>
    </p:cViewPr>
  </p:notesText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3625A0-3347-4934-A9E2-A19AC0C4874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63901EAB-0ED0-493F-9F1B-B4B31C53510A}">
      <dgm:prSet/>
      <dgm:spPr>
        <a:solidFill>
          <a:srgbClr val="4D738A"/>
        </a:solidFill>
      </dgm:spPr>
      <dgm:t>
        <a:bodyPr/>
        <a:lstStyle/>
        <a:p>
          <a:pPr rtl="0"/>
          <a:r>
            <a:rPr lang="en-GB"/>
            <a:t>Reach </a:t>
          </a:r>
        </a:p>
      </dgm:t>
    </dgm:pt>
    <dgm:pt modelId="{ED8B1BE6-4261-46B4-A6D2-69D344BB41AD}" type="parTrans" cxnId="{255BCD50-FB90-4441-8BA2-6669CC23DF73}">
      <dgm:prSet/>
      <dgm:spPr/>
      <dgm:t>
        <a:bodyPr/>
        <a:lstStyle/>
        <a:p>
          <a:endParaRPr lang="en-GB"/>
        </a:p>
      </dgm:t>
    </dgm:pt>
    <dgm:pt modelId="{08E95421-CC47-489B-B440-A5BEC506BBDA}" type="sibTrans" cxnId="{255BCD50-FB90-4441-8BA2-6669CC23DF73}">
      <dgm:prSet/>
      <dgm:spPr/>
      <dgm:t>
        <a:bodyPr/>
        <a:lstStyle/>
        <a:p>
          <a:endParaRPr lang="en-GB"/>
        </a:p>
      </dgm:t>
    </dgm:pt>
    <dgm:pt modelId="{8127963A-59E6-46C7-91E3-61D2ACA38AEA}">
      <dgm:prSet/>
      <dgm:spPr>
        <a:solidFill>
          <a:srgbClr val="D8E2EE">
            <a:alpha val="90000"/>
          </a:srgbClr>
        </a:solidFill>
      </dgm:spPr>
      <dgm:t>
        <a:bodyPr/>
        <a:lstStyle/>
        <a:p>
          <a:pPr rtl="0"/>
          <a:r>
            <a:rPr lang="en-GB" dirty="0">
              <a:solidFill>
                <a:srgbClr val="4D738A"/>
              </a:solidFill>
            </a:rPr>
            <a:t>the extent and/or diversity of the beneficiaries of the impact, as relevant to the nature of the impact. (It will </a:t>
          </a:r>
          <a:r>
            <a:rPr lang="en-GB" b="0" dirty="0">
              <a:solidFill>
                <a:srgbClr val="4D738A"/>
              </a:solidFill>
            </a:rPr>
            <a:t>not</a:t>
          </a:r>
          <a:r>
            <a:rPr lang="en-GB" dirty="0">
              <a:solidFill>
                <a:srgbClr val="4D738A"/>
              </a:solidFill>
            </a:rPr>
            <a:t> be assessed in geographic terms, nor in terms of absolute numbers of beneficiaries.)</a:t>
          </a:r>
        </a:p>
      </dgm:t>
    </dgm:pt>
    <dgm:pt modelId="{CCD53954-6AE0-4987-A7AA-278463722A81}" type="parTrans" cxnId="{01DE74F2-4F4E-47F4-B3BE-3B64A0017E86}">
      <dgm:prSet/>
      <dgm:spPr/>
      <dgm:t>
        <a:bodyPr/>
        <a:lstStyle/>
        <a:p>
          <a:endParaRPr lang="en-GB"/>
        </a:p>
      </dgm:t>
    </dgm:pt>
    <dgm:pt modelId="{060CDF80-E4E7-4F8E-BCD2-162DCE11F5CF}" type="sibTrans" cxnId="{01DE74F2-4F4E-47F4-B3BE-3B64A0017E86}">
      <dgm:prSet/>
      <dgm:spPr/>
      <dgm:t>
        <a:bodyPr/>
        <a:lstStyle/>
        <a:p>
          <a:endParaRPr lang="en-GB"/>
        </a:p>
      </dgm:t>
    </dgm:pt>
    <dgm:pt modelId="{7E589476-47F4-45E1-BBF9-97C25A7DFCE6}">
      <dgm:prSet/>
      <dgm:spPr>
        <a:solidFill>
          <a:srgbClr val="4D738A"/>
        </a:solidFill>
      </dgm:spPr>
      <dgm:t>
        <a:bodyPr/>
        <a:lstStyle/>
        <a:p>
          <a:pPr rtl="0"/>
          <a:r>
            <a:rPr lang="en-GB"/>
            <a:t>Significance </a:t>
          </a:r>
        </a:p>
      </dgm:t>
    </dgm:pt>
    <dgm:pt modelId="{0D3693D2-85BA-47EE-8CA3-01DD679AD301}" type="parTrans" cxnId="{CFF07BCA-D518-44EC-BB8F-28C020742A34}">
      <dgm:prSet/>
      <dgm:spPr/>
      <dgm:t>
        <a:bodyPr/>
        <a:lstStyle/>
        <a:p>
          <a:endParaRPr lang="en-GB"/>
        </a:p>
      </dgm:t>
    </dgm:pt>
    <dgm:pt modelId="{5956E81E-C261-4BC9-8901-FDDA51CA18DC}" type="sibTrans" cxnId="{CFF07BCA-D518-44EC-BB8F-28C020742A34}">
      <dgm:prSet/>
      <dgm:spPr/>
      <dgm:t>
        <a:bodyPr/>
        <a:lstStyle/>
        <a:p>
          <a:endParaRPr lang="en-GB"/>
        </a:p>
      </dgm:t>
    </dgm:pt>
    <dgm:pt modelId="{2346B6EE-A112-46B4-88E2-F18F77F96C2F}">
      <dgm:prSet/>
      <dgm:spPr>
        <a:solidFill>
          <a:srgbClr val="D8E2EE">
            <a:alpha val="90000"/>
          </a:srgbClr>
        </a:solidFill>
      </dgm:spPr>
      <dgm:t>
        <a:bodyPr/>
        <a:lstStyle/>
        <a:p>
          <a:pPr rtl="0"/>
          <a:r>
            <a:rPr lang="en-GB" dirty="0">
              <a:solidFill>
                <a:srgbClr val="4D738A"/>
              </a:solidFill>
            </a:rPr>
            <a:t>the degree to which the impact has enabled, enriched, influenced, informed or changed the performance, policies, practices, products, services, understanding, awareness or well-being of the beneficiaries.</a:t>
          </a:r>
        </a:p>
      </dgm:t>
    </dgm:pt>
    <dgm:pt modelId="{C2B65CC6-5589-4FE3-9DAA-B7164AF3BB6E}" type="parTrans" cxnId="{86F6CDCC-1585-4D1A-8DDF-9680FC0ED534}">
      <dgm:prSet/>
      <dgm:spPr/>
      <dgm:t>
        <a:bodyPr/>
        <a:lstStyle/>
        <a:p>
          <a:endParaRPr lang="en-GB"/>
        </a:p>
      </dgm:t>
    </dgm:pt>
    <dgm:pt modelId="{93FC6A50-4837-4D53-8933-A7F16C9BFE6F}" type="sibTrans" cxnId="{86F6CDCC-1585-4D1A-8DDF-9680FC0ED534}">
      <dgm:prSet/>
      <dgm:spPr/>
      <dgm:t>
        <a:bodyPr/>
        <a:lstStyle/>
        <a:p>
          <a:endParaRPr lang="en-GB"/>
        </a:p>
      </dgm:t>
    </dgm:pt>
    <dgm:pt modelId="{7391CD91-CE93-4456-A67A-A7003E145EA0}" type="pres">
      <dgm:prSet presAssocID="{513625A0-3347-4934-A9E2-A19AC0C4874E}" presName="Name0" presStyleCnt="0">
        <dgm:presLayoutVars>
          <dgm:dir/>
          <dgm:animLvl val="lvl"/>
          <dgm:resizeHandles val="exact"/>
        </dgm:presLayoutVars>
      </dgm:prSet>
      <dgm:spPr/>
    </dgm:pt>
    <dgm:pt modelId="{026E5439-CFF1-42F6-AC22-846508FE5690}" type="pres">
      <dgm:prSet presAssocID="{63901EAB-0ED0-493F-9F1B-B4B31C53510A}" presName="composite" presStyleCnt="0"/>
      <dgm:spPr/>
    </dgm:pt>
    <dgm:pt modelId="{1ED54CDE-00C7-4A0D-B9FC-9571769FDFAA}" type="pres">
      <dgm:prSet presAssocID="{63901EAB-0ED0-493F-9F1B-B4B31C53510A}" presName="parTx" presStyleLbl="alignNode1" presStyleIdx="0" presStyleCnt="2">
        <dgm:presLayoutVars>
          <dgm:chMax val="0"/>
          <dgm:chPref val="0"/>
          <dgm:bulletEnabled val="1"/>
        </dgm:presLayoutVars>
      </dgm:prSet>
      <dgm:spPr/>
    </dgm:pt>
    <dgm:pt modelId="{DA872A80-DBBE-43B5-9285-BD96539CF80A}" type="pres">
      <dgm:prSet presAssocID="{63901EAB-0ED0-493F-9F1B-B4B31C53510A}" presName="desTx" presStyleLbl="alignAccFollowNode1" presStyleIdx="0" presStyleCnt="2">
        <dgm:presLayoutVars>
          <dgm:bulletEnabled val="1"/>
        </dgm:presLayoutVars>
      </dgm:prSet>
      <dgm:spPr/>
    </dgm:pt>
    <dgm:pt modelId="{D8EAF0BF-A60B-495C-BD95-767A913C81D4}" type="pres">
      <dgm:prSet presAssocID="{08E95421-CC47-489B-B440-A5BEC506BBDA}" presName="space" presStyleCnt="0"/>
      <dgm:spPr/>
    </dgm:pt>
    <dgm:pt modelId="{58FD6C26-9A2A-4949-8650-7561CF0ABD50}" type="pres">
      <dgm:prSet presAssocID="{7E589476-47F4-45E1-BBF9-97C25A7DFCE6}" presName="composite" presStyleCnt="0"/>
      <dgm:spPr/>
    </dgm:pt>
    <dgm:pt modelId="{8404056C-8CD4-4A46-A7C4-B83BA148C7CB}" type="pres">
      <dgm:prSet presAssocID="{7E589476-47F4-45E1-BBF9-97C25A7DFCE6}" presName="parTx" presStyleLbl="alignNode1" presStyleIdx="1" presStyleCnt="2">
        <dgm:presLayoutVars>
          <dgm:chMax val="0"/>
          <dgm:chPref val="0"/>
          <dgm:bulletEnabled val="1"/>
        </dgm:presLayoutVars>
      </dgm:prSet>
      <dgm:spPr/>
    </dgm:pt>
    <dgm:pt modelId="{89D9C2FC-4ED6-470E-9DEA-7812F2269B5C}" type="pres">
      <dgm:prSet presAssocID="{7E589476-47F4-45E1-BBF9-97C25A7DFCE6}" presName="desTx" presStyleLbl="alignAccFollowNode1" presStyleIdx="1" presStyleCnt="2">
        <dgm:presLayoutVars>
          <dgm:bulletEnabled val="1"/>
        </dgm:presLayoutVars>
      </dgm:prSet>
      <dgm:spPr/>
    </dgm:pt>
  </dgm:ptLst>
  <dgm:cxnLst>
    <dgm:cxn modelId="{C472670F-F3AC-482C-B46D-D79D751DC00B}" type="presOf" srcId="{8127963A-59E6-46C7-91E3-61D2ACA38AEA}" destId="{DA872A80-DBBE-43B5-9285-BD96539CF80A}" srcOrd="0" destOrd="0" presId="urn:microsoft.com/office/officeart/2005/8/layout/hList1"/>
    <dgm:cxn modelId="{45FF6032-4289-46FD-91EE-D9C55F6DB892}" type="presOf" srcId="{2346B6EE-A112-46B4-88E2-F18F77F96C2F}" destId="{89D9C2FC-4ED6-470E-9DEA-7812F2269B5C}" srcOrd="0" destOrd="0" presId="urn:microsoft.com/office/officeart/2005/8/layout/hList1"/>
    <dgm:cxn modelId="{0AE6C038-83A6-4B50-AB98-238EAFF9D9DB}" type="presOf" srcId="{513625A0-3347-4934-A9E2-A19AC0C4874E}" destId="{7391CD91-CE93-4456-A67A-A7003E145EA0}" srcOrd="0" destOrd="0" presId="urn:microsoft.com/office/officeart/2005/8/layout/hList1"/>
    <dgm:cxn modelId="{56C53D43-992B-48A8-BECA-3611E98BB343}" type="presOf" srcId="{63901EAB-0ED0-493F-9F1B-B4B31C53510A}" destId="{1ED54CDE-00C7-4A0D-B9FC-9571769FDFAA}" srcOrd="0" destOrd="0" presId="urn:microsoft.com/office/officeart/2005/8/layout/hList1"/>
    <dgm:cxn modelId="{255BCD50-FB90-4441-8BA2-6669CC23DF73}" srcId="{513625A0-3347-4934-A9E2-A19AC0C4874E}" destId="{63901EAB-0ED0-493F-9F1B-B4B31C53510A}" srcOrd="0" destOrd="0" parTransId="{ED8B1BE6-4261-46B4-A6D2-69D344BB41AD}" sibTransId="{08E95421-CC47-489B-B440-A5BEC506BBDA}"/>
    <dgm:cxn modelId="{DF7D62C9-999D-455C-BB03-DA01FD666E95}" type="presOf" srcId="{7E589476-47F4-45E1-BBF9-97C25A7DFCE6}" destId="{8404056C-8CD4-4A46-A7C4-B83BA148C7CB}" srcOrd="0" destOrd="0" presId="urn:microsoft.com/office/officeart/2005/8/layout/hList1"/>
    <dgm:cxn modelId="{CFF07BCA-D518-44EC-BB8F-28C020742A34}" srcId="{513625A0-3347-4934-A9E2-A19AC0C4874E}" destId="{7E589476-47F4-45E1-BBF9-97C25A7DFCE6}" srcOrd="1" destOrd="0" parTransId="{0D3693D2-85BA-47EE-8CA3-01DD679AD301}" sibTransId="{5956E81E-C261-4BC9-8901-FDDA51CA18DC}"/>
    <dgm:cxn modelId="{86F6CDCC-1585-4D1A-8DDF-9680FC0ED534}" srcId="{7E589476-47F4-45E1-BBF9-97C25A7DFCE6}" destId="{2346B6EE-A112-46B4-88E2-F18F77F96C2F}" srcOrd="0" destOrd="0" parTransId="{C2B65CC6-5589-4FE3-9DAA-B7164AF3BB6E}" sibTransId="{93FC6A50-4837-4D53-8933-A7F16C9BFE6F}"/>
    <dgm:cxn modelId="{01DE74F2-4F4E-47F4-B3BE-3B64A0017E86}" srcId="{63901EAB-0ED0-493F-9F1B-B4B31C53510A}" destId="{8127963A-59E6-46C7-91E3-61D2ACA38AEA}" srcOrd="0" destOrd="0" parTransId="{CCD53954-6AE0-4987-A7AA-278463722A81}" sibTransId="{060CDF80-E4E7-4F8E-BCD2-162DCE11F5CF}"/>
    <dgm:cxn modelId="{936DFB5B-6435-4A4D-857C-53891B14CCF6}" type="presParOf" srcId="{7391CD91-CE93-4456-A67A-A7003E145EA0}" destId="{026E5439-CFF1-42F6-AC22-846508FE5690}" srcOrd="0" destOrd="0" presId="urn:microsoft.com/office/officeart/2005/8/layout/hList1"/>
    <dgm:cxn modelId="{C6E5A11C-8890-4875-89B0-4801EC8DE140}" type="presParOf" srcId="{026E5439-CFF1-42F6-AC22-846508FE5690}" destId="{1ED54CDE-00C7-4A0D-B9FC-9571769FDFAA}" srcOrd="0" destOrd="0" presId="urn:microsoft.com/office/officeart/2005/8/layout/hList1"/>
    <dgm:cxn modelId="{28A4740A-CD60-4E46-B60D-AAB7C9C546A1}" type="presParOf" srcId="{026E5439-CFF1-42F6-AC22-846508FE5690}" destId="{DA872A80-DBBE-43B5-9285-BD96539CF80A}" srcOrd="1" destOrd="0" presId="urn:microsoft.com/office/officeart/2005/8/layout/hList1"/>
    <dgm:cxn modelId="{1B0CAC29-E89E-4CE4-9EDA-CF34BB7987D7}" type="presParOf" srcId="{7391CD91-CE93-4456-A67A-A7003E145EA0}" destId="{D8EAF0BF-A60B-495C-BD95-767A913C81D4}" srcOrd="1" destOrd="0" presId="urn:microsoft.com/office/officeart/2005/8/layout/hList1"/>
    <dgm:cxn modelId="{155CCFA3-41E7-4DCC-A794-81B6495A65B3}" type="presParOf" srcId="{7391CD91-CE93-4456-A67A-A7003E145EA0}" destId="{58FD6C26-9A2A-4949-8650-7561CF0ABD50}" srcOrd="2" destOrd="0" presId="urn:microsoft.com/office/officeart/2005/8/layout/hList1"/>
    <dgm:cxn modelId="{AB57E547-A805-4E5B-92E8-BDE416A8710D}" type="presParOf" srcId="{58FD6C26-9A2A-4949-8650-7561CF0ABD50}" destId="{8404056C-8CD4-4A46-A7C4-B83BA148C7CB}" srcOrd="0" destOrd="0" presId="urn:microsoft.com/office/officeart/2005/8/layout/hList1"/>
    <dgm:cxn modelId="{B6E91FE8-4FE4-4170-A96E-3D115604538A}" type="presParOf" srcId="{58FD6C26-9A2A-4949-8650-7561CF0ABD50}" destId="{89D9C2FC-4ED6-470E-9DEA-7812F2269B5C}"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192942-85A5-438D-9B94-4385719AAD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76EA6084-3DA3-4023-B7FD-725F3F7ED063}">
      <dgm:prSet phldrT="[Text]"/>
      <dgm:spPr>
        <a:solidFill>
          <a:srgbClr val="4D738A"/>
        </a:solidFill>
      </dgm:spPr>
      <dgm:t>
        <a:bodyPr/>
        <a:lstStyle/>
        <a:p>
          <a:r>
            <a:rPr lang="en-GB" dirty="0"/>
            <a:t>…underpinned by…</a:t>
          </a:r>
        </a:p>
      </dgm:t>
    </dgm:pt>
    <dgm:pt modelId="{75F9293D-3467-41B4-9966-71846E621319}" type="parTrans" cxnId="{E695AE8E-FF85-4CF7-9F95-39564CF9C58C}">
      <dgm:prSet/>
      <dgm:spPr/>
      <dgm:t>
        <a:bodyPr/>
        <a:lstStyle/>
        <a:p>
          <a:endParaRPr lang="en-GB"/>
        </a:p>
      </dgm:t>
    </dgm:pt>
    <dgm:pt modelId="{1A3BE250-8B8B-484A-9E0E-03B06C89209D}" type="sibTrans" cxnId="{E695AE8E-FF85-4CF7-9F95-39564CF9C58C}">
      <dgm:prSet/>
      <dgm:spPr/>
      <dgm:t>
        <a:bodyPr/>
        <a:lstStyle/>
        <a:p>
          <a:endParaRPr lang="en-GB"/>
        </a:p>
      </dgm:t>
    </dgm:pt>
    <dgm:pt modelId="{4EE3E778-BD3C-4417-A276-E1F5177D4EE9}">
      <dgm:prSet phldrT="[Text]"/>
      <dgm:spPr>
        <a:solidFill>
          <a:srgbClr val="D4DFEC">
            <a:alpha val="90000"/>
          </a:srgbClr>
        </a:solidFill>
      </dgm:spPr>
      <dgm:t>
        <a:bodyPr/>
        <a:lstStyle/>
        <a:p>
          <a:r>
            <a:rPr lang="en-GB" dirty="0"/>
            <a:t>Research made a distinct and material contribution</a:t>
          </a:r>
        </a:p>
      </dgm:t>
    </dgm:pt>
    <dgm:pt modelId="{2F1E7E62-6AEB-4720-A820-8294694D173A}" type="parTrans" cxnId="{7B5FCB84-58F7-4546-B400-B49075347A33}">
      <dgm:prSet/>
      <dgm:spPr/>
      <dgm:t>
        <a:bodyPr/>
        <a:lstStyle/>
        <a:p>
          <a:endParaRPr lang="en-GB"/>
        </a:p>
      </dgm:t>
    </dgm:pt>
    <dgm:pt modelId="{A1189EC8-2B2C-49F9-BB4B-DDF725F83519}" type="sibTrans" cxnId="{7B5FCB84-58F7-4546-B400-B49075347A33}">
      <dgm:prSet/>
      <dgm:spPr/>
      <dgm:t>
        <a:bodyPr/>
        <a:lstStyle/>
        <a:p>
          <a:endParaRPr lang="en-GB"/>
        </a:p>
      </dgm:t>
    </dgm:pt>
    <dgm:pt modelId="{DC91C2F2-789A-4FF5-8476-422FF7EAA295}">
      <dgm:prSet phldrT="[Text]"/>
      <dgm:spPr>
        <a:solidFill>
          <a:srgbClr val="D4DFEC">
            <a:alpha val="90000"/>
          </a:srgbClr>
        </a:solidFill>
      </dgm:spPr>
      <dgm:t>
        <a:bodyPr/>
        <a:lstStyle/>
        <a:p>
          <a:r>
            <a:rPr lang="en-GB" dirty="0"/>
            <a:t>Can be indirect or non-linear</a:t>
          </a:r>
        </a:p>
      </dgm:t>
    </dgm:pt>
    <dgm:pt modelId="{502DA873-9669-483F-A70F-AC3C3695850B}" type="parTrans" cxnId="{55486DA6-A2D1-4434-9B3B-E0553CA1B2A5}">
      <dgm:prSet/>
      <dgm:spPr/>
      <dgm:t>
        <a:bodyPr/>
        <a:lstStyle/>
        <a:p>
          <a:endParaRPr lang="en-GB"/>
        </a:p>
      </dgm:t>
    </dgm:pt>
    <dgm:pt modelId="{E08705A7-DF1F-4ECC-A5D1-38B07DE533E7}" type="sibTrans" cxnId="{55486DA6-A2D1-4434-9B3B-E0553CA1B2A5}">
      <dgm:prSet/>
      <dgm:spPr/>
      <dgm:t>
        <a:bodyPr/>
        <a:lstStyle/>
        <a:p>
          <a:endParaRPr lang="en-GB"/>
        </a:p>
      </dgm:t>
    </dgm:pt>
    <dgm:pt modelId="{76663099-B7AA-46FB-8A01-75957D2E143B}">
      <dgm:prSet phldrT="[Text]"/>
      <dgm:spPr>
        <a:solidFill>
          <a:srgbClr val="4D738A"/>
        </a:solidFill>
      </dgm:spPr>
      <dgm:t>
        <a:bodyPr/>
        <a:lstStyle/>
        <a:p>
          <a:r>
            <a:rPr lang="en-GB" dirty="0"/>
            <a:t>…excellent research…</a:t>
          </a:r>
        </a:p>
      </dgm:t>
    </dgm:pt>
    <dgm:pt modelId="{099DE167-8915-4BA5-8653-3AB6380D154A}" type="parTrans" cxnId="{73DF0754-488B-4D53-999E-BC7AA822AB51}">
      <dgm:prSet/>
      <dgm:spPr/>
      <dgm:t>
        <a:bodyPr/>
        <a:lstStyle/>
        <a:p>
          <a:endParaRPr lang="en-GB"/>
        </a:p>
      </dgm:t>
    </dgm:pt>
    <dgm:pt modelId="{8B65A1A8-38A3-4BB4-A845-0EAC9A569908}" type="sibTrans" cxnId="{73DF0754-488B-4D53-999E-BC7AA822AB51}">
      <dgm:prSet/>
      <dgm:spPr/>
      <dgm:t>
        <a:bodyPr/>
        <a:lstStyle/>
        <a:p>
          <a:endParaRPr lang="en-GB"/>
        </a:p>
      </dgm:t>
    </dgm:pt>
    <dgm:pt modelId="{C556E15A-E985-4F64-A5CF-9F42A3E9D163}">
      <dgm:prSet phldrT="[Text]"/>
      <dgm:spPr>
        <a:solidFill>
          <a:srgbClr val="D4DFEC">
            <a:alpha val="90000"/>
          </a:srgbClr>
        </a:solidFill>
      </dgm:spPr>
      <dgm:t>
        <a:bodyPr/>
        <a:lstStyle/>
        <a:p>
          <a:r>
            <a:rPr lang="en-GB" dirty="0"/>
            <a:t>Research as a whole is at least equivalent to two star </a:t>
          </a:r>
        </a:p>
      </dgm:t>
    </dgm:pt>
    <dgm:pt modelId="{15620CC7-BA1C-4329-A39F-F18E4B4C5397}" type="parTrans" cxnId="{F3ED27E7-2C79-4A9A-AE68-94F8CB5C6C37}">
      <dgm:prSet/>
      <dgm:spPr/>
      <dgm:t>
        <a:bodyPr/>
        <a:lstStyle/>
        <a:p>
          <a:endParaRPr lang="en-GB"/>
        </a:p>
      </dgm:t>
    </dgm:pt>
    <dgm:pt modelId="{2EE0352C-E253-423B-94E9-CD6AD21FEF02}" type="sibTrans" cxnId="{F3ED27E7-2C79-4A9A-AE68-94F8CB5C6C37}">
      <dgm:prSet/>
      <dgm:spPr/>
      <dgm:t>
        <a:bodyPr/>
        <a:lstStyle/>
        <a:p>
          <a:endParaRPr lang="en-GB"/>
        </a:p>
      </dgm:t>
    </dgm:pt>
    <dgm:pt modelId="{0DBEB963-AC1D-4DFD-BB4F-6517C2055B68}">
      <dgm:prSet phldrT="[Text]"/>
      <dgm:spPr>
        <a:solidFill>
          <a:srgbClr val="D4DFEC">
            <a:alpha val="90000"/>
          </a:srgbClr>
        </a:solidFill>
      </dgm:spPr>
      <dgm:t>
        <a:bodyPr/>
        <a:lstStyle/>
        <a:p>
          <a:r>
            <a:rPr lang="en-GB" dirty="0"/>
            <a:t>References and indicators to be included</a:t>
          </a:r>
        </a:p>
      </dgm:t>
    </dgm:pt>
    <dgm:pt modelId="{EDEEEA5A-9632-4219-97FC-0E511B5625EC}" type="parTrans" cxnId="{5995CFAF-9A43-4CA1-BEEC-AF62071DFB08}">
      <dgm:prSet/>
      <dgm:spPr/>
      <dgm:t>
        <a:bodyPr/>
        <a:lstStyle/>
        <a:p>
          <a:endParaRPr lang="en-GB"/>
        </a:p>
      </dgm:t>
    </dgm:pt>
    <dgm:pt modelId="{E5FE9F12-2E37-4E37-B832-44B9255D2E34}" type="sibTrans" cxnId="{5995CFAF-9A43-4CA1-BEEC-AF62071DFB08}">
      <dgm:prSet/>
      <dgm:spPr/>
      <dgm:t>
        <a:bodyPr/>
        <a:lstStyle/>
        <a:p>
          <a:endParaRPr lang="en-GB"/>
        </a:p>
      </dgm:t>
    </dgm:pt>
    <dgm:pt modelId="{8473E053-188D-4218-BCA7-A0EFF03AABCC}">
      <dgm:prSet phldrT="[Text]"/>
      <dgm:spPr>
        <a:solidFill>
          <a:srgbClr val="4D738A"/>
        </a:solidFill>
      </dgm:spPr>
      <dgm:t>
        <a:bodyPr/>
        <a:lstStyle/>
        <a:p>
          <a:r>
            <a:rPr lang="en-GB" dirty="0"/>
            <a:t>…produced by the submitting unit, 1 Jan 2000-31 Dec 2020</a:t>
          </a:r>
        </a:p>
      </dgm:t>
    </dgm:pt>
    <dgm:pt modelId="{EAEC4C65-E148-4121-AC08-791AFB44805C}" type="parTrans" cxnId="{96F720EA-D160-4755-B329-A7B6974322F2}">
      <dgm:prSet/>
      <dgm:spPr/>
      <dgm:t>
        <a:bodyPr/>
        <a:lstStyle/>
        <a:p>
          <a:endParaRPr lang="en-GB"/>
        </a:p>
      </dgm:t>
    </dgm:pt>
    <dgm:pt modelId="{58292C16-E3DE-434A-8EB3-A523160721A6}" type="sibTrans" cxnId="{96F720EA-D160-4755-B329-A7B6974322F2}">
      <dgm:prSet/>
      <dgm:spPr/>
      <dgm:t>
        <a:bodyPr/>
        <a:lstStyle/>
        <a:p>
          <a:endParaRPr lang="en-GB"/>
        </a:p>
      </dgm:t>
    </dgm:pt>
    <dgm:pt modelId="{6246E768-8B52-46F9-B195-EE650187EC84}">
      <dgm:prSet phldrT="[Text]"/>
      <dgm:spPr>
        <a:solidFill>
          <a:srgbClr val="D4DFEC">
            <a:alpha val="90000"/>
          </a:srgbClr>
        </a:solidFill>
      </dgm:spPr>
      <dgm:t>
        <a:bodyPr/>
        <a:lstStyle/>
        <a:p>
          <a:r>
            <a:rPr lang="en-GB" dirty="0"/>
            <a:t>Staff carried out research within scope of UOA descriptor, while working in the submitting HEI</a:t>
          </a:r>
        </a:p>
      </dgm:t>
    </dgm:pt>
    <dgm:pt modelId="{70934DF3-6659-4C9C-B566-BC41C4369060}" type="parTrans" cxnId="{CB749FAA-7C49-4F10-9016-69D39CFE2C67}">
      <dgm:prSet/>
      <dgm:spPr/>
      <dgm:t>
        <a:bodyPr/>
        <a:lstStyle/>
        <a:p>
          <a:endParaRPr lang="en-GB"/>
        </a:p>
      </dgm:t>
    </dgm:pt>
    <dgm:pt modelId="{46315684-0BCC-4667-881E-7E486D30B168}" type="sibTrans" cxnId="{CB749FAA-7C49-4F10-9016-69D39CFE2C67}">
      <dgm:prSet/>
      <dgm:spPr/>
      <dgm:t>
        <a:bodyPr/>
        <a:lstStyle/>
        <a:p>
          <a:endParaRPr lang="en-GB"/>
        </a:p>
      </dgm:t>
    </dgm:pt>
    <dgm:pt modelId="{9CA33437-AF43-462F-A407-047C1AE4846C}">
      <dgm:prSet phldrT="[Text]"/>
      <dgm:spPr>
        <a:solidFill>
          <a:srgbClr val="D4DFEC">
            <a:alpha val="90000"/>
          </a:srgbClr>
        </a:solidFill>
      </dgm:spPr>
      <dgm:t>
        <a:bodyPr/>
        <a:lstStyle/>
        <a:p>
          <a:r>
            <a:rPr lang="en-GB" dirty="0"/>
            <a:t>Can include Cat C; doesn’t include research students</a:t>
          </a:r>
        </a:p>
      </dgm:t>
    </dgm:pt>
    <dgm:pt modelId="{42A89F58-6C92-407D-B8AB-A5B62365AAFD}" type="parTrans" cxnId="{AA64D5F6-4D03-4F18-A359-67A84647B44A}">
      <dgm:prSet/>
      <dgm:spPr/>
      <dgm:t>
        <a:bodyPr/>
        <a:lstStyle/>
        <a:p>
          <a:endParaRPr lang="en-GB"/>
        </a:p>
      </dgm:t>
    </dgm:pt>
    <dgm:pt modelId="{94EA40C3-9D2C-4B73-909D-2CBCAC44365E}" type="sibTrans" cxnId="{AA64D5F6-4D03-4F18-A359-67A84647B44A}">
      <dgm:prSet/>
      <dgm:spPr/>
      <dgm:t>
        <a:bodyPr/>
        <a:lstStyle/>
        <a:p>
          <a:endParaRPr lang="en-GB"/>
        </a:p>
      </dgm:t>
    </dgm:pt>
    <dgm:pt modelId="{E8359A69-BF54-4C4B-B16C-3545E75DFC30}">
      <dgm:prSet phldrT="[Text]"/>
      <dgm:spPr>
        <a:solidFill>
          <a:srgbClr val="D4DFEC">
            <a:alpha val="90000"/>
          </a:srgbClr>
        </a:solidFill>
      </dgm:spPr>
      <dgm:t>
        <a:bodyPr/>
        <a:lstStyle/>
        <a:p>
          <a:r>
            <a:rPr lang="en-GB" dirty="0"/>
            <a:t>Threshold judgement</a:t>
          </a:r>
        </a:p>
      </dgm:t>
    </dgm:pt>
    <dgm:pt modelId="{8A907D27-4484-4096-AFD2-0BB175D39FBA}" type="parTrans" cxnId="{8CFB69FB-1963-4A04-AD97-9D4781D00B40}">
      <dgm:prSet/>
      <dgm:spPr/>
      <dgm:t>
        <a:bodyPr/>
        <a:lstStyle/>
        <a:p>
          <a:endParaRPr lang="en-GB"/>
        </a:p>
      </dgm:t>
    </dgm:pt>
    <dgm:pt modelId="{E82ACAC9-8AE5-42F2-A86A-5B67A8550E4F}" type="sibTrans" cxnId="{8CFB69FB-1963-4A04-AD97-9D4781D00B40}">
      <dgm:prSet/>
      <dgm:spPr/>
      <dgm:t>
        <a:bodyPr/>
        <a:lstStyle/>
        <a:p>
          <a:endParaRPr lang="en-GB"/>
        </a:p>
      </dgm:t>
    </dgm:pt>
    <dgm:pt modelId="{8B14EE77-282F-4376-9383-5CD6DB5EF652}">
      <dgm:prSet phldrT="[Text]"/>
      <dgm:spPr>
        <a:solidFill>
          <a:srgbClr val="D4DFEC">
            <a:alpha val="90000"/>
          </a:srgbClr>
        </a:solidFill>
      </dgm:spPr>
      <dgm:t>
        <a:bodyPr/>
        <a:lstStyle/>
        <a:p>
          <a:r>
            <a:rPr lang="en-GB" dirty="0"/>
            <a:t>Threshold judgement</a:t>
          </a:r>
        </a:p>
      </dgm:t>
    </dgm:pt>
    <dgm:pt modelId="{C4F592BA-8F24-4231-8494-FE05F5AAAAEE}" type="parTrans" cxnId="{5B947686-7E23-4494-9240-4DD1222CD129}">
      <dgm:prSet/>
      <dgm:spPr/>
      <dgm:t>
        <a:bodyPr/>
        <a:lstStyle/>
        <a:p>
          <a:endParaRPr lang="en-GB"/>
        </a:p>
      </dgm:t>
    </dgm:pt>
    <dgm:pt modelId="{878496D8-7C69-44F9-9536-820F56DC415C}" type="sibTrans" cxnId="{5B947686-7E23-4494-9240-4DD1222CD129}">
      <dgm:prSet/>
      <dgm:spPr/>
      <dgm:t>
        <a:bodyPr/>
        <a:lstStyle/>
        <a:p>
          <a:endParaRPr lang="en-GB"/>
        </a:p>
      </dgm:t>
    </dgm:pt>
    <dgm:pt modelId="{8E8C9365-4E16-4984-BA0D-B5DEE271DA80}" type="pres">
      <dgm:prSet presAssocID="{B3192942-85A5-438D-9B94-4385719AADB9}" presName="Name0" presStyleCnt="0">
        <dgm:presLayoutVars>
          <dgm:dir/>
          <dgm:animLvl val="lvl"/>
          <dgm:resizeHandles val="exact"/>
        </dgm:presLayoutVars>
      </dgm:prSet>
      <dgm:spPr/>
    </dgm:pt>
    <dgm:pt modelId="{877C17E0-92BA-4EAB-B8D7-08B38CA675BE}" type="pres">
      <dgm:prSet presAssocID="{76EA6084-3DA3-4023-B7FD-725F3F7ED063}" presName="linNode" presStyleCnt="0"/>
      <dgm:spPr/>
    </dgm:pt>
    <dgm:pt modelId="{A2232A0D-F0D1-4997-BF6B-DC422EAE88A8}" type="pres">
      <dgm:prSet presAssocID="{76EA6084-3DA3-4023-B7FD-725F3F7ED063}" presName="parentText" presStyleLbl="node1" presStyleIdx="0" presStyleCnt="3">
        <dgm:presLayoutVars>
          <dgm:chMax val="1"/>
          <dgm:bulletEnabled val="1"/>
        </dgm:presLayoutVars>
      </dgm:prSet>
      <dgm:spPr/>
    </dgm:pt>
    <dgm:pt modelId="{20A7AD5B-0C42-4133-8054-11B6037A783B}" type="pres">
      <dgm:prSet presAssocID="{76EA6084-3DA3-4023-B7FD-725F3F7ED063}" presName="descendantText" presStyleLbl="alignAccFollowNode1" presStyleIdx="0" presStyleCnt="3">
        <dgm:presLayoutVars>
          <dgm:bulletEnabled val="1"/>
        </dgm:presLayoutVars>
      </dgm:prSet>
      <dgm:spPr/>
    </dgm:pt>
    <dgm:pt modelId="{00ECBC99-F5D7-46DF-BDDA-05F436867E58}" type="pres">
      <dgm:prSet presAssocID="{1A3BE250-8B8B-484A-9E0E-03B06C89209D}" presName="sp" presStyleCnt="0"/>
      <dgm:spPr/>
    </dgm:pt>
    <dgm:pt modelId="{859F5824-444F-4388-A9F6-38119CAFF908}" type="pres">
      <dgm:prSet presAssocID="{76663099-B7AA-46FB-8A01-75957D2E143B}" presName="linNode" presStyleCnt="0"/>
      <dgm:spPr/>
    </dgm:pt>
    <dgm:pt modelId="{5A913258-8EBF-4336-8125-39282442732E}" type="pres">
      <dgm:prSet presAssocID="{76663099-B7AA-46FB-8A01-75957D2E143B}" presName="parentText" presStyleLbl="node1" presStyleIdx="1" presStyleCnt="3">
        <dgm:presLayoutVars>
          <dgm:chMax val="1"/>
          <dgm:bulletEnabled val="1"/>
        </dgm:presLayoutVars>
      </dgm:prSet>
      <dgm:spPr/>
    </dgm:pt>
    <dgm:pt modelId="{E26B678E-1C43-4023-8496-AA8106964714}" type="pres">
      <dgm:prSet presAssocID="{76663099-B7AA-46FB-8A01-75957D2E143B}" presName="descendantText" presStyleLbl="alignAccFollowNode1" presStyleIdx="1" presStyleCnt="3">
        <dgm:presLayoutVars>
          <dgm:bulletEnabled val="1"/>
        </dgm:presLayoutVars>
      </dgm:prSet>
      <dgm:spPr/>
    </dgm:pt>
    <dgm:pt modelId="{D0D8E574-751F-44F3-96DA-3CDED5F5E919}" type="pres">
      <dgm:prSet presAssocID="{8B65A1A8-38A3-4BB4-A845-0EAC9A569908}" presName="sp" presStyleCnt="0"/>
      <dgm:spPr/>
    </dgm:pt>
    <dgm:pt modelId="{2B40A67A-6DBA-4F22-908C-43DB91EF3A47}" type="pres">
      <dgm:prSet presAssocID="{8473E053-188D-4218-BCA7-A0EFF03AABCC}" presName="linNode" presStyleCnt="0"/>
      <dgm:spPr/>
    </dgm:pt>
    <dgm:pt modelId="{E5E6F580-565D-4DA4-BCD9-DDE022AE387A}" type="pres">
      <dgm:prSet presAssocID="{8473E053-188D-4218-BCA7-A0EFF03AABCC}" presName="parentText" presStyleLbl="node1" presStyleIdx="2" presStyleCnt="3" custLinFactNeighborX="635" custLinFactNeighborY="-2040">
        <dgm:presLayoutVars>
          <dgm:chMax val="1"/>
          <dgm:bulletEnabled val="1"/>
        </dgm:presLayoutVars>
      </dgm:prSet>
      <dgm:spPr/>
    </dgm:pt>
    <dgm:pt modelId="{189BA19A-8AE9-4EEB-A875-67DC0675A70D}" type="pres">
      <dgm:prSet presAssocID="{8473E053-188D-4218-BCA7-A0EFF03AABCC}" presName="descendantText" presStyleLbl="alignAccFollowNode1" presStyleIdx="2" presStyleCnt="3">
        <dgm:presLayoutVars>
          <dgm:bulletEnabled val="1"/>
        </dgm:presLayoutVars>
      </dgm:prSet>
      <dgm:spPr/>
    </dgm:pt>
  </dgm:ptLst>
  <dgm:cxnLst>
    <dgm:cxn modelId="{17997718-3D3D-4DCE-A8F6-F990890074C5}" type="presOf" srcId="{4EE3E778-BD3C-4417-A276-E1F5177D4EE9}" destId="{20A7AD5B-0C42-4133-8054-11B6037A783B}" srcOrd="0" destOrd="0" presId="urn:microsoft.com/office/officeart/2005/8/layout/vList5"/>
    <dgm:cxn modelId="{A6728F1A-DB3F-4B9C-B831-46E7987B66B5}" type="presOf" srcId="{76663099-B7AA-46FB-8A01-75957D2E143B}" destId="{5A913258-8EBF-4336-8125-39282442732E}" srcOrd="0" destOrd="0" presId="urn:microsoft.com/office/officeart/2005/8/layout/vList5"/>
    <dgm:cxn modelId="{4E83A31B-E48E-495A-9215-8D272C418396}" type="presOf" srcId="{C556E15A-E985-4F64-A5CF-9F42A3E9D163}" destId="{E26B678E-1C43-4023-8496-AA8106964714}" srcOrd="0" destOrd="0" presId="urn:microsoft.com/office/officeart/2005/8/layout/vList5"/>
    <dgm:cxn modelId="{8AEC8A31-712E-4600-A954-1AC4616C665D}" type="presOf" srcId="{E8359A69-BF54-4C4B-B16C-3545E75DFC30}" destId="{20A7AD5B-0C42-4133-8054-11B6037A783B}" srcOrd="0" destOrd="2" presId="urn:microsoft.com/office/officeart/2005/8/layout/vList5"/>
    <dgm:cxn modelId="{07BB263F-1BF3-4BA6-9EF0-F1AF0FE0F1D8}" type="presOf" srcId="{8473E053-188D-4218-BCA7-A0EFF03AABCC}" destId="{E5E6F580-565D-4DA4-BCD9-DDE022AE387A}" srcOrd="0" destOrd="0" presId="urn:microsoft.com/office/officeart/2005/8/layout/vList5"/>
    <dgm:cxn modelId="{E87ECC40-67C3-497B-8DB3-B15C543A287A}" type="presOf" srcId="{9CA33437-AF43-462F-A407-047C1AE4846C}" destId="{189BA19A-8AE9-4EEB-A875-67DC0675A70D}" srcOrd="0" destOrd="1" presId="urn:microsoft.com/office/officeart/2005/8/layout/vList5"/>
    <dgm:cxn modelId="{0D1E734B-C6CC-49C2-8D17-F771C0BA5C13}" type="presOf" srcId="{B3192942-85A5-438D-9B94-4385719AADB9}" destId="{8E8C9365-4E16-4984-BA0D-B5DEE271DA80}" srcOrd="0" destOrd="0" presId="urn:microsoft.com/office/officeart/2005/8/layout/vList5"/>
    <dgm:cxn modelId="{81C7C34B-D74A-48F5-AF47-F8043A63CA35}" type="presOf" srcId="{0DBEB963-AC1D-4DFD-BB4F-6517C2055B68}" destId="{E26B678E-1C43-4023-8496-AA8106964714}" srcOrd="0" destOrd="1" presId="urn:microsoft.com/office/officeart/2005/8/layout/vList5"/>
    <dgm:cxn modelId="{73DF0754-488B-4D53-999E-BC7AA822AB51}" srcId="{B3192942-85A5-438D-9B94-4385719AADB9}" destId="{76663099-B7AA-46FB-8A01-75957D2E143B}" srcOrd="1" destOrd="0" parTransId="{099DE167-8915-4BA5-8653-3AB6380D154A}" sibTransId="{8B65A1A8-38A3-4BB4-A845-0EAC9A569908}"/>
    <dgm:cxn modelId="{7B5FCB84-58F7-4546-B400-B49075347A33}" srcId="{76EA6084-3DA3-4023-B7FD-725F3F7ED063}" destId="{4EE3E778-BD3C-4417-A276-E1F5177D4EE9}" srcOrd="0" destOrd="0" parTransId="{2F1E7E62-6AEB-4720-A820-8294694D173A}" sibTransId="{A1189EC8-2B2C-49F9-BB4B-DDF725F83519}"/>
    <dgm:cxn modelId="{5B947686-7E23-4494-9240-4DD1222CD129}" srcId="{76663099-B7AA-46FB-8A01-75957D2E143B}" destId="{8B14EE77-282F-4376-9383-5CD6DB5EF652}" srcOrd="2" destOrd="0" parTransId="{C4F592BA-8F24-4231-8494-FE05F5AAAAEE}" sibTransId="{878496D8-7C69-44F9-9536-820F56DC415C}"/>
    <dgm:cxn modelId="{31B5918E-E26B-4B58-B42A-7DDF0E3E9349}" type="presOf" srcId="{6246E768-8B52-46F9-B195-EE650187EC84}" destId="{189BA19A-8AE9-4EEB-A875-67DC0675A70D}" srcOrd="0" destOrd="0" presId="urn:microsoft.com/office/officeart/2005/8/layout/vList5"/>
    <dgm:cxn modelId="{E695AE8E-FF85-4CF7-9F95-39564CF9C58C}" srcId="{B3192942-85A5-438D-9B94-4385719AADB9}" destId="{76EA6084-3DA3-4023-B7FD-725F3F7ED063}" srcOrd="0" destOrd="0" parTransId="{75F9293D-3467-41B4-9966-71846E621319}" sibTransId="{1A3BE250-8B8B-484A-9E0E-03B06C89209D}"/>
    <dgm:cxn modelId="{B4D1A6A5-6866-43AD-AE29-ADC737919885}" type="presOf" srcId="{76EA6084-3DA3-4023-B7FD-725F3F7ED063}" destId="{A2232A0D-F0D1-4997-BF6B-DC422EAE88A8}" srcOrd="0" destOrd="0" presId="urn:microsoft.com/office/officeart/2005/8/layout/vList5"/>
    <dgm:cxn modelId="{55486DA6-A2D1-4434-9B3B-E0553CA1B2A5}" srcId="{76EA6084-3DA3-4023-B7FD-725F3F7ED063}" destId="{DC91C2F2-789A-4FF5-8476-422FF7EAA295}" srcOrd="1" destOrd="0" parTransId="{502DA873-9669-483F-A70F-AC3C3695850B}" sibTransId="{E08705A7-DF1F-4ECC-A5D1-38B07DE533E7}"/>
    <dgm:cxn modelId="{E65ACFA9-CEDF-480D-A9A5-751BE70B0D7F}" type="presOf" srcId="{DC91C2F2-789A-4FF5-8476-422FF7EAA295}" destId="{20A7AD5B-0C42-4133-8054-11B6037A783B}" srcOrd="0" destOrd="1" presId="urn:microsoft.com/office/officeart/2005/8/layout/vList5"/>
    <dgm:cxn modelId="{CB749FAA-7C49-4F10-9016-69D39CFE2C67}" srcId="{8473E053-188D-4218-BCA7-A0EFF03AABCC}" destId="{6246E768-8B52-46F9-B195-EE650187EC84}" srcOrd="0" destOrd="0" parTransId="{70934DF3-6659-4C9C-B566-BC41C4369060}" sibTransId="{46315684-0BCC-4667-881E-7E486D30B168}"/>
    <dgm:cxn modelId="{5995CFAF-9A43-4CA1-BEEC-AF62071DFB08}" srcId="{76663099-B7AA-46FB-8A01-75957D2E143B}" destId="{0DBEB963-AC1D-4DFD-BB4F-6517C2055B68}" srcOrd="1" destOrd="0" parTransId="{EDEEEA5A-9632-4219-97FC-0E511B5625EC}" sibTransId="{E5FE9F12-2E37-4E37-B832-44B9255D2E34}"/>
    <dgm:cxn modelId="{F3ED27E7-2C79-4A9A-AE68-94F8CB5C6C37}" srcId="{76663099-B7AA-46FB-8A01-75957D2E143B}" destId="{C556E15A-E985-4F64-A5CF-9F42A3E9D163}" srcOrd="0" destOrd="0" parTransId="{15620CC7-BA1C-4329-A39F-F18E4B4C5397}" sibTransId="{2EE0352C-E253-423B-94E9-CD6AD21FEF02}"/>
    <dgm:cxn modelId="{96F720EA-D160-4755-B329-A7B6974322F2}" srcId="{B3192942-85A5-438D-9B94-4385719AADB9}" destId="{8473E053-188D-4218-BCA7-A0EFF03AABCC}" srcOrd="2" destOrd="0" parTransId="{EAEC4C65-E148-4121-AC08-791AFB44805C}" sibTransId="{58292C16-E3DE-434A-8EB3-A523160721A6}"/>
    <dgm:cxn modelId="{AA64D5F6-4D03-4F18-A359-67A84647B44A}" srcId="{8473E053-188D-4218-BCA7-A0EFF03AABCC}" destId="{9CA33437-AF43-462F-A407-047C1AE4846C}" srcOrd="1" destOrd="0" parTransId="{42A89F58-6C92-407D-B8AB-A5B62365AAFD}" sibTransId="{94EA40C3-9D2C-4B73-909D-2CBCAC44365E}"/>
    <dgm:cxn modelId="{8CFB69FB-1963-4A04-AD97-9D4781D00B40}" srcId="{76EA6084-3DA3-4023-B7FD-725F3F7ED063}" destId="{E8359A69-BF54-4C4B-B16C-3545E75DFC30}" srcOrd="2" destOrd="0" parTransId="{8A907D27-4484-4096-AFD2-0BB175D39FBA}" sibTransId="{E82ACAC9-8AE5-42F2-A86A-5B67A8550E4F}"/>
    <dgm:cxn modelId="{5C6548DD-0F7F-4873-9E9C-ED6750A9D68F}" type="presOf" srcId="{8B14EE77-282F-4376-9383-5CD6DB5EF652}" destId="{E26B678E-1C43-4023-8496-AA8106964714}" srcOrd="0" destOrd="2" presId="urn:microsoft.com/office/officeart/2005/8/layout/vList5"/>
    <dgm:cxn modelId="{A4B05793-B8FF-4029-9AFC-9CB687721A92}" type="presParOf" srcId="{8E8C9365-4E16-4984-BA0D-B5DEE271DA80}" destId="{877C17E0-92BA-4EAB-B8D7-08B38CA675BE}" srcOrd="0" destOrd="0" presId="urn:microsoft.com/office/officeart/2005/8/layout/vList5"/>
    <dgm:cxn modelId="{124BB21F-77DB-4B56-96A6-D63B9D28855B}" type="presParOf" srcId="{877C17E0-92BA-4EAB-B8D7-08B38CA675BE}" destId="{A2232A0D-F0D1-4997-BF6B-DC422EAE88A8}" srcOrd="0" destOrd="0" presId="urn:microsoft.com/office/officeart/2005/8/layout/vList5"/>
    <dgm:cxn modelId="{676AE3C2-C987-4F27-B3B3-956F09FE1DC5}" type="presParOf" srcId="{877C17E0-92BA-4EAB-B8D7-08B38CA675BE}" destId="{20A7AD5B-0C42-4133-8054-11B6037A783B}" srcOrd="1" destOrd="0" presId="urn:microsoft.com/office/officeart/2005/8/layout/vList5"/>
    <dgm:cxn modelId="{0D4C3077-DE3B-4CCF-B887-F0073080D15A}" type="presParOf" srcId="{8E8C9365-4E16-4984-BA0D-B5DEE271DA80}" destId="{00ECBC99-F5D7-46DF-BDDA-05F436867E58}" srcOrd="1" destOrd="0" presId="urn:microsoft.com/office/officeart/2005/8/layout/vList5"/>
    <dgm:cxn modelId="{354FD009-DD5F-4EBD-ABBB-8D1B95EFBE69}" type="presParOf" srcId="{8E8C9365-4E16-4984-BA0D-B5DEE271DA80}" destId="{859F5824-444F-4388-A9F6-38119CAFF908}" srcOrd="2" destOrd="0" presId="urn:microsoft.com/office/officeart/2005/8/layout/vList5"/>
    <dgm:cxn modelId="{4E0D2C2B-ED16-41F7-A6CC-23F61F6C16AA}" type="presParOf" srcId="{859F5824-444F-4388-A9F6-38119CAFF908}" destId="{5A913258-8EBF-4336-8125-39282442732E}" srcOrd="0" destOrd="0" presId="urn:microsoft.com/office/officeart/2005/8/layout/vList5"/>
    <dgm:cxn modelId="{364E2F2D-2808-4B6E-A733-B3FC3E63BBF2}" type="presParOf" srcId="{859F5824-444F-4388-A9F6-38119CAFF908}" destId="{E26B678E-1C43-4023-8496-AA8106964714}" srcOrd="1" destOrd="0" presId="urn:microsoft.com/office/officeart/2005/8/layout/vList5"/>
    <dgm:cxn modelId="{43973A5E-2892-4428-BFD0-7AD459013464}" type="presParOf" srcId="{8E8C9365-4E16-4984-BA0D-B5DEE271DA80}" destId="{D0D8E574-751F-44F3-96DA-3CDED5F5E919}" srcOrd="3" destOrd="0" presId="urn:microsoft.com/office/officeart/2005/8/layout/vList5"/>
    <dgm:cxn modelId="{CACC090C-2DD5-4B43-9533-6AB8E930754D}" type="presParOf" srcId="{8E8C9365-4E16-4984-BA0D-B5DEE271DA80}" destId="{2B40A67A-6DBA-4F22-908C-43DB91EF3A47}" srcOrd="4" destOrd="0" presId="urn:microsoft.com/office/officeart/2005/8/layout/vList5"/>
    <dgm:cxn modelId="{FDCFF55E-61E1-4CC1-AFAC-983448287A5B}" type="presParOf" srcId="{2B40A67A-6DBA-4F22-908C-43DB91EF3A47}" destId="{E5E6F580-565D-4DA4-BCD9-DDE022AE387A}" srcOrd="0" destOrd="0" presId="urn:microsoft.com/office/officeart/2005/8/layout/vList5"/>
    <dgm:cxn modelId="{A13FADF2-F915-4728-8834-1EB683F106BB}" type="presParOf" srcId="{2B40A67A-6DBA-4F22-908C-43DB91EF3A47}" destId="{189BA19A-8AE9-4EEB-A875-67DC0675A70D}"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3625A0-3347-4934-A9E2-A19AC0C4874E}"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63901EAB-0ED0-493F-9F1B-B4B31C53510A}">
      <dgm:prSet custT="1"/>
      <dgm:spPr>
        <a:solidFill>
          <a:srgbClr val="4D738A"/>
        </a:solidFill>
      </dgm:spPr>
      <dgm:t>
        <a:bodyPr/>
        <a:lstStyle/>
        <a:p>
          <a:pPr rtl="0"/>
          <a:r>
            <a:rPr lang="en-GB" sz="2200" dirty="0"/>
            <a:t>High-scoring</a:t>
          </a:r>
        </a:p>
      </dgm:t>
    </dgm:pt>
    <dgm:pt modelId="{ED8B1BE6-4261-46B4-A6D2-69D344BB41AD}" type="parTrans" cxnId="{255BCD50-FB90-4441-8BA2-6669CC23DF73}">
      <dgm:prSet/>
      <dgm:spPr/>
      <dgm:t>
        <a:bodyPr/>
        <a:lstStyle/>
        <a:p>
          <a:endParaRPr lang="en-GB"/>
        </a:p>
      </dgm:t>
    </dgm:pt>
    <dgm:pt modelId="{08E95421-CC47-489B-B440-A5BEC506BBDA}" type="sibTrans" cxnId="{255BCD50-FB90-4441-8BA2-6669CC23DF73}">
      <dgm:prSet/>
      <dgm:spPr/>
      <dgm:t>
        <a:bodyPr/>
        <a:lstStyle/>
        <a:p>
          <a:endParaRPr lang="en-GB"/>
        </a:p>
      </dgm:t>
    </dgm:pt>
    <dgm:pt modelId="{8127963A-59E6-46C7-91E3-61D2ACA38AEA}">
      <dgm:prSet custT="1"/>
      <dgm:spPr>
        <a:solidFill>
          <a:srgbClr val="D8E2EE">
            <a:alpha val="90000"/>
          </a:srgbClr>
        </a:solidFill>
      </dgm:spPr>
      <dgm:t>
        <a:bodyPr/>
        <a:lstStyle/>
        <a:p>
          <a:pPr rtl="0"/>
          <a:r>
            <a:rPr lang="en-GB" sz="2200" dirty="0">
              <a:solidFill>
                <a:srgbClr val="4D738A"/>
              </a:solidFill>
            </a:rPr>
            <a:t>Clear and compelling narrative</a:t>
          </a:r>
        </a:p>
      </dgm:t>
    </dgm:pt>
    <dgm:pt modelId="{CCD53954-6AE0-4987-A7AA-278463722A81}" type="parTrans" cxnId="{01DE74F2-4F4E-47F4-B3BE-3B64A0017E86}">
      <dgm:prSet/>
      <dgm:spPr/>
      <dgm:t>
        <a:bodyPr/>
        <a:lstStyle/>
        <a:p>
          <a:endParaRPr lang="en-GB"/>
        </a:p>
      </dgm:t>
    </dgm:pt>
    <dgm:pt modelId="{060CDF80-E4E7-4F8E-BCD2-162DCE11F5CF}" type="sibTrans" cxnId="{01DE74F2-4F4E-47F4-B3BE-3B64A0017E86}">
      <dgm:prSet/>
      <dgm:spPr/>
      <dgm:t>
        <a:bodyPr/>
        <a:lstStyle/>
        <a:p>
          <a:endParaRPr lang="en-GB"/>
        </a:p>
      </dgm:t>
    </dgm:pt>
    <dgm:pt modelId="{7E589476-47F4-45E1-BBF9-97C25A7DFCE6}">
      <dgm:prSet custT="1"/>
      <dgm:spPr>
        <a:solidFill>
          <a:srgbClr val="4D738A"/>
        </a:solidFill>
      </dgm:spPr>
      <dgm:t>
        <a:bodyPr/>
        <a:lstStyle/>
        <a:p>
          <a:pPr rtl="0"/>
          <a:r>
            <a:rPr lang="en-GB" sz="2200" dirty="0"/>
            <a:t>Low-scoring</a:t>
          </a:r>
        </a:p>
      </dgm:t>
    </dgm:pt>
    <dgm:pt modelId="{0D3693D2-85BA-47EE-8CA3-01DD679AD301}" type="parTrans" cxnId="{CFF07BCA-D518-44EC-BB8F-28C020742A34}">
      <dgm:prSet/>
      <dgm:spPr/>
      <dgm:t>
        <a:bodyPr/>
        <a:lstStyle/>
        <a:p>
          <a:endParaRPr lang="en-GB"/>
        </a:p>
      </dgm:t>
    </dgm:pt>
    <dgm:pt modelId="{5956E81E-C261-4BC9-8901-FDDA51CA18DC}" type="sibTrans" cxnId="{CFF07BCA-D518-44EC-BB8F-28C020742A34}">
      <dgm:prSet/>
      <dgm:spPr/>
      <dgm:t>
        <a:bodyPr/>
        <a:lstStyle/>
        <a:p>
          <a:endParaRPr lang="en-GB"/>
        </a:p>
      </dgm:t>
    </dgm:pt>
    <dgm:pt modelId="{2346B6EE-A112-46B4-88E2-F18F77F96C2F}">
      <dgm:prSet custT="1"/>
      <dgm:spPr>
        <a:solidFill>
          <a:srgbClr val="D8E2EE">
            <a:alpha val="90000"/>
          </a:srgbClr>
        </a:solidFill>
      </dgm:spPr>
      <dgm:t>
        <a:bodyPr/>
        <a:lstStyle/>
        <a:p>
          <a:pPr rtl="0"/>
          <a:r>
            <a:rPr lang="en-GB" sz="2200" dirty="0">
              <a:solidFill>
                <a:srgbClr val="4D738A"/>
              </a:solidFill>
            </a:rPr>
            <a:t>Lack of objective evidence</a:t>
          </a:r>
        </a:p>
      </dgm:t>
    </dgm:pt>
    <dgm:pt modelId="{C2B65CC6-5589-4FE3-9DAA-B7164AF3BB6E}" type="parTrans" cxnId="{86F6CDCC-1585-4D1A-8DDF-9680FC0ED534}">
      <dgm:prSet/>
      <dgm:spPr/>
      <dgm:t>
        <a:bodyPr/>
        <a:lstStyle/>
        <a:p>
          <a:endParaRPr lang="en-GB"/>
        </a:p>
      </dgm:t>
    </dgm:pt>
    <dgm:pt modelId="{93FC6A50-4837-4D53-8933-A7F16C9BFE6F}" type="sibTrans" cxnId="{86F6CDCC-1585-4D1A-8DDF-9680FC0ED534}">
      <dgm:prSet/>
      <dgm:spPr/>
      <dgm:t>
        <a:bodyPr/>
        <a:lstStyle/>
        <a:p>
          <a:endParaRPr lang="en-GB"/>
        </a:p>
      </dgm:t>
    </dgm:pt>
    <dgm:pt modelId="{675FA3BC-A77B-4AC6-A9B3-4E42B065A119}">
      <dgm:prSet custT="1"/>
      <dgm:spPr>
        <a:solidFill>
          <a:srgbClr val="D8E2EE">
            <a:alpha val="90000"/>
          </a:srgbClr>
        </a:solidFill>
      </dgm:spPr>
      <dgm:t>
        <a:bodyPr/>
        <a:lstStyle/>
        <a:p>
          <a:pPr rtl="0"/>
          <a:r>
            <a:rPr lang="en-GB" sz="2200" dirty="0">
              <a:solidFill>
                <a:srgbClr val="4D738A"/>
              </a:solidFill>
            </a:rPr>
            <a:t>Verifiable evidence of reach and significance</a:t>
          </a:r>
        </a:p>
      </dgm:t>
    </dgm:pt>
    <dgm:pt modelId="{7454B090-70CC-4172-A005-C4E48A6FE552}" type="parTrans" cxnId="{A2F625EA-DCAD-4B3D-9244-EFE4C1767A63}">
      <dgm:prSet/>
      <dgm:spPr/>
      <dgm:t>
        <a:bodyPr/>
        <a:lstStyle/>
        <a:p>
          <a:endParaRPr lang="en-GB"/>
        </a:p>
      </dgm:t>
    </dgm:pt>
    <dgm:pt modelId="{2955142A-FAD4-43B1-BFAF-5689C4C3E4AF}" type="sibTrans" cxnId="{A2F625EA-DCAD-4B3D-9244-EFE4C1767A63}">
      <dgm:prSet/>
      <dgm:spPr/>
      <dgm:t>
        <a:bodyPr/>
        <a:lstStyle/>
        <a:p>
          <a:endParaRPr lang="en-GB"/>
        </a:p>
      </dgm:t>
    </dgm:pt>
    <dgm:pt modelId="{BF31EFD7-5C6A-47B9-B35A-F6E3A3FEC9F1}">
      <dgm:prSet custT="1"/>
      <dgm:spPr>
        <a:solidFill>
          <a:srgbClr val="D8E2EE">
            <a:alpha val="90000"/>
          </a:srgbClr>
        </a:solidFill>
      </dgm:spPr>
      <dgm:t>
        <a:bodyPr/>
        <a:lstStyle/>
        <a:p>
          <a:pPr rtl="0"/>
          <a:r>
            <a:rPr lang="en-GB" sz="2200" dirty="0">
              <a:solidFill>
                <a:srgbClr val="4D738A"/>
              </a:solidFill>
            </a:rPr>
            <a:t>Evidence of unit’s contribution to research</a:t>
          </a:r>
        </a:p>
      </dgm:t>
    </dgm:pt>
    <dgm:pt modelId="{935B2D60-6E9D-42F8-8F79-0D15DBFDDDED}" type="parTrans" cxnId="{92AC9C9E-9D74-4212-9A3B-0949659F841F}">
      <dgm:prSet/>
      <dgm:spPr/>
      <dgm:t>
        <a:bodyPr/>
        <a:lstStyle/>
        <a:p>
          <a:endParaRPr lang="en-GB"/>
        </a:p>
      </dgm:t>
    </dgm:pt>
    <dgm:pt modelId="{8CC96535-E8ED-4699-BD18-E6F002CC7ADC}" type="sibTrans" cxnId="{92AC9C9E-9D74-4212-9A3B-0949659F841F}">
      <dgm:prSet/>
      <dgm:spPr/>
      <dgm:t>
        <a:bodyPr/>
        <a:lstStyle/>
        <a:p>
          <a:endParaRPr lang="en-GB"/>
        </a:p>
      </dgm:t>
    </dgm:pt>
    <dgm:pt modelId="{60E41389-7D66-431F-96D1-963BCB6BC0B7}">
      <dgm:prSet custT="1"/>
      <dgm:spPr>
        <a:solidFill>
          <a:srgbClr val="D8E2EE">
            <a:alpha val="90000"/>
          </a:srgbClr>
        </a:solidFill>
      </dgm:spPr>
      <dgm:t>
        <a:bodyPr/>
        <a:lstStyle/>
        <a:p>
          <a:pPr rtl="0"/>
          <a:r>
            <a:rPr lang="en-GB" sz="2200" dirty="0">
              <a:solidFill>
                <a:srgbClr val="4D738A"/>
              </a:solidFill>
            </a:rPr>
            <a:t>Superficial impacts</a:t>
          </a:r>
        </a:p>
      </dgm:t>
    </dgm:pt>
    <dgm:pt modelId="{4DDBF9ED-7EDF-4A24-9519-3713DD8623C3}" type="parTrans" cxnId="{3CD5465B-7B49-42BB-8B1F-25DCC12B1BE1}">
      <dgm:prSet/>
      <dgm:spPr/>
      <dgm:t>
        <a:bodyPr/>
        <a:lstStyle/>
        <a:p>
          <a:endParaRPr lang="en-GB"/>
        </a:p>
      </dgm:t>
    </dgm:pt>
    <dgm:pt modelId="{5E5A584B-F232-43F9-9151-33B60B837E82}" type="sibTrans" cxnId="{3CD5465B-7B49-42BB-8B1F-25DCC12B1BE1}">
      <dgm:prSet/>
      <dgm:spPr/>
      <dgm:t>
        <a:bodyPr/>
        <a:lstStyle/>
        <a:p>
          <a:endParaRPr lang="en-GB"/>
        </a:p>
      </dgm:t>
    </dgm:pt>
    <dgm:pt modelId="{38ED2E26-41FD-4FC8-BD9B-EE11ADF79916}">
      <dgm:prSet custT="1"/>
      <dgm:spPr>
        <a:solidFill>
          <a:srgbClr val="D8E2EE">
            <a:alpha val="90000"/>
          </a:srgbClr>
        </a:solidFill>
      </dgm:spPr>
      <dgm:t>
        <a:bodyPr/>
        <a:lstStyle/>
        <a:p>
          <a:pPr rtl="0"/>
          <a:r>
            <a:rPr lang="en-GB" sz="2200" dirty="0">
              <a:solidFill>
                <a:srgbClr val="4D738A"/>
              </a:solidFill>
            </a:rPr>
            <a:t>Self-contained</a:t>
          </a:r>
        </a:p>
      </dgm:t>
    </dgm:pt>
    <dgm:pt modelId="{3C23ED21-7CA7-45B1-814D-01B78464F2B8}" type="parTrans" cxnId="{DEEAFBF4-04D7-4486-BC20-59BC2ED99B8F}">
      <dgm:prSet/>
      <dgm:spPr/>
      <dgm:t>
        <a:bodyPr/>
        <a:lstStyle/>
        <a:p>
          <a:endParaRPr lang="en-GB"/>
        </a:p>
      </dgm:t>
    </dgm:pt>
    <dgm:pt modelId="{DF8B6BD7-8197-49E0-AFF3-AC8E2062DCB0}" type="sibTrans" cxnId="{DEEAFBF4-04D7-4486-BC20-59BC2ED99B8F}">
      <dgm:prSet/>
      <dgm:spPr/>
      <dgm:t>
        <a:bodyPr/>
        <a:lstStyle/>
        <a:p>
          <a:endParaRPr lang="en-GB"/>
        </a:p>
      </dgm:t>
    </dgm:pt>
    <dgm:pt modelId="{C758FF15-0492-405E-9C2B-F3424E4B1663}">
      <dgm:prSet custT="1"/>
      <dgm:spPr>
        <a:solidFill>
          <a:srgbClr val="D8E2EE">
            <a:alpha val="90000"/>
          </a:srgbClr>
        </a:solidFill>
      </dgm:spPr>
      <dgm:t>
        <a:bodyPr/>
        <a:lstStyle/>
        <a:p>
          <a:pPr rtl="0"/>
          <a:r>
            <a:rPr lang="en-GB" sz="2200" dirty="0">
              <a:solidFill>
                <a:srgbClr val="4D738A"/>
              </a:solidFill>
            </a:rPr>
            <a:t>Explicit links between research and claimed impact</a:t>
          </a:r>
        </a:p>
      </dgm:t>
    </dgm:pt>
    <dgm:pt modelId="{1EC45703-FEF2-4564-BFB9-A1905176CCBA}" type="parTrans" cxnId="{956129C2-1BA7-4911-B322-D03C294925D4}">
      <dgm:prSet/>
      <dgm:spPr/>
      <dgm:t>
        <a:bodyPr/>
        <a:lstStyle/>
        <a:p>
          <a:endParaRPr lang="en-GB"/>
        </a:p>
      </dgm:t>
    </dgm:pt>
    <dgm:pt modelId="{0532E4EE-E136-4221-BB13-86F2147629E5}" type="sibTrans" cxnId="{956129C2-1BA7-4911-B322-D03C294925D4}">
      <dgm:prSet/>
      <dgm:spPr/>
      <dgm:t>
        <a:bodyPr/>
        <a:lstStyle/>
        <a:p>
          <a:endParaRPr lang="en-GB"/>
        </a:p>
      </dgm:t>
    </dgm:pt>
    <dgm:pt modelId="{98173643-F24B-45B4-BADD-F567EA4CC5C6}">
      <dgm:prSet custT="1"/>
      <dgm:spPr>
        <a:solidFill>
          <a:srgbClr val="D8E2EE">
            <a:alpha val="90000"/>
          </a:srgbClr>
        </a:solidFill>
      </dgm:spPr>
      <dgm:t>
        <a:bodyPr/>
        <a:lstStyle/>
        <a:p>
          <a:pPr rtl="0"/>
          <a:r>
            <a:rPr lang="en-GB" sz="2200" dirty="0">
              <a:solidFill>
                <a:srgbClr val="4D738A"/>
              </a:solidFill>
            </a:rPr>
            <a:t>Vague description of impacts and/or their relationship to the research </a:t>
          </a:r>
        </a:p>
      </dgm:t>
    </dgm:pt>
    <dgm:pt modelId="{2EC2D266-BE67-4F3B-A373-30D7B493CBF7}" type="parTrans" cxnId="{21AF13DC-6FB5-470D-B5EF-97F1FCA1F042}">
      <dgm:prSet/>
      <dgm:spPr/>
      <dgm:t>
        <a:bodyPr/>
        <a:lstStyle/>
        <a:p>
          <a:endParaRPr lang="en-GB"/>
        </a:p>
      </dgm:t>
    </dgm:pt>
    <dgm:pt modelId="{4979DBEF-624A-4DD3-978F-734431D12FF1}" type="sibTrans" cxnId="{21AF13DC-6FB5-470D-B5EF-97F1FCA1F042}">
      <dgm:prSet/>
      <dgm:spPr/>
      <dgm:t>
        <a:bodyPr/>
        <a:lstStyle/>
        <a:p>
          <a:endParaRPr lang="en-GB"/>
        </a:p>
      </dgm:t>
    </dgm:pt>
    <dgm:pt modelId="{382BE7C7-30F3-4231-AB3F-3E6B32899CED}">
      <dgm:prSet custT="1"/>
      <dgm:spPr>
        <a:solidFill>
          <a:srgbClr val="D8E2EE">
            <a:alpha val="90000"/>
          </a:srgbClr>
        </a:solidFill>
      </dgm:spPr>
      <dgm:t>
        <a:bodyPr/>
        <a:lstStyle/>
        <a:p>
          <a:pPr rtl="0"/>
          <a:r>
            <a:rPr lang="en-GB" sz="2200" dirty="0">
              <a:solidFill>
                <a:srgbClr val="4D738A"/>
              </a:solidFill>
            </a:rPr>
            <a:t>Distinguishes between dissemination and impact</a:t>
          </a:r>
        </a:p>
      </dgm:t>
    </dgm:pt>
    <dgm:pt modelId="{C647876B-81EB-4778-84EF-C56244417B32}" type="parTrans" cxnId="{570C5E61-77DD-4795-89FB-9F79DB0AAC59}">
      <dgm:prSet/>
      <dgm:spPr/>
      <dgm:t>
        <a:bodyPr/>
        <a:lstStyle/>
        <a:p>
          <a:endParaRPr lang="en-GB"/>
        </a:p>
      </dgm:t>
    </dgm:pt>
    <dgm:pt modelId="{BFFC08E4-D12B-4EFF-B0FB-F2D31E3F6D41}" type="sibTrans" cxnId="{570C5E61-77DD-4795-89FB-9F79DB0AAC59}">
      <dgm:prSet/>
      <dgm:spPr/>
      <dgm:t>
        <a:bodyPr/>
        <a:lstStyle/>
        <a:p>
          <a:endParaRPr lang="en-GB"/>
        </a:p>
      </dgm:t>
    </dgm:pt>
    <dgm:pt modelId="{FEB242AA-145E-42F8-8F0B-754547303267}">
      <dgm:prSet custT="1"/>
      <dgm:spPr>
        <a:solidFill>
          <a:srgbClr val="D8E2EE">
            <a:alpha val="90000"/>
          </a:srgbClr>
        </a:solidFill>
      </dgm:spPr>
      <dgm:t>
        <a:bodyPr/>
        <a:lstStyle/>
        <a:p>
          <a:pPr rtl="0"/>
          <a:r>
            <a:rPr lang="en-GB" sz="2200" dirty="0">
              <a:solidFill>
                <a:srgbClr val="4D738A"/>
              </a:solidFill>
            </a:rPr>
            <a:t>Focus on dissemination without explaining outcomes (‘so what?’)</a:t>
          </a:r>
        </a:p>
      </dgm:t>
    </dgm:pt>
    <dgm:pt modelId="{D566F41D-8BFB-4EFA-919A-846B8928AEF1}" type="parTrans" cxnId="{F349B557-429F-4257-BFAF-3DD145659553}">
      <dgm:prSet/>
      <dgm:spPr/>
      <dgm:t>
        <a:bodyPr/>
        <a:lstStyle/>
        <a:p>
          <a:endParaRPr lang="en-GB"/>
        </a:p>
      </dgm:t>
    </dgm:pt>
    <dgm:pt modelId="{4E145013-A29D-4FD9-AF62-45BE10E85230}" type="sibTrans" cxnId="{F349B557-429F-4257-BFAF-3DD145659553}">
      <dgm:prSet/>
      <dgm:spPr/>
      <dgm:t>
        <a:bodyPr/>
        <a:lstStyle/>
        <a:p>
          <a:endParaRPr lang="en-GB"/>
        </a:p>
      </dgm:t>
    </dgm:pt>
    <dgm:pt modelId="{47FABB87-70CA-4F44-91F7-EC9FB686F116}">
      <dgm:prSet custT="1"/>
      <dgm:spPr>
        <a:solidFill>
          <a:srgbClr val="D8E2EE">
            <a:alpha val="90000"/>
          </a:srgbClr>
        </a:solidFill>
      </dgm:spPr>
      <dgm:t>
        <a:bodyPr/>
        <a:lstStyle/>
        <a:p>
          <a:pPr rtl="0"/>
          <a:r>
            <a:rPr lang="en-GB" sz="2200" dirty="0">
              <a:solidFill>
                <a:srgbClr val="4D738A"/>
              </a:solidFill>
            </a:rPr>
            <a:t>Clearly identified beneficiaries</a:t>
          </a:r>
          <a:endParaRPr lang="en-GB" sz="2200" b="1" dirty="0">
            <a:solidFill>
              <a:srgbClr val="4D738A"/>
            </a:solidFill>
          </a:endParaRPr>
        </a:p>
      </dgm:t>
    </dgm:pt>
    <dgm:pt modelId="{8B90DAEB-C6C3-4E09-9CA5-029A43A015E1}" type="parTrans" cxnId="{3614ACE4-DCCC-475B-BBC5-4BE366D11AA5}">
      <dgm:prSet/>
      <dgm:spPr/>
      <dgm:t>
        <a:bodyPr/>
        <a:lstStyle/>
        <a:p>
          <a:endParaRPr lang="en-GB"/>
        </a:p>
      </dgm:t>
    </dgm:pt>
    <dgm:pt modelId="{134D326E-1FFE-41D3-B0A4-7190610DC348}" type="sibTrans" cxnId="{3614ACE4-DCCC-475B-BBC5-4BE366D11AA5}">
      <dgm:prSet/>
      <dgm:spPr/>
      <dgm:t>
        <a:bodyPr/>
        <a:lstStyle/>
        <a:p>
          <a:endParaRPr lang="en-GB"/>
        </a:p>
      </dgm:t>
    </dgm:pt>
    <dgm:pt modelId="{7391CD91-CE93-4456-A67A-A7003E145EA0}" type="pres">
      <dgm:prSet presAssocID="{513625A0-3347-4934-A9E2-A19AC0C4874E}" presName="Name0" presStyleCnt="0">
        <dgm:presLayoutVars>
          <dgm:dir/>
          <dgm:animLvl val="lvl"/>
          <dgm:resizeHandles val="exact"/>
        </dgm:presLayoutVars>
      </dgm:prSet>
      <dgm:spPr/>
    </dgm:pt>
    <dgm:pt modelId="{026E5439-CFF1-42F6-AC22-846508FE5690}" type="pres">
      <dgm:prSet presAssocID="{63901EAB-0ED0-493F-9F1B-B4B31C53510A}" presName="composite" presStyleCnt="0"/>
      <dgm:spPr/>
    </dgm:pt>
    <dgm:pt modelId="{1ED54CDE-00C7-4A0D-B9FC-9571769FDFAA}" type="pres">
      <dgm:prSet presAssocID="{63901EAB-0ED0-493F-9F1B-B4B31C53510A}" presName="parTx" presStyleLbl="alignNode1" presStyleIdx="0" presStyleCnt="2" custScaleX="158064">
        <dgm:presLayoutVars>
          <dgm:chMax val="0"/>
          <dgm:chPref val="0"/>
          <dgm:bulletEnabled val="1"/>
        </dgm:presLayoutVars>
      </dgm:prSet>
      <dgm:spPr/>
    </dgm:pt>
    <dgm:pt modelId="{DA872A80-DBBE-43B5-9285-BD96539CF80A}" type="pres">
      <dgm:prSet presAssocID="{63901EAB-0ED0-493F-9F1B-B4B31C53510A}" presName="desTx" presStyleLbl="alignAccFollowNode1" presStyleIdx="0" presStyleCnt="2" custScaleX="157953" custLinFactNeighborX="610" custLinFactNeighborY="243">
        <dgm:presLayoutVars>
          <dgm:bulletEnabled val="1"/>
        </dgm:presLayoutVars>
      </dgm:prSet>
      <dgm:spPr/>
    </dgm:pt>
    <dgm:pt modelId="{D8EAF0BF-A60B-495C-BD95-767A913C81D4}" type="pres">
      <dgm:prSet presAssocID="{08E95421-CC47-489B-B440-A5BEC506BBDA}" presName="space" presStyleCnt="0"/>
      <dgm:spPr/>
    </dgm:pt>
    <dgm:pt modelId="{58FD6C26-9A2A-4949-8650-7561CF0ABD50}" type="pres">
      <dgm:prSet presAssocID="{7E589476-47F4-45E1-BBF9-97C25A7DFCE6}" presName="composite" presStyleCnt="0"/>
      <dgm:spPr/>
    </dgm:pt>
    <dgm:pt modelId="{8404056C-8CD4-4A46-A7C4-B83BA148C7CB}" type="pres">
      <dgm:prSet presAssocID="{7E589476-47F4-45E1-BBF9-97C25A7DFCE6}" presName="parTx" presStyleLbl="alignNode1" presStyleIdx="1" presStyleCnt="2" custScaleX="159826">
        <dgm:presLayoutVars>
          <dgm:chMax val="0"/>
          <dgm:chPref val="0"/>
          <dgm:bulletEnabled val="1"/>
        </dgm:presLayoutVars>
      </dgm:prSet>
      <dgm:spPr/>
    </dgm:pt>
    <dgm:pt modelId="{89D9C2FC-4ED6-470E-9DEA-7812F2269B5C}" type="pres">
      <dgm:prSet presAssocID="{7E589476-47F4-45E1-BBF9-97C25A7DFCE6}" presName="desTx" presStyleLbl="alignAccFollowNode1" presStyleIdx="1" presStyleCnt="2" custScaleX="160173" custLinFactNeighborX="633" custLinFactNeighborY="1344">
        <dgm:presLayoutVars>
          <dgm:bulletEnabled val="1"/>
        </dgm:presLayoutVars>
      </dgm:prSet>
      <dgm:spPr/>
    </dgm:pt>
  </dgm:ptLst>
  <dgm:cxnLst>
    <dgm:cxn modelId="{7EE1A70C-02F5-40AB-B3B2-CF9B98E859E1}" type="presOf" srcId="{2346B6EE-A112-46B4-88E2-F18F77F96C2F}" destId="{89D9C2FC-4ED6-470E-9DEA-7812F2269B5C}" srcOrd="0" destOrd="0" presId="urn:microsoft.com/office/officeart/2005/8/layout/hList1"/>
    <dgm:cxn modelId="{AF95A83A-6CCA-496D-8B51-A4DC90027274}" type="presOf" srcId="{382BE7C7-30F3-4231-AB3F-3E6B32899CED}" destId="{DA872A80-DBBE-43B5-9285-BD96539CF80A}" srcOrd="0" destOrd="6" presId="urn:microsoft.com/office/officeart/2005/8/layout/hList1"/>
    <dgm:cxn modelId="{3CD5465B-7B49-42BB-8B1F-25DCC12B1BE1}" srcId="{7E589476-47F4-45E1-BBF9-97C25A7DFCE6}" destId="{60E41389-7D66-431F-96D1-963BCB6BC0B7}" srcOrd="1" destOrd="0" parTransId="{4DDBF9ED-7EDF-4A24-9519-3713DD8623C3}" sibTransId="{5E5A584B-F232-43F9-9151-33B60B837E82}"/>
    <dgm:cxn modelId="{570C5E61-77DD-4795-89FB-9F79DB0AAC59}" srcId="{63901EAB-0ED0-493F-9F1B-B4B31C53510A}" destId="{382BE7C7-30F3-4231-AB3F-3E6B32899CED}" srcOrd="6" destOrd="0" parTransId="{C647876B-81EB-4778-84EF-C56244417B32}" sibTransId="{BFFC08E4-D12B-4EFF-B0FB-F2D31E3F6D41}"/>
    <dgm:cxn modelId="{80033249-C293-43F0-B504-9A2B396D5996}" type="presOf" srcId="{60E41389-7D66-431F-96D1-963BCB6BC0B7}" destId="{89D9C2FC-4ED6-470E-9DEA-7812F2269B5C}" srcOrd="0" destOrd="1" presId="urn:microsoft.com/office/officeart/2005/8/layout/hList1"/>
    <dgm:cxn modelId="{255BCD50-FB90-4441-8BA2-6669CC23DF73}" srcId="{513625A0-3347-4934-A9E2-A19AC0C4874E}" destId="{63901EAB-0ED0-493F-9F1B-B4B31C53510A}" srcOrd="0" destOrd="0" parTransId="{ED8B1BE6-4261-46B4-A6D2-69D344BB41AD}" sibTransId="{08E95421-CC47-489B-B440-A5BEC506BBDA}"/>
    <dgm:cxn modelId="{21CB5F71-EAD6-496C-B4A4-27BE377D8632}" type="presOf" srcId="{7E589476-47F4-45E1-BBF9-97C25A7DFCE6}" destId="{8404056C-8CD4-4A46-A7C4-B83BA148C7CB}" srcOrd="0" destOrd="0" presId="urn:microsoft.com/office/officeart/2005/8/layout/hList1"/>
    <dgm:cxn modelId="{F349B557-429F-4257-BFAF-3DD145659553}" srcId="{7E589476-47F4-45E1-BBF9-97C25A7DFCE6}" destId="{FEB242AA-145E-42F8-8F0B-754547303267}" srcOrd="3" destOrd="0" parTransId="{D566F41D-8BFB-4EFA-919A-846B8928AEF1}" sibTransId="{4E145013-A29D-4FD9-AF62-45BE10E85230}"/>
    <dgm:cxn modelId="{48DEDA58-5256-4FAA-B814-A1C3B7F118F6}" type="presOf" srcId="{47FABB87-70CA-4F44-91F7-EC9FB686F116}" destId="{DA872A80-DBBE-43B5-9285-BD96539CF80A}" srcOrd="0" destOrd="1" presId="urn:microsoft.com/office/officeart/2005/8/layout/hList1"/>
    <dgm:cxn modelId="{311EF386-9027-4907-8027-099CF9A21EF6}" type="presOf" srcId="{63901EAB-0ED0-493F-9F1B-B4B31C53510A}" destId="{1ED54CDE-00C7-4A0D-B9FC-9571769FDFAA}" srcOrd="0" destOrd="0" presId="urn:microsoft.com/office/officeart/2005/8/layout/hList1"/>
    <dgm:cxn modelId="{B57BCE96-B6CA-436B-9954-7F9A31EE6CA1}" type="presOf" srcId="{8127963A-59E6-46C7-91E3-61D2ACA38AEA}" destId="{DA872A80-DBBE-43B5-9285-BD96539CF80A}" srcOrd="0" destOrd="0" presId="urn:microsoft.com/office/officeart/2005/8/layout/hList1"/>
    <dgm:cxn modelId="{92AC9C9E-9D74-4212-9A3B-0949659F841F}" srcId="{63901EAB-0ED0-493F-9F1B-B4B31C53510A}" destId="{BF31EFD7-5C6A-47B9-B35A-F6E3A3FEC9F1}" srcOrd="5" destOrd="0" parTransId="{935B2D60-6E9D-42F8-8F79-0D15DBFDDDED}" sibTransId="{8CC96535-E8ED-4699-BD18-E6F002CC7ADC}"/>
    <dgm:cxn modelId="{8B3018A8-79EB-443C-B0BD-03FE00F96938}" type="presOf" srcId="{C758FF15-0492-405E-9C2B-F3424E4B1663}" destId="{DA872A80-DBBE-43B5-9285-BD96539CF80A}" srcOrd="0" destOrd="2" presId="urn:microsoft.com/office/officeart/2005/8/layout/hList1"/>
    <dgm:cxn modelId="{472140B0-FEDF-41C7-9EFB-0FA71FD2C7C4}" type="presOf" srcId="{675FA3BC-A77B-4AC6-A9B3-4E42B065A119}" destId="{DA872A80-DBBE-43B5-9285-BD96539CF80A}" srcOrd="0" destOrd="4" presId="urn:microsoft.com/office/officeart/2005/8/layout/hList1"/>
    <dgm:cxn modelId="{CDDBD2B1-DE61-4E63-83DC-0692063AD134}" type="presOf" srcId="{38ED2E26-41FD-4FC8-BD9B-EE11ADF79916}" destId="{DA872A80-DBBE-43B5-9285-BD96539CF80A}" srcOrd="0" destOrd="3" presId="urn:microsoft.com/office/officeart/2005/8/layout/hList1"/>
    <dgm:cxn modelId="{2D7F01B3-2B89-44F4-ACB3-B669F6FCA0F7}" type="presOf" srcId="{BF31EFD7-5C6A-47B9-B35A-F6E3A3FEC9F1}" destId="{DA872A80-DBBE-43B5-9285-BD96539CF80A}" srcOrd="0" destOrd="5" presId="urn:microsoft.com/office/officeart/2005/8/layout/hList1"/>
    <dgm:cxn modelId="{956129C2-1BA7-4911-B322-D03C294925D4}" srcId="{63901EAB-0ED0-493F-9F1B-B4B31C53510A}" destId="{C758FF15-0492-405E-9C2B-F3424E4B1663}" srcOrd="2" destOrd="0" parTransId="{1EC45703-FEF2-4564-BFB9-A1905176CCBA}" sibTransId="{0532E4EE-E136-4221-BB13-86F2147629E5}"/>
    <dgm:cxn modelId="{A35676E3-FF16-42C3-B77B-3074E4E28CC2}" type="presOf" srcId="{513625A0-3347-4934-A9E2-A19AC0C4874E}" destId="{7391CD91-CE93-4456-A67A-A7003E145EA0}" srcOrd="0" destOrd="0" presId="urn:microsoft.com/office/officeart/2005/8/layout/hList1"/>
    <dgm:cxn modelId="{3614ACE4-DCCC-475B-BBC5-4BE366D11AA5}" srcId="{63901EAB-0ED0-493F-9F1B-B4B31C53510A}" destId="{47FABB87-70CA-4F44-91F7-EC9FB686F116}" srcOrd="1" destOrd="0" parTransId="{8B90DAEB-C6C3-4E09-9CA5-029A43A015E1}" sibTransId="{134D326E-1FFE-41D3-B0A4-7190610DC348}"/>
    <dgm:cxn modelId="{67F13DC8-1E1B-4495-8BF4-7ACA2675D097}" type="presOf" srcId="{FEB242AA-145E-42F8-8F0B-754547303267}" destId="{89D9C2FC-4ED6-470E-9DEA-7812F2269B5C}" srcOrd="0" destOrd="3" presId="urn:microsoft.com/office/officeart/2005/8/layout/hList1"/>
    <dgm:cxn modelId="{A2F625EA-DCAD-4B3D-9244-EFE4C1767A63}" srcId="{63901EAB-0ED0-493F-9F1B-B4B31C53510A}" destId="{675FA3BC-A77B-4AC6-A9B3-4E42B065A119}" srcOrd="4" destOrd="0" parTransId="{7454B090-70CC-4172-A005-C4E48A6FE552}" sibTransId="{2955142A-FAD4-43B1-BFAF-5689C4C3E4AF}"/>
    <dgm:cxn modelId="{CFF07BCA-D518-44EC-BB8F-28C020742A34}" srcId="{513625A0-3347-4934-A9E2-A19AC0C4874E}" destId="{7E589476-47F4-45E1-BBF9-97C25A7DFCE6}" srcOrd="1" destOrd="0" parTransId="{0D3693D2-85BA-47EE-8CA3-01DD679AD301}" sibTransId="{5956E81E-C261-4BC9-8901-FDDA51CA18DC}"/>
    <dgm:cxn modelId="{86F6CDCC-1585-4D1A-8DDF-9680FC0ED534}" srcId="{7E589476-47F4-45E1-BBF9-97C25A7DFCE6}" destId="{2346B6EE-A112-46B4-88E2-F18F77F96C2F}" srcOrd="0" destOrd="0" parTransId="{C2B65CC6-5589-4FE3-9DAA-B7164AF3BB6E}" sibTransId="{93FC6A50-4837-4D53-8933-A7F16C9BFE6F}"/>
    <dgm:cxn modelId="{238EDAD0-DCF1-4039-8EBB-ED64EB120AAC}" type="presOf" srcId="{98173643-F24B-45B4-BADD-F567EA4CC5C6}" destId="{89D9C2FC-4ED6-470E-9DEA-7812F2269B5C}" srcOrd="0" destOrd="2" presId="urn:microsoft.com/office/officeart/2005/8/layout/hList1"/>
    <dgm:cxn modelId="{01DE74F2-4F4E-47F4-B3BE-3B64A0017E86}" srcId="{63901EAB-0ED0-493F-9F1B-B4B31C53510A}" destId="{8127963A-59E6-46C7-91E3-61D2ACA38AEA}" srcOrd="0" destOrd="0" parTransId="{CCD53954-6AE0-4987-A7AA-278463722A81}" sibTransId="{060CDF80-E4E7-4F8E-BCD2-162DCE11F5CF}"/>
    <dgm:cxn modelId="{DEEAFBF4-04D7-4486-BC20-59BC2ED99B8F}" srcId="{63901EAB-0ED0-493F-9F1B-B4B31C53510A}" destId="{38ED2E26-41FD-4FC8-BD9B-EE11ADF79916}" srcOrd="3" destOrd="0" parTransId="{3C23ED21-7CA7-45B1-814D-01B78464F2B8}" sibTransId="{DF8B6BD7-8197-49E0-AFF3-AC8E2062DCB0}"/>
    <dgm:cxn modelId="{21AF13DC-6FB5-470D-B5EF-97F1FCA1F042}" srcId="{7E589476-47F4-45E1-BBF9-97C25A7DFCE6}" destId="{98173643-F24B-45B4-BADD-F567EA4CC5C6}" srcOrd="2" destOrd="0" parTransId="{2EC2D266-BE67-4F3B-A373-30D7B493CBF7}" sibTransId="{4979DBEF-624A-4DD3-978F-734431D12FF1}"/>
    <dgm:cxn modelId="{E92964E3-19D9-4D83-A4E9-BCB638967F17}" type="presParOf" srcId="{7391CD91-CE93-4456-A67A-A7003E145EA0}" destId="{026E5439-CFF1-42F6-AC22-846508FE5690}" srcOrd="0" destOrd="0" presId="urn:microsoft.com/office/officeart/2005/8/layout/hList1"/>
    <dgm:cxn modelId="{6A10E3AE-1A72-461F-85F2-7808E4875B14}" type="presParOf" srcId="{026E5439-CFF1-42F6-AC22-846508FE5690}" destId="{1ED54CDE-00C7-4A0D-B9FC-9571769FDFAA}" srcOrd="0" destOrd="0" presId="urn:microsoft.com/office/officeart/2005/8/layout/hList1"/>
    <dgm:cxn modelId="{C930BBE5-F160-46AE-82FF-5A90272F9C8A}" type="presParOf" srcId="{026E5439-CFF1-42F6-AC22-846508FE5690}" destId="{DA872A80-DBBE-43B5-9285-BD96539CF80A}" srcOrd="1" destOrd="0" presId="urn:microsoft.com/office/officeart/2005/8/layout/hList1"/>
    <dgm:cxn modelId="{06EA0847-683A-47FC-A907-AC08011E7B7D}" type="presParOf" srcId="{7391CD91-CE93-4456-A67A-A7003E145EA0}" destId="{D8EAF0BF-A60B-495C-BD95-767A913C81D4}" srcOrd="1" destOrd="0" presId="urn:microsoft.com/office/officeart/2005/8/layout/hList1"/>
    <dgm:cxn modelId="{226298A2-5C83-47CF-868D-9E377B48F4B2}" type="presParOf" srcId="{7391CD91-CE93-4456-A67A-A7003E145EA0}" destId="{58FD6C26-9A2A-4949-8650-7561CF0ABD50}" srcOrd="2" destOrd="0" presId="urn:microsoft.com/office/officeart/2005/8/layout/hList1"/>
    <dgm:cxn modelId="{7F306D4D-8294-406D-ACEF-2DBC09C90F47}" type="presParOf" srcId="{58FD6C26-9A2A-4949-8650-7561CF0ABD50}" destId="{8404056C-8CD4-4A46-A7C4-B83BA148C7CB}" srcOrd="0" destOrd="0" presId="urn:microsoft.com/office/officeart/2005/8/layout/hList1"/>
    <dgm:cxn modelId="{8768E90C-49F0-40FE-A067-298D339C292D}" type="presParOf" srcId="{58FD6C26-9A2A-4949-8650-7561CF0ABD50}" destId="{89D9C2FC-4ED6-470E-9DEA-7812F2269B5C}"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D54CDE-00C7-4A0D-B9FC-9571769FDFAA}">
      <dsp:nvSpPr>
        <dsp:cNvPr id="0" name=""/>
        <dsp:cNvSpPr/>
      </dsp:nvSpPr>
      <dsp:spPr>
        <a:xfrm>
          <a:off x="37" y="83281"/>
          <a:ext cx="3609092" cy="604800"/>
        </a:xfrm>
        <a:prstGeom prst="rect">
          <a:avLst/>
        </a:prstGeom>
        <a:solidFill>
          <a:srgbClr val="4D738A"/>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GB" sz="2100" kern="1200"/>
            <a:t>Reach </a:t>
          </a:r>
        </a:p>
      </dsp:txBody>
      <dsp:txXfrm>
        <a:off x="37" y="83281"/>
        <a:ext cx="3609092" cy="604800"/>
      </dsp:txXfrm>
    </dsp:sp>
    <dsp:sp modelId="{DA872A80-DBBE-43B5-9285-BD96539CF80A}">
      <dsp:nvSpPr>
        <dsp:cNvPr id="0" name=""/>
        <dsp:cNvSpPr/>
      </dsp:nvSpPr>
      <dsp:spPr>
        <a:xfrm>
          <a:off x="37" y="688081"/>
          <a:ext cx="3609092" cy="2983128"/>
        </a:xfrm>
        <a:prstGeom prst="rect">
          <a:avLst/>
        </a:prstGeom>
        <a:solidFill>
          <a:srgbClr val="D8E2EE">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GB" sz="2100" kern="1200" dirty="0">
              <a:solidFill>
                <a:srgbClr val="4D738A"/>
              </a:solidFill>
            </a:rPr>
            <a:t>the extent and/or diversity of the beneficiaries of the impact, as relevant to the nature of the impact. (It will </a:t>
          </a:r>
          <a:r>
            <a:rPr lang="en-GB" sz="2100" b="0" kern="1200" dirty="0">
              <a:solidFill>
                <a:srgbClr val="4D738A"/>
              </a:solidFill>
            </a:rPr>
            <a:t>not</a:t>
          </a:r>
          <a:r>
            <a:rPr lang="en-GB" sz="2100" kern="1200" dirty="0">
              <a:solidFill>
                <a:srgbClr val="4D738A"/>
              </a:solidFill>
            </a:rPr>
            <a:t> be assessed in geographic terms, nor in terms of absolute numbers of beneficiaries.)</a:t>
          </a:r>
        </a:p>
      </dsp:txBody>
      <dsp:txXfrm>
        <a:off x="37" y="688081"/>
        <a:ext cx="3609092" cy="2983128"/>
      </dsp:txXfrm>
    </dsp:sp>
    <dsp:sp modelId="{8404056C-8CD4-4A46-A7C4-B83BA148C7CB}">
      <dsp:nvSpPr>
        <dsp:cNvPr id="0" name=""/>
        <dsp:cNvSpPr/>
      </dsp:nvSpPr>
      <dsp:spPr>
        <a:xfrm>
          <a:off x="4114402" y="83281"/>
          <a:ext cx="3609092" cy="604800"/>
        </a:xfrm>
        <a:prstGeom prst="rect">
          <a:avLst/>
        </a:prstGeom>
        <a:solidFill>
          <a:srgbClr val="4D738A"/>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rtl="0">
            <a:lnSpc>
              <a:spcPct val="90000"/>
            </a:lnSpc>
            <a:spcBef>
              <a:spcPct val="0"/>
            </a:spcBef>
            <a:spcAft>
              <a:spcPct val="35000"/>
            </a:spcAft>
            <a:buNone/>
          </a:pPr>
          <a:r>
            <a:rPr lang="en-GB" sz="2100" kern="1200"/>
            <a:t>Significance </a:t>
          </a:r>
        </a:p>
      </dsp:txBody>
      <dsp:txXfrm>
        <a:off x="4114402" y="83281"/>
        <a:ext cx="3609092" cy="604800"/>
      </dsp:txXfrm>
    </dsp:sp>
    <dsp:sp modelId="{89D9C2FC-4ED6-470E-9DEA-7812F2269B5C}">
      <dsp:nvSpPr>
        <dsp:cNvPr id="0" name=""/>
        <dsp:cNvSpPr/>
      </dsp:nvSpPr>
      <dsp:spPr>
        <a:xfrm>
          <a:off x="4114402" y="688081"/>
          <a:ext cx="3609092" cy="2983128"/>
        </a:xfrm>
        <a:prstGeom prst="rect">
          <a:avLst/>
        </a:prstGeom>
        <a:solidFill>
          <a:srgbClr val="D8E2EE">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GB" sz="2100" kern="1200" dirty="0">
              <a:solidFill>
                <a:srgbClr val="4D738A"/>
              </a:solidFill>
            </a:rPr>
            <a:t>the degree to which the impact has enabled, enriched, influenced, informed or changed the performance, policies, practices, products, services, understanding, awareness or well-being of the beneficiaries.</a:t>
          </a:r>
        </a:p>
      </dsp:txBody>
      <dsp:txXfrm>
        <a:off x="4114402" y="688081"/>
        <a:ext cx="3609092" cy="29831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A7AD5B-0C42-4133-8054-11B6037A783B}">
      <dsp:nvSpPr>
        <dsp:cNvPr id="0" name=""/>
        <dsp:cNvSpPr/>
      </dsp:nvSpPr>
      <dsp:spPr>
        <a:xfrm rot="5400000">
          <a:off x="6252259" y="-2484591"/>
          <a:ext cx="1168663" cy="6434438"/>
        </a:xfrm>
        <a:prstGeom prst="round2SameRect">
          <a:avLst/>
        </a:prstGeom>
        <a:solidFill>
          <a:srgbClr val="D4DFE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Research made a distinct and material contribution</a:t>
          </a:r>
        </a:p>
        <a:p>
          <a:pPr marL="228600" lvl="1" indent="-228600" algn="l" defTabSz="889000">
            <a:lnSpc>
              <a:spcPct val="90000"/>
            </a:lnSpc>
            <a:spcBef>
              <a:spcPct val="0"/>
            </a:spcBef>
            <a:spcAft>
              <a:spcPct val="15000"/>
            </a:spcAft>
            <a:buChar char="•"/>
          </a:pPr>
          <a:r>
            <a:rPr lang="en-GB" sz="2000" kern="1200" dirty="0"/>
            <a:t>Can be indirect or non-linear</a:t>
          </a:r>
        </a:p>
        <a:p>
          <a:pPr marL="228600" lvl="1" indent="-228600" algn="l" defTabSz="889000">
            <a:lnSpc>
              <a:spcPct val="90000"/>
            </a:lnSpc>
            <a:spcBef>
              <a:spcPct val="0"/>
            </a:spcBef>
            <a:spcAft>
              <a:spcPct val="15000"/>
            </a:spcAft>
            <a:buChar char="•"/>
          </a:pPr>
          <a:r>
            <a:rPr lang="en-GB" sz="2000" kern="1200" dirty="0"/>
            <a:t>Threshold judgement</a:t>
          </a:r>
        </a:p>
      </dsp:txBody>
      <dsp:txXfrm rot="-5400000">
        <a:off x="3619372" y="205345"/>
        <a:ext cx="6377389" cy="1054565"/>
      </dsp:txXfrm>
    </dsp:sp>
    <dsp:sp modelId="{A2232A0D-F0D1-4997-BF6B-DC422EAE88A8}">
      <dsp:nvSpPr>
        <dsp:cNvPr id="0" name=""/>
        <dsp:cNvSpPr/>
      </dsp:nvSpPr>
      <dsp:spPr>
        <a:xfrm>
          <a:off x="0" y="2213"/>
          <a:ext cx="3619371" cy="1460829"/>
        </a:xfrm>
        <a:prstGeom prst="roundRect">
          <a:avLst/>
        </a:prstGeom>
        <a:solidFill>
          <a:srgbClr val="4D738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…underpinned by…</a:t>
          </a:r>
        </a:p>
      </dsp:txBody>
      <dsp:txXfrm>
        <a:off x="71312" y="73525"/>
        <a:ext cx="3476747" cy="1318205"/>
      </dsp:txXfrm>
    </dsp:sp>
    <dsp:sp modelId="{E26B678E-1C43-4023-8496-AA8106964714}">
      <dsp:nvSpPr>
        <dsp:cNvPr id="0" name=""/>
        <dsp:cNvSpPr/>
      </dsp:nvSpPr>
      <dsp:spPr>
        <a:xfrm rot="5400000">
          <a:off x="6252259" y="-950720"/>
          <a:ext cx="1168663" cy="6434438"/>
        </a:xfrm>
        <a:prstGeom prst="round2SameRect">
          <a:avLst/>
        </a:prstGeom>
        <a:solidFill>
          <a:srgbClr val="D4DFE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Research as a whole is at least equivalent to two star </a:t>
          </a:r>
        </a:p>
        <a:p>
          <a:pPr marL="228600" lvl="1" indent="-228600" algn="l" defTabSz="889000">
            <a:lnSpc>
              <a:spcPct val="90000"/>
            </a:lnSpc>
            <a:spcBef>
              <a:spcPct val="0"/>
            </a:spcBef>
            <a:spcAft>
              <a:spcPct val="15000"/>
            </a:spcAft>
            <a:buChar char="•"/>
          </a:pPr>
          <a:r>
            <a:rPr lang="en-GB" sz="2000" kern="1200" dirty="0"/>
            <a:t>References and indicators to be included</a:t>
          </a:r>
        </a:p>
        <a:p>
          <a:pPr marL="228600" lvl="1" indent="-228600" algn="l" defTabSz="889000">
            <a:lnSpc>
              <a:spcPct val="90000"/>
            </a:lnSpc>
            <a:spcBef>
              <a:spcPct val="0"/>
            </a:spcBef>
            <a:spcAft>
              <a:spcPct val="15000"/>
            </a:spcAft>
            <a:buChar char="•"/>
          </a:pPr>
          <a:r>
            <a:rPr lang="en-GB" sz="2000" kern="1200" dirty="0"/>
            <a:t>Threshold judgement</a:t>
          </a:r>
        </a:p>
      </dsp:txBody>
      <dsp:txXfrm rot="-5400000">
        <a:off x="3619372" y="1739216"/>
        <a:ext cx="6377389" cy="1054565"/>
      </dsp:txXfrm>
    </dsp:sp>
    <dsp:sp modelId="{5A913258-8EBF-4336-8125-39282442732E}">
      <dsp:nvSpPr>
        <dsp:cNvPr id="0" name=""/>
        <dsp:cNvSpPr/>
      </dsp:nvSpPr>
      <dsp:spPr>
        <a:xfrm>
          <a:off x="0" y="1536084"/>
          <a:ext cx="3619371" cy="1460829"/>
        </a:xfrm>
        <a:prstGeom prst="roundRect">
          <a:avLst/>
        </a:prstGeom>
        <a:solidFill>
          <a:srgbClr val="4D738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…excellent research…</a:t>
          </a:r>
        </a:p>
      </dsp:txBody>
      <dsp:txXfrm>
        <a:off x="71312" y="1607396"/>
        <a:ext cx="3476747" cy="1318205"/>
      </dsp:txXfrm>
    </dsp:sp>
    <dsp:sp modelId="{189BA19A-8AE9-4EEB-A875-67DC0675A70D}">
      <dsp:nvSpPr>
        <dsp:cNvPr id="0" name=""/>
        <dsp:cNvSpPr/>
      </dsp:nvSpPr>
      <dsp:spPr>
        <a:xfrm rot="5400000">
          <a:off x="6252259" y="583150"/>
          <a:ext cx="1168663" cy="6434438"/>
        </a:xfrm>
        <a:prstGeom prst="round2SameRect">
          <a:avLst/>
        </a:prstGeom>
        <a:solidFill>
          <a:srgbClr val="D4DFE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GB" sz="2000" kern="1200" dirty="0"/>
            <a:t>Staff carried out research within scope of UOA descriptor, while working in the submitting HEI</a:t>
          </a:r>
        </a:p>
        <a:p>
          <a:pPr marL="228600" lvl="1" indent="-228600" algn="l" defTabSz="889000">
            <a:lnSpc>
              <a:spcPct val="90000"/>
            </a:lnSpc>
            <a:spcBef>
              <a:spcPct val="0"/>
            </a:spcBef>
            <a:spcAft>
              <a:spcPct val="15000"/>
            </a:spcAft>
            <a:buChar char="•"/>
          </a:pPr>
          <a:r>
            <a:rPr lang="en-GB" sz="2000" kern="1200" dirty="0"/>
            <a:t>Can include Cat C; doesn’t include research students</a:t>
          </a:r>
        </a:p>
      </dsp:txBody>
      <dsp:txXfrm rot="-5400000">
        <a:off x="3619372" y="3273087"/>
        <a:ext cx="6377389" cy="1054565"/>
      </dsp:txXfrm>
    </dsp:sp>
    <dsp:sp modelId="{E5E6F580-565D-4DA4-BCD9-DDE022AE387A}">
      <dsp:nvSpPr>
        <dsp:cNvPr id="0" name=""/>
        <dsp:cNvSpPr/>
      </dsp:nvSpPr>
      <dsp:spPr>
        <a:xfrm>
          <a:off x="40858" y="3040154"/>
          <a:ext cx="3619371" cy="1460829"/>
        </a:xfrm>
        <a:prstGeom prst="roundRect">
          <a:avLst/>
        </a:prstGeom>
        <a:solidFill>
          <a:srgbClr val="4D738A"/>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GB" sz="2800" kern="1200" dirty="0"/>
            <a:t>…produced by the submitting unit, 1 Jan 2000-31 Dec 2020</a:t>
          </a:r>
        </a:p>
      </dsp:txBody>
      <dsp:txXfrm>
        <a:off x="112170" y="3111466"/>
        <a:ext cx="3476747" cy="13182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D54CDE-00C7-4A0D-B9FC-9571769FDFAA}">
      <dsp:nvSpPr>
        <dsp:cNvPr id="0" name=""/>
        <dsp:cNvSpPr/>
      </dsp:nvSpPr>
      <dsp:spPr>
        <a:xfrm>
          <a:off x="8588" y="-254913"/>
          <a:ext cx="4769752" cy="509826"/>
        </a:xfrm>
        <a:prstGeom prst="rect">
          <a:avLst/>
        </a:prstGeom>
        <a:solidFill>
          <a:srgbClr val="4D738A"/>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rtl="0">
            <a:lnSpc>
              <a:spcPct val="90000"/>
            </a:lnSpc>
            <a:spcBef>
              <a:spcPct val="0"/>
            </a:spcBef>
            <a:spcAft>
              <a:spcPct val="35000"/>
            </a:spcAft>
            <a:buNone/>
          </a:pPr>
          <a:r>
            <a:rPr lang="en-GB" sz="2200" kern="1200" dirty="0"/>
            <a:t>High-scoring</a:t>
          </a:r>
        </a:p>
      </dsp:txBody>
      <dsp:txXfrm>
        <a:off x="8588" y="-254913"/>
        <a:ext cx="4769752" cy="509826"/>
      </dsp:txXfrm>
    </dsp:sp>
    <dsp:sp modelId="{DA872A80-DBBE-43B5-9285-BD96539CF80A}">
      <dsp:nvSpPr>
        <dsp:cNvPr id="0" name=""/>
        <dsp:cNvSpPr/>
      </dsp:nvSpPr>
      <dsp:spPr>
        <a:xfrm>
          <a:off x="28670" y="254913"/>
          <a:ext cx="4766403" cy="3754491"/>
        </a:xfrm>
        <a:prstGeom prst="rect">
          <a:avLst/>
        </a:prstGeom>
        <a:solidFill>
          <a:srgbClr val="D8E2EE">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rtl="0">
            <a:lnSpc>
              <a:spcPct val="90000"/>
            </a:lnSpc>
            <a:spcBef>
              <a:spcPct val="0"/>
            </a:spcBef>
            <a:spcAft>
              <a:spcPct val="15000"/>
            </a:spcAft>
            <a:buChar char="•"/>
          </a:pPr>
          <a:r>
            <a:rPr lang="en-GB" sz="2200" kern="1200" dirty="0">
              <a:solidFill>
                <a:srgbClr val="4D738A"/>
              </a:solidFill>
            </a:rPr>
            <a:t>Clear and compelling narrative</a:t>
          </a:r>
        </a:p>
        <a:p>
          <a:pPr marL="228600" lvl="1" indent="-228600" algn="l" defTabSz="977900" rtl="0">
            <a:lnSpc>
              <a:spcPct val="90000"/>
            </a:lnSpc>
            <a:spcBef>
              <a:spcPct val="0"/>
            </a:spcBef>
            <a:spcAft>
              <a:spcPct val="15000"/>
            </a:spcAft>
            <a:buChar char="•"/>
          </a:pPr>
          <a:r>
            <a:rPr lang="en-GB" sz="2200" kern="1200" dirty="0">
              <a:solidFill>
                <a:srgbClr val="4D738A"/>
              </a:solidFill>
            </a:rPr>
            <a:t>Clearly identified beneficiaries</a:t>
          </a:r>
          <a:endParaRPr lang="en-GB" sz="2200" b="1" kern="1200" dirty="0">
            <a:solidFill>
              <a:srgbClr val="4D738A"/>
            </a:solidFill>
          </a:endParaRPr>
        </a:p>
        <a:p>
          <a:pPr marL="228600" lvl="1" indent="-228600" algn="l" defTabSz="977900" rtl="0">
            <a:lnSpc>
              <a:spcPct val="90000"/>
            </a:lnSpc>
            <a:spcBef>
              <a:spcPct val="0"/>
            </a:spcBef>
            <a:spcAft>
              <a:spcPct val="15000"/>
            </a:spcAft>
            <a:buChar char="•"/>
          </a:pPr>
          <a:r>
            <a:rPr lang="en-GB" sz="2200" kern="1200" dirty="0">
              <a:solidFill>
                <a:srgbClr val="4D738A"/>
              </a:solidFill>
            </a:rPr>
            <a:t>Explicit links between research and claimed impact</a:t>
          </a:r>
        </a:p>
        <a:p>
          <a:pPr marL="228600" lvl="1" indent="-228600" algn="l" defTabSz="977900" rtl="0">
            <a:lnSpc>
              <a:spcPct val="90000"/>
            </a:lnSpc>
            <a:spcBef>
              <a:spcPct val="0"/>
            </a:spcBef>
            <a:spcAft>
              <a:spcPct val="15000"/>
            </a:spcAft>
            <a:buChar char="•"/>
          </a:pPr>
          <a:r>
            <a:rPr lang="en-GB" sz="2200" kern="1200" dirty="0">
              <a:solidFill>
                <a:srgbClr val="4D738A"/>
              </a:solidFill>
            </a:rPr>
            <a:t>Self-contained</a:t>
          </a:r>
        </a:p>
        <a:p>
          <a:pPr marL="228600" lvl="1" indent="-228600" algn="l" defTabSz="977900" rtl="0">
            <a:lnSpc>
              <a:spcPct val="90000"/>
            </a:lnSpc>
            <a:spcBef>
              <a:spcPct val="0"/>
            </a:spcBef>
            <a:spcAft>
              <a:spcPct val="15000"/>
            </a:spcAft>
            <a:buChar char="•"/>
          </a:pPr>
          <a:r>
            <a:rPr lang="en-GB" sz="2200" kern="1200" dirty="0">
              <a:solidFill>
                <a:srgbClr val="4D738A"/>
              </a:solidFill>
            </a:rPr>
            <a:t>Verifiable evidence of reach and significance</a:t>
          </a:r>
        </a:p>
        <a:p>
          <a:pPr marL="228600" lvl="1" indent="-228600" algn="l" defTabSz="977900" rtl="0">
            <a:lnSpc>
              <a:spcPct val="90000"/>
            </a:lnSpc>
            <a:spcBef>
              <a:spcPct val="0"/>
            </a:spcBef>
            <a:spcAft>
              <a:spcPct val="15000"/>
            </a:spcAft>
            <a:buChar char="•"/>
          </a:pPr>
          <a:r>
            <a:rPr lang="en-GB" sz="2200" kern="1200" dirty="0">
              <a:solidFill>
                <a:srgbClr val="4D738A"/>
              </a:solidFill>
            </a:rPr>
            <a:t>Evidence of unit’s contribution to research</a:t>
          </a:r>
        </a:p>
        <a:p>
          <a:pPr marL="228600" lvl="1" indent="-228600" algn="l" defTabSz="977900" rtl="0">
            <a:lnSpc>
              <a:spcPct val="90000"/>
            </a:lnSpc>
            <a:spcBef>
              <a:spcPct val="0"/>
            </a:spcBef>
            <a:spcAft>
              <a:spcPct val="15000"/>
            </a:spcAft>
            <a:buChar char="•"/>
          </a:pPr>
          <a:r>
            <a:rPr lang="en-GB" sz="2200" kern="1200" dirty="0">
              <a:solidFill>
                <a:srgbClr val="4D738A"/>
              </a:solidFill>
            </a:rPr>
            <a:t>Distinguishes between dissemination and impact</a:t>
          </a:r>
        </a:p>
      </dsp:txBody>
      <dsp:txXfrm>
        <a:off x="28670" y="254913"/>
        <a:ext cx="4766403" cy="3754491"/>
      </dsp:txXfrm>
    </dsp:sp>
    <dsp:sp modelId="{8404056C-8CD4-4A46-A7C4-B83BA148C7CB}">
      <dsp:nvSpPr>
        <dsp:cNvPr id="0" name=""/>
        <dsp:cNvSpPr/>
      </dsp:nvSpPr>
      <dsp:spPr>
        <a:xfrm>
          <a:off x="5205629" y="-254913"/>
          <a:ext cx="4822923" cy="509826"/>
        </a:xfrm>
        <a:prstGeom prst="rect">
          <a:avLst/>
        </a:prstGeom>
        <a:solidFill>
          <a:srgbClr val="4D738A"/>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marL="0" lvl="0" indent="0" algn="ctr" defTabSz="977900" rtl="0">
            <a:lnSpc>
              <a:spcPct val="90000"/>
            </a:lnSpc>
            <a:spcBef>
              <a:spcPct val="0"/>
            </a:spcBef>
            <a:spcAft>
              <a:spcPct val="35000"/>
            </a:spcAft>
            <a:buNone/>
          </a:pPr>
          <a:r>
            <a:rPr lang="en-GB" sz="2200" kern="1200" dirty="0"/>
            <a:t>Low-scoring</a:t>
          </a:r>
        </a:p>
      </dsp:txBody>
      <dsp:txXfrm>
        <a:off x="5205629" y="-254913"/>
        <a:ext cx="4822923" cy="509826"/>
      </dsp:txXfrm>
    </dsp:sp>
    <dsp:sp modelId="{89D9C2FC-4ED6-470E-9DEA-7812F2269B5C}">
      <dsp:nvSpPr>
        <dsp:cNvPr id="0" name=""/>
        <dsp:cNvSpPr/>
      </dsp:nvSpPr>
      <dsp:spPr>
        <a:xfrm>
          <a:off x="5208981" y="254913"/>
          <a:ext cx="4833394" cy="3754491"/>
        </a:xfrm>
        <a:prstGeom prst="rect">
          <a:avLst/>
        </a:prstGeom>
        <a:solidFill>
          <a:srgbClr val="D8E2EE">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rtl="0">
            <a:lnSpc>
              <a:spcPct val="90000"/>
            </a:lnSpc>
            <a:spcBef>
              <a:spcPct val="0"/>
            </a:spcBef>
            <a:spcAft>
              <a:spcPct val="15000"/>
            </a:spcAft>
            <a:buChar char="•"/>
          </a:pPr>
          <a:r>
            <a:rPr lang="en-GB" sz="2200" kern="1200" dirty="0">
              <a:solidFill>
                <a:srgbClr val="4D738A"/>
              </a:solidFill>
            </a:rPr>
            <a:t>Lack of objective evidence</a:t>
          </a:r>
        </a:p>
        <a:p>
          <a:pPr marL="228600" lvl="1" indent="-228600" algn="l" defTabSz="977900" rtl="0">
            <a:lnSpc>
              <a:spcPct val="90000"/>
            </a:lnSpc>
            <a:spcBef>
              <a:spcPct val="0"/>
            </a:spcBef>
            <a:spcAft>
              <a:spcPct val="15000"/>
            </a:spcAft>
            <a:buChar char="•"/>
          </a:pPr>
          <a:r>
            <a:rPr lang="en-GB" sz="2200" kern="1200" dirty="0">
              <a:solidFill>
                <a:srgbClr val="4D738A"/>
              </a:solidFill>
            </a:rPr>
            <a:t>Superficial impacts</a:t>
          </a:r>
        </a:p>
        <a:p>
          <a:pPr marL="228600" lvl="1" indent="-228600" algn="l" defTabSz="977900" rtl="0">
            <a:lnSpc>
              <a:spcPct val="90000"/>
            </a:lnSpc>
            <a:spcBef>
              <a:spcPct val="0"/>
            </a:spcBef>
            <a:spcAft>
              <a:spcPct val="15000"/>
            </a:spcAft>
            <a:buChar char="•"/>
          </a:pPr>
          <a:r>
            <a:rPr lang="en-GB" sz="2200" kern="1200" dirty="0">
              <a:solidFill>
                <a:srgbClr val="4D738A"/>
              </a:solidFill>
            </a:rPr>
            <a:t>Vague description of impacts and/or their relationship to the research </a:t>
          </a:r>
        </a:p>
        <a:p>
          <a:pPr marL="228600" lvl="1" indent="-228600" algn="l" defTabSz="977900" rtl="0">
            <a:lnSpc>
              <a:spcPct val="90000"/>
            </a:lnSpc>
            <a:spcBef>
              <a:spcPct val="0"/>
            </a:spcBef>
            <a:spcAft>
              <a:spcPct val="15000"/>
            </a:spcAft>
            <a:buChar char="•"/>
          </a:pPr>
          <a:r>
            <a:rPr lang="en-GB" sz="2200" kern="1200" dirty="0">
              <a:solidFill>
                <a:srgbClr val="4D738A"/>
              </a:solidFill>
            </a:rPr>
            <a:t>Focus on dissemination without explaining outcomes (‘so what?’)</a:t>
          </a:r>
        </a:p>
      </dsp:txBody>
      <dsp:txXfrm>
        <a:off x="5208981" y="254913"/>
        <a:ext cx="4833394" cy="375449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57636" y="0"/>
            <a:ext cx="2951163" cy="498852"/>
          </a:xfrm>
          <a:prstGeom prst="rect">
            <a:avLst/>
          </a:prstGeom>
        </p:spPr>
        <p:txBody>
          <a:bodyPr vert="horz" lIns="91440" tIns="45720" rIns="91440" bIns="45720" rtlCol="0"/>
          <a:lstStyle>
            <a:lvl1pPr algn="r">
              <a:defRPr sz="1200"/>
            </a:lvl1pPr>
          </a:lstStyle>
          <a:p>
            <a:fld id="{67481DE6-8A87-44EE-8037-4B550C3D1156}" type="datetimeFigureOut">
              <a:rPr lang="en-GB" smtClean="0"/>
              <a:t>03/10/2019</a:t>
            </a:fld>
            <a:endParaRPr lang="en-GB" dirty="0"/>
          </a:p>
        </p:txBody>
      </p:sp>
      <p:sp>
        <p:nvSpPr>
          <p:cNvPr id="4" name="Footer Placeholder 3"/>
          <p:cNvSpPr>
            <a:spLocks noGrp="1"/>
          </p:cNvSpPr>
          <p:nvPr>
            <p:ph type="ftr" sz="quarter" idx="2"/>
          </p:nvPr>
        </p:nvSpPr>
        <p:spPr>
          <a:xfrm>
            <a:off x="0" y="9443662"/>
            <a:ext cx="2951163" cy="498851"/>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7636" y="9443662"/>
            <a:ext cx="2951163" cy="498851"/>
          </a:xfrm>
          <a:prstGeom prst="rect">
            <a:avLst/>
          </a:prstGeom>
        </p:spPr>
        <p:txBody>
          <a:bodyPr vert="horz" lIns="91440" tIns="45720" rIns="91440" bIns="45720" rtlCol="0" anchor="b"/>
          <a:lstStyle>
            <a:lvl1pPr algn="r">
              <a:defRPr sz="1200"/>
            </a:lvl1pPr>
          </a:lstStyle>
          <a:p>
            <a:fld id="{3A30F056-CAA8-41B8-BEE9-D551FCB79561}" type="slidenum">
              <a:rPr lang="en-GB" smtClean="0"/>
              <a:t>‹#›</a:t>
            </a:fld>
            <a:endParaRPr lang="en-GB" dirty="0"/>
          </a:p>
        </p:txBody>
      </p:sp>
    </p:spTree>
    <p:extLst>
      <p:ext uri="{BB962C8B-B14F-4D97-AF65-F5344CB8AC3E}">
        <p14:creationId xmlns:p14="http://schemas.microsoft.com/office/powerpoint/2010/main" val="36262386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8F3B5E0F-AD0A-4E86-B58B-FDA55B98B385}" type="datetimeFigureOut">
              <a:rPr lang="en-GB" smtClean="0"/>
              <a:t>03/10/2019</a:t>
            </a:fld>
            <a:endParaRPr lang="en-GB" dirty="0"/>
          </a:p>
        </p:txBody>
      </p:sp>
      <p:sp>
        <p:nvSpPr>
          <p:cNvPr id="4" name="Slide Image Placeholder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69D8FC64-4DC8-4504-A346-028AE6950BF5}" type="slidenum">
              <a:rPr lang="en-GB" smtClean="0"/>
              <a:t>‹#›</a:t>
            </a:fld>
            <a:endParaRPr lang="en-GB" dirty="0"/>
          </a:p>
        </p:txBody>
      </p:sp>
    </p:spTree>
    <p:extLst>
      <p:ext uri="{BB962C8B-B14F-4D97-AF65-F5344CB8AC3E}">
        <p14:creationId xmlns:p14="http://schemas.microsoft.com/office/powerpoint/2010/main" val="4099572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a:t>
            </a:fld>
            <a:endParaRPr lang="en-GB" dirty="0"/>
          </a:p>
        </p:txBody>
      </p:sp>
    </p:spTree>
    <p:extLst>
      <p:ext uri="{BB962C8B-B14F-4D97-AF65-F5344CB8AC3E}">
        <p14:creationId xmlns:p14="http://schemas.microsoft.com/office/powerpoint/2010/main" val="2919564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4D738A"/>
                </a:solidFill>
                <a:latin typeface="+mn-lt"/>
                <a:ea typeface="+mn-ea"/>
                <a:cs typeface="+mn-cs"/>
              </a:rPr>
              <a:t>Reach: extent or diversity of the communities affected by the change to teaching practice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rgbClr val="4D738A"/>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4D738A"/>
                </a:solidFill>
                <a:latin typeface="+mn-lt"/>
                <a:ea typeface="+mn-ea"/>
                <a:cs typeface="+mn-cs"/>
              </a:rPr>
              <a:t>Significance: extent to which teaching practice was influenced, enriched,</a:t>
            </a:r>
            <a:r>
              <a:rPr lang="en-GB" sz="1200" kern="1200" baseline="0" dirty="0">
                <a:solidFill>
                  <a:srgbClr val="4D738A"/>
                </a:solidFill>
                <a:latin typeface="+mn-lt"/>
                <a:ea typeface="+mn-ea"/>
                <a:cs typeface="+mn-cs"/>
              </a:rPr>
              <a:t> change and/or extent to which individuals experiencing changed teaching practice </a:t>
            </a:r>
            <a:r>
              <a:rPr lang="en-GB" sz="1200" kern="1200" baseline="0" dirty="0" err="1">
                <a:solidFill>
                  <a:srgbClr val="4D738A"/>
                </a:solidFill>
                <a:latin typeface="+mn-lt"/>
                <a:ea typeface="+mn-ea"/>
                <a:cs typeface="+mn-cs"/>
              </a:rPr>
              <a:t>weer</a:t>
            </a:r>
            <a:r>
              <a:rPr lang="en-GB" sz="1200" kern="1200" baseline="0" dirty="0">
                <a:solidFill>
                  <a:srgbClr val="4D738A"/>
                </a:solidFill>
                <a:latin typeface="+mn-lt"/>
                <a:ea typeface="+mn-ea"/>
                <a:cs typeface="+mn-cs"/>
              </a:rPr>
              <a:t> influenced, enriched or changed</a:t>
            </a:r>
            <a:endParaRPr lang="en-GB" sz="1200" kern="1200" dirty="0">
              <a:solidFill>
                <a:srgbClr val="4D738A"/>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10</a:t>
            </a:fld>
            <a:endParaRPr lang="en-GB" dirty="0"/>
          </a:p>
        </p:txBody>
      </p:sp>
    </p:spTree>
    <p:extLst>
      <p:ext uri="{BB962C8B-B14F-4D97-AF65-F5344CB8AC3E}">
        <p14:creationId xmlns:p14="http://schemas.microsoft.com/office/powerpoint/2010/main" val="242111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4D738A"/>
                </a:solidFill>
                <a:latin typeface="+mn-lt"/>
                <a:ea typeface="+mn-ea"/>
                <a:cs typeface="+mn-cs"/>
              </a:rPr>
              <a:t>Stern recommended that impacts on public engagement are </a:t>
            </a:r>
            <a:r>
              <a:rPr lang="en-GB" sz="1200" kern="1200" dirty="0" err="1">
                <a:solidFill>
                  <a:srgbClr val="4D738A"/>
                </a:solidFill>
                <a:latin typeface="+mn-lt"/>
                <a:ea typeface="+mn-ea"/>
                <a:cs typeface="+mn-cs"/>
              </a:rPr>
              <a:t>empahsised</a:t>
            </a:r>
            <a:r>
              <a:rPr lang="en-GB" sz="1200" kern="1200" baseline="0" dirty="0">
                <a:solidFill>
                  <a:srgbClr val="4D738A"/>
                </a:solidFill>
                <a:latin typeface="+mn-lt"/>
                <a:ea typeface="+mn-ea"/>
                <a:cs typeface="+mn-cs"/>
              </a:rPr>
              <a:t> </a:t>
            </a:r>
            <a:endParaRPr lang="en-GB" sz="1200" kern="1200" dirty="0">
              <a:solidFill>
                <a:srgbClr val="4D738A"/>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11</a:t>
            </a:fld>
            <a:endParaRPr lang="en-GB" dirty="0"/>
          </a:p>
        </p:txBody>
      </p:sp>
    </p:spTree>
    <p:extLst>
      <p:ext uri="{BB962C8B-B14F-4D97-AF65-F5344CB8AC3E}">
        <p14:creationId xmlns:p14="http://schemas.microsoft.com/office/powerpoint/2010/main" val="3327634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4D738A"/>
                </a:solidFill>
                <a:latin typeface="+mn-lt"/>
                <a:ea typeface="+mn-ea"/>
                <a:cs typeface="+mn-cs"/>
              </a:rPr>
              <a:t>Stern recommended that case studies could be linked to broad bodies</a:t>
            </a:r>
            <a:r>
              <a:rPr lang="en-GB" sz="1200" kern="1200" baseline="0" dirty="0">
                <a:solidFill>
                  <a:srgbClr val="4D738A"/>
                </a:solidFill>
                <a:latin typeface="+mn-lt"/>
                <a:ea typeface="+mn-ea"/>
                <a:cs typeface="+mn-cs"/>
              </a:rPr>
              <a:t> of work and to a broad range of research outputs</a:t>
            </a:r>
            <a:endParaRPr lang="en-GB" sz="1200" kern="1200" dirty="0">
              <a:solidFill>
                <a:srgbClr val="4D738A"/>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12</a:t>
            </a:fld>
            <a:endParaRPr lang="en-GB" dirty="0"/>
          </a:p>
        </p:txBody>
      </p:sp>
    </p:spTree>
    <p:extLst>
      <p:ext uri="{BB962C8B-B14F-4D97-AF65-F5344CB8AC3E}">
        <p14:creationId xmlns:p14="http://schemas.microsoft.com/office/powerpoint/2010/main" val="27353167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Different to confidential case studies: which are covered by the confidentiality agreements panel members are bound by, and HEIs</a:t>
            </a:r>
            <a:r>
              <a:rPr lang="en-GB" baseline="0" dirty="0"/>
              <a:t> can specify whether or not these case studies are published/redacted, and can identify areas of conflict of interest for assessment</a:t>
            </a:r>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13</a:t>
            </a:fld>
            <a:endParaRPr lang="en-GB" dirty="0"/>
          </a:p>
        </p:txBody>
      </p:sp>
    </p:spTree>
    <p:extLst>
      <p:ext uri="{BB962C8B-B14F-4D97-AF65-F5344CB8AC3E}">
        <p14:creationId xmlns:p14="http://schemas.microsoft.com/office/powerpoint/2010/main" val="3924385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rgbClr val="4D738A"/>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14</a:t>
            </a:fld>
            <a:endParaRPr lang="en-GB" dirty="0"/>
          </a:p>
        </p:txBody>
      </p:sp>
    </p:spTree>
    <p:extLst>
      <p:ext uri="{BB962C8B-B14F-4D97-AF65-F5344CB8AC3E}">
        <p14:creationId xmlns:p14="http://schemas.microsoft.com/office/powerpoint/2010/main" val="2220135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r>
              <a:rPr lang="en-GB" sz="1200" b="0" i="0" u="none" strike="noStrike" kern="1200" baseline="0" dirty="0">
                <a:solidFill>
                  <a:schemeClr val="tx1"/>
                </a:solidFill>
                <a:latin typeface="+mn-lt"/>
                <a:ea typeface="+mn-ea"/>
                <a:cs typeface="+mn-cs"/>
              </a:rPr>
              <a:t>Can include negative effects</a:t>
            </a:r>
          </a:p>
          <a:p>
            <a:pPr marL="457200" lvl="1"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a:p>
            <a:pPr marL="457200" lvl="1" indent="0">
              <a:buFont typeface="Arial" panose="020B0604020202020204" pitchFamily="34" charset="0"/>
              <a:buNone/>
            </a:pPr>
            <a:r>
              <a:rPr lang="en-GB" sz="1200" b="0" i="0" u="none" strike="noStrike" kern="1200" baseline="0" dirty="0">
                <a:solidFill>
                  <a:schemeClr val="tx1"/>
                </a:solidFill>
                <a:latin typeface="+mn-lt"/>
                <a:ea typeface="+mn-ea"/>
                <a:cs typeface="+mn-cs"/>
              </a:rPr>
              <a:t>Aiming for a similar number of case studies this time</a:t>
            </a:r>
          </a:p>
          <a:p>
            <a:pPr marL="457200" lvl="1"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a:p>
            <a:pPr marL="457200" lvl="1" indent="0">
              <a:buFont typeface="Arial" panose="020B0604020202020204" pitchFamily="34" charset="0"/>
              <a:buNone/>
            </a:pPr>
            <a:r>
              <a:rPr lang="en-GB" sz="1200" b="0" i="0" u="none" strike="noStrike" kern="1200" baseline="0" dirty="0">
                <a:solidFill>
                  <a:schemeClr val="tx1"/>
                </a:solidFill>
                <a:latin typeface="+mn-lt"/>
                <a:ea typeface="+mn-ea"/>
                <a:cs typeface="+mn-cs"/>
              </a:rPr>
              <a:t>Impact case study database</a:t>
            </a:r>
          </a:p>
        </p:txBody>
      </p:sp>
      <p:sp>
        <p:nvSpPr>
          <p:cNvPr id="4" name="Slide Number Placeholder 3"/>
          <p:cNvSpPr>
            <a:spLocks noGrp="1"/>
          </p:cNvSpPr>
          <p:nvPr>
            <p:ph type="sldNum" sz="quarter" idx="10"/>
          </p:nvPr>
        </p:nvSpPr>
        <p:spPr/>
        <p:txBody>
          <a:bodyPr/>
          <a:lstStyle/>
          <a:p>
            <a:fld id="{69D8FC64-4DC8-4504-A346-028AE6950BF5}" type="slidenum">
              <a:rPr lang="en-GB" smtClean="0"/>
              <a:t>2</a:t>
            </a:fld>
            <a:endParaRPr lang="en-GB" dirty="0"/>
          </a:p>
        </p:txBody>
      </p:sp>
    </p:spTree>
    <p:extLst>
      <p:ext uri="{BB962C8B-B14F-4D97-AF65-F5344CB8AC3E}">
        <p14:creationId xmlns:p14="http://schemas.microsoft.com/office/powerpoint/2010/main" val="2049475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Regardless</a:t>
            </a:r>
            <a:r>
              <a:rPr lang="en-GB" baseline="0" dirty="0"/>
              <a:t> of geographic location of the impact – expect many impacts to be in the UK as well as some to be international</a:t>
            </a:r>
            <a:endParaRPr lang="en-GB" dirty="0"/>
          </a:p>
        </p:txBody>
      </p:sp>
      <p:sp>
        <p:nvSpPr>
          <p:cNvPr id="4" name="Slide Number Placeholder 3"/>
          <p:cNvSpPr>
            <a:spLocks noGrp="1"/>
          </p:cNvSpPr>
          <p:nvPr>
            <p:ph type="sldNum" sz="quarter" idx="10"/>
          </p:nvPr>
        </p:nvSpPr>
        <p:spPr/>
        <p:txBody>
          <a:bodyPr/>
          <a:lstStyle/>
          <a:p>
            <a:fld id="{69D8FC64-4DC8-4504-A346-028AE6950BF5}" type="slidenum">
              <a:rPr lang="en-GB" smtClean="0"/>
              <a:t>3</a:t>
            </a:fld>
            <a:endParaRPr lang="en-GB" dirty="0"/>
          </a:p>
        </p:txBody>
      </p:sp>
    </p:spTree>
    <p:extLst>
      <p:ext uri="{BB962C8B-B14F-4D97-AF65-F5344CB8AC3E}">
        <p14:creationId xmlns:p14="http://schemas.microsoft.com/office/powerpoint/2010/main" val="2276414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4D738A"/>
                </a:solidFill>
                <a:latin typeface="+mn-lt"/>
                <a:ea typeface="+mn-ea"/>
                <a:cs typeface="+mn-cs"/>
              </a:rPr>
              <a:t>Minimum of two case studies.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rgbClr val="4D738A"/>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4D738A"/>
                </a:solidFill>
                <a:latin typeface="+mn-lt"/>
                <a:ea typeface="+mn-ea"/>
                <a:cs typeface="+mn-cs"/>
              </a:rPr>
              <a:t>Doesn’t have to be representative of the spread</a:t>
            </a:r>
            <a:r>
              <a:rPr lang="en-GB" sz="1200" kern="1200" baseline="0" dirty="0">
                <a:solidFill>
                  <a:srgbClr val="4D738A"/>
                </a:solidFill>
                <a:latin typeface="+mn-lt"/>
                <a:ea typeface="+mn-ea"/>
                <a:cs typeface="+mn-cs"/>
              </a:rPr>
              <a:t> of research in the UOA – should choose the strongest examples of impact underpinned by research from the UOA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rgbClr val="4D738A"/>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rgbClr val="4D738A"/>
                </a:solidFill>
                <a:latin typeface="+mn-lt"/>
                <a:ea typeface="+mn-ea"/>
                <a:cs typeface="+mn-cs"/>
              </a:rPr>
              <a:t>More than one UOA within an HEI can submit the same case study providing that each UOA produced excellent research that made a distinct and material contribution to the impact. Can use common descriptions of the impact.</a:t>
            </a:r>
            <a:endParaRPr lang="en-GB" sz="1200" kern="1200" dirty="0">
              <a:solidFill>
                <a:srgbClr val="4D738A"/>
              </a:solidFill>
              <a:latin typeface="+mn-lt"/>
              <a:ea typeface="+mn-ea"/>
              <a:cs typeface="+mn-cs"/>
            </a:endParaRPr>
          </a:p>
          <a:p>
            <a:pPr marL="457200" lvl="1"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4</a:t>
            </a:fld>
            <a:endParaRPr lang="en-GB" dirty="0"/>
          </a:p>
        </p:txBody>
      </p:sp>
    </p:spTree>
    <p:extLst>
      <p:ext uri="{BB962C8B-B14F-4D97-AF65-F5344CB8AC3E}">
        <p14:creationId xmlns:p14="http://schemas.microsoft.com/office/powerpoint/2010/main" val="1689649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GB"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5</a:t>
            </a:fld>
            <a:endParaRPr lang="en-GB" dirty="0"/>
          </a:p>
        </p:txBody>
      </p:sp>
    </p:spTree>
    <p:extLst>
      <p:ext uri="{BB962C8B-B14F-4D97-AF65-F5344CB8AC3E}">
        <p14:creationId xmlns:p14="http://schemas.microsoft.com/office/powerpoint/2010/main" val="2697673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rgbClr val="4D738A"/>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6</a:t>
            </a:fld>
            <a:endParaRPr lang="en-GB" dirty="0"/>
          </a:p>
        </p:txBody>
      </p:sp>
    </p:spTree>
    <p:extLst>
      <p:ext uri="{BB962C8B-B14F-4D97-AF65-F5344CB8AC3E}">
        <p14:creationId xmlns:p14="http://schemas.microsoft.com/office/powerpoint/2010/main" val="1203582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rgbClr val="4D738A"/>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7</a:t>
            </a:fld>
            <a:endParaRPr lang="en-GB" dirty="0"/>
          </a:p>
        </p:txBody>
      </p:sp>
    </p:spTree>
    <p:extLst>
      <p:ext uri="{BB962C8B-B14F-4D97-AF65-F5344CB8AC3E}">
        <p14:creationId xmlns:p14="http://schemas.microsoft.com/office/powerpoint/2010/main" val="416173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4D738A"/>
                </a:solidFill>
                <a:latin typeface="+mn-lt"/>
                <a:ea typeface="+mn-ea"/>
                <a:cs typeface="+mn-cs"/>
              </a:rPr>
              <a:t>Minimum of two case studies.</a:t>
            </a:r>
          </a:p>
        </p:txBody>
      </p:sp>
      <p:sp>
        <p:nvSpPr>
          <p:cNvPr id="4" name="Slide Number Placeholder 3"/>
          <p:cNvSpPr>
            <a:spLocks noGrp="1"/>
          </p:cNvSpPr>
          <p:nvPr>
            <p:ph type="sldNum" sz="quarter" idx="10"/>
          </p:nvPr>
        </p:nvSpPr>
        <p:spPr/>
        <p:txBody>
          <a:bodyPr/>
          <a:lstStyle/>
          <a:p>
            <a:fld id="{69D8FC64-4DC8-4504-A346-028AE6950BF5}" type="slidenum">
              <a:rPr lang="en-GB" smtClean="0"/>
              <a:t>8</a:t>
            </a:fld>
            <a:endParaRPr lang="en-GB" dirty="0"/>
          </a:p>
        </p:txBody>
      </p:sp>
    </p:spTree>
    <p:extLst>
      <p:ext uri="{BB962C8B-B14F-4D97-AF65-F5344CB8AC3E}">
        <p14:creationId xmlns:p14="http://schemas.microsoft.com/office/powerpoint/2010/main" val="36392698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4D738A"/>
                </a:solidFill>
                <a:latin typeface="+mn-lt"/>
                <a:ea typeface="+mn-ea"/>
                <a:cs typeface="+mn-cs"/>
              </a:rPr>
              <a:t>Eligibility of window for underpinning research and the impact happening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rgbClr val="4D738A"/>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rgbClr val="4D738A"/>
                </a:solidFill>
                <a:latin typeface="+mn-lt"/>
                <a:ea typeface="+mn-ea"/>
                <a:cs typeface="+mn-cs"/>
              </a:rPr>
              <a:t>Encouraged</a:t>
            </a:r>
            <a:r>
              <a:rPr lang="en-GB" sz="1200" kern="1200" baseline="0" dirty="0">
                <a:solidFill>
                  <a:srgbClr val="4D738A"/>
                </a:solidFill>
                <a:latin typeface="+mn-lt"/>
                <a:ea typeface="+mn-ea"/>
                <a:cs typeface="+mn-cs"/>
              </a:rPr>
              <a:t> to submit strongest case studies regardless of whether they are new or continued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rgbClr val="4D738A"/>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rgbClr val="4D738A"/>
                </a:solidFill>
                <a:latin typeface="+mn-lt"/>
                <a:ea typeface="+mn-ea"/>
                <a:cs typeface="+mn-cs"/>
              </a:rPr>
              <a:t>Flag provided to sub-panels and used for post-exercise analysis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baseline="0" dirty="0">
              <a:solidFill>
                <a:srgbClr val="4D738A"/>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a:solidFill>
                  <a:srgbClr val="4D738A"/>
                </a:solidFill>
                <a:latin typeface="+mn-lt"/>
                <a:ea typeface="+mn-ea"/>
                <a:cs typeface="+mn-cs"/>
              </a:rPr>
              <a:t>MPA want info on how continued case studies relate to the 2014 case study – others don’t and won’t consider this info if it is provided</a:t>
            </a:r>
            <a:endParaRPr lang="en-GB" sz="1200" kern="1200" dirty="0">
              <a:solidFill>
                <a:srgbClr val="4D738A"/>
              </a:solidFill>
              <a:latin typeface="+mn-lt"/>
              <a:ea typeface="+mn-ea"/>
              <a:cs typeface="+mn-cs"/>
            </a:endParaRPr>
          </a:p>
        </p:txBody>
      </p:sp>
      <p:sp>
        <p:nvSpPr>
          <p:cNvPr id="4" name="Slide Number Placeholder 3"/>
          <p:cNvSpPr>
            <a:spLocks noGrp="1"/>
          </p:cNvSpPr>
          <p:nvPr>
            <p:ph type="sldNum" sz="quarter" idx="10"/>
          </p:nvPr>
        </p:nvSpPr>
        <p:spPr/>
        <p:txBody>
          <a:bodyPr/>
          <a:lstStyle/>
          <a:p>
            <a:fld id="{69D8FC64-4DC8-4504-A346-028AE6950BF5}" type="slidenum">
              <a:rPr lang="en-GB" smtClean="0"/>
              <a:t>9</a:t>
            </a:fld>
            <a:endParaRPr lang="en-GB" dirty="0"/>
          </a:p>
        </p:txBody>
      </p:sp>
    </p:spTree>
    <p:extLst>
      <p:ext uri="{BB962C8B-B14F-4D97-AF65-F5344CB8AC3E}">
        <p14:creationId xmlns:p14="http://schemas.microsoft.com/office/powerpoint/2010/main" val="2226316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07F7EF4-0D1F-464E-AB2A-FE487B9B513E}" type="datetimeFigureOut">
              <a:rPr lang="en-GB" smtClean="0"/>
              <a:t>03/10/2019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687612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7F7EF4-0D1F-464E-AB2A-FE487B9B513E}" type="datetimeFigureOut">
              <a:rPr lang="en-GB" smtClean="0"/>
              <a:t>03/10/2019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1346935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7F7EF4-0D1F-464E-AB2A-FE487B9B513E}" type="datetimeFigureOut">
              <a:rPr lang="en-GB" smtClean="0"/>
              <a:t>03/10/2019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162612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7F7EF4-0D1F-464E-AB2A-FE487B9B513E}" type="datetimeFigureOut">
              <a:rPr lang="en-GB" smtClean="0"/>
              <a:t>03/10/2019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1778265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7F7EF4-0D1F-464E-AB2A-FE487B9B513E}" type="datetimeFigureOut">
              <a:rPr lang="en-GB" smtClean="0"/>
              <a:t>03/10/2019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3076188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07F7EF4-0D1F-464E-AB2A-FE487B9B513E}" type="datetimeFigureOut">
              <a:rPr lang="en-GB" smtClean="0"/>
              <a:t>03/10/2019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31613553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07F7EF4-0D1F-464E-AB2A-FE487B9B513E}" type="datetimeFigureOut">
              <a:rPr lang="en-GB" smtClean="0"/>
              <a:t>03/10/2019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2588441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07F7EF4-0D1F-464E-AB2A-FE487B9B513E}" type="datetimeFigureOut">
              <a:rPr lang="en-GB" smtClean="0"/>
              <a:t>03/10/2019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3433050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7F7EF4-0D1F-464E-AB2A-FE487B9B513E}" type="datetimeFigureOut">
              <a:rPr lang="en-GB" smtClean="0"/>
              <a:t>03/10/2019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2966781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7F7EF4-0D1F-464E-AB2A-FE487B9B513E}" type="datetimeFigureOut">
              <a:rPr lang="en-GB" smtClean="0"/>
              <a:t>03/10/2019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337001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7F7EF4-0D1F-464E-AB2A-FE487B9B513E}" type="datetimeFigureOut">
              <a:rPr lang="en-GB" smtClean="0"/>
              <a:t>03/10/2019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1ACFB0FF-DA61-43CC-90B3-2D30A4B48104}" type="slidenum">
              <a:rPr lang="en-GB" smtClean="0"/>
              <a:t>‹#›</a:t>
            </a:fld>
            <a:endParaRPr lang="en-GB" dirty="0"/>
          </a:p>
        </p:txBody>
      </p:sp>
    </p:spTree>
    <p:extLst>
      <p:ext uri="{BB962C8B-B14F-4D97-AF65-F5344CB8AC3E}">
        <p14:creationId xmlns:p14="http://schemas.microsoft.com/office/powerpoint/2010/main" val="43563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7F7EF4-0D1F-464E-AB2A-FE487B9B513E}" type="datetimeFigureOut">
              <a:rPr lang="en-GB" smtClean="0"/>
              <a:t>03/10/2019</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CFB0FF-DA61-43CC-90B3-2D30A4B48104}" type="slidenum">
              <a:rPr lang="en-GB" smtClean="0"/>
              <a:t>‹#›</a:t>
            </a:fld>
            <a:endParaRPr lang="en-GB" dirty="0"/>
          </a:p>
        </p:txBody>
      </p:sp>
    </p:spTree>
    <p:extLst>
      <p:ext uri="{BB962C8B-B14F-4D97-AF65-F5344CB8AC3E}">
        <p14:creationId xmlns:p14="http://schemas.microsoft.com/office/powerpoint/2010/main" val="302135626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4.jpeg"/><Relationship Id="rId7" Type="http://schemas.openxmlformats.org/officeDocument/2006/relationships/diagramColors" Target="../diagrams/colors3.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e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jpe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Title 9"/>
          <p:cNvSpPr txBox="1">
            <a:spLocks/>
          </p:cNvSpPr>
          <p:nvPr/>
        </p:nvSpPr>
        <p:spPr>
          <a:xfrm>
            <a:off x="1199456" y="647700"/>
            <a:ext cx="6360841" cy="373792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800" b="1" dirty="0">
                <a:solidFill>
                  <a:srgbClr val="4D738A"/>
                </a:solidFill>
                <a:cs typeface="Calibri" panose="020F0502020204030204" pitchFamily="34" charset="0"/>
              </a:rPr>
              <a:t>Impact in REF 2021</a:t>
            </a:r>
          </a:p>
          <a:p>
            <a:endParaRPr lang="en-GB" sz="4800" b="1" dirty="0">
              <a:solidFill>
                <a:srgbClr val="4D738A"/>
              </a:solidFill>
              <a:cs typeface="Calibri" panose="020F0502020204030204" pitchFamily="34" charset="0"/>
            </a:endParaRPr>
          </a:p>
          <a:p>
            <a:endParaRPr lang="en-GB" sz="4800" b="1" dirty="0">
              <a:solidFill>
                <a:srgbClr val="4D738A"/>
              </a:solidFill>
              <a:cs typeface="Calibri" panose="020F0502020204030204" pitchFamily="34" charset="0"/>
            </a:endParaRPr>
          </a:p>
          <a:p>
            <a:endParaRPr lang="en-GB" sz="4800" b="1" dirty="0">
              <a:solidFill>
                <a:srgbClr val="4D738A"/>
              </a:solidFill>
              <a:cs typeface="Calibri" panose="020F0502020204030204" pitchFamily="34" charset="0"/>
            </a:endParaRPr>
          </a:p>
          <a:p>
            <a:endParaRPr lang="en-US" sz="2400" dirty="0">
              <a:solidFill>
                <a:srgbClr val="4D738A"/>
              </a:solidFill>
            </a:endParaRPr>
          </a:p>
        </p:txBody>
      </p:sp>
      <p:sp>
        <p:nvSpPr>
          <p:cNvPr id="6" name="Subtitle 2"/>
          <p:cNvSpPr txBox="1">
            <a:spLocks/>
          </p:cNvSpPr>
          <p:nvPr/>
        </p:nvSpPr>
        <p:spPr>
          <a:xfrm>
            <a:off x="1171293" y="3095430"/>
            <a:ext cx="9272401" cy="1193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912813">
              <a:lnSpc>
                <a:spcPts val="4400"/>
              </a:lnSpc>
              <a:buNone/>
              <a:defRPr/>
            </a:pPr>
            <a:endParaRPr lang="en-GB" sz="4000" b="1" dirty="0">
              <a:solidFill>
                <a:srgbClr val="FF9F19"/>
              </a:solidFill>
              <a:latin typeface="Calibri" panose="020F0502020204030204" pitchFamily="34" charset="0"/>
              <a:cs typeface="Calibri" panose="020F0502020204030204" pitchFamily="34" charset="0"/>
            </a:endParaRPr>
          </a:p>
        </p:txBody>
      </p:sp>
      <p:sp>
        <p:nvSpPr>
          <p:cNvPr id="8" name="Rectangle 7"/>
          <p:cNvSpPr/>
          <p:nvPr/>
        </p:nvSpPr>
        <p:spPr>
          <a:xfrm rot="10800000">
            <a:off x="7759700" y="0"/>
            <a:ext cx="44577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8026616" y="2013826"/>
            <a:ext cx="3873284" cy="1877437"/>
          </a:xfrm>
          <a:prstGeom prst="rect">
            <a:avLst/>
          </a:prstGeom>
          <a:noFill/>
        </p:spPr>
        <p:txBody>
          <a:bodyPr wrap="square" rtlCol="0">
            <a:spAutoFit/>
          </a:bodyPr>
          <a:lstStyle/>
          <a:p>
            <a:pPr algn="ctr"/>
            <a:r>
              <a:rPr lang="en-US" sz="2900" dirty="0">
                <a:solidFill>
                  <a:schemeClr val="bg1"/>
                </a:solidFill>
              </a:rPr>
              <a:t>Follow us on Twitter </a:t>
            </a:r>
          </a:p>
          <a:p>
            <a:pPr algn="ctr"/>
            <a:r>
              <a:rPr lang="en-US" sz="2900" dirty="0">
                <a:solidFill>
                  <a:schemeClr val="bg1"/>
                </a:solidFill>
              </a:rPr>
              <a:t>@REF_2021</a:t>
            </a:r>
          </a:p>
          <a:p>
            <a:pPr algn="ctr"/>
            <a:endParaRPr lang="en-US" sz="2900" b="1" dirty="0">
              <a:solidFill>
                <a:schemeClr val="bg1"/>
              </a:solidFill>
            </a:endParaRPr>
          </a:p>
          <a:p>
            <a:pPr algn="ctr"/>
            <a:r>
              <a:rPr lang="en-US" sz="2900" dirty="0">
                <a:solidFill>
                  <a:schemeClr val="bg1"/>
                </a:solidFill>
              </a:rPr>
              <a:t>Email us: info@ref.ac.uk </a:t>
            </a:r>
            <a:endParaRPr lang="en-US" sz="4000" dirty="0">
              <a:solidFill>
                <a:srgbClr val="FF9F19"/>
              </a:solidFill>
            </a:endParaRPr>
          </a:p>
        </p:txBody>
      </p:sp>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r="28878"/>
          <a:stretch/>
        </p:blipFill>
        <p:spPr>
          <a:xfrm>
            <a:off x="8189018" y="636393"/>
            <a:ext cx="3710882" cy="1042110"/>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81335" y="4609491"/>
            <a:ext cx="4512064" cy="1806446"/>
          </a:xfrm>
          <a:prstGeom prst="rect">
            <a:avLst/>
          </a:prstGeom>
        </p:spPr>
      </p:pic>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81335" y="4554888"/>
            <a:ext cx="2230396" cy="870029"/>
          </a:xfrm>
          <a:prstGeom prst="rect">
            <a:avLst/>
          </a:prstGeom>
        </p:spPr>
      </p:pic>
    </p:spTree>
    <p:extLst>
      <p:ext uri="{BB962C8B-B14F-4D97-AF65-F5344CB8AC3E}">
        <p14:creationId xmlns:p14="http://schemas.microsoft.com/office/powerpoint/2010/main" val="1114020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Impact on teaching within the HEI</a:t>
            </a:r>
            <a:endParaRPr lang="en-GB" dirty="0"/>
          </a:p>
        </p:txBody>
      </p:sp>
      <p:sp>
        <p:nvSpPr>
          <p:cNvPr id="6" name="Content Placeholder 2"/>
          <p:cNvSpPr txBox="1">
            <a:spLocks/>
          </p:cNvSpPr>
          <p:nvPr/>
        </p:nvSpPr>
        <p:spPr>
          <a:xfrm>
            <a:off x="838200" y="1393125"/>
            <a:ext cx="10241280" cy="45977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lvl="0" indent="-285750"/>
            <a:r>
              <a:rPr lang="en-GB" dirty="0">
                <a:solidFill>
                  <a:srgbClr val="4D738A"/>
                </a:solidFill>
                <a:latin typeface="+mj-lt"/>
              </a:rPr>
              <a:t>Impact on teaching within own HEI is eligible</a:t>
            </a: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r>
              <a:rPr lang="en-GB" dirty="0">
                <a:solidFill>
                  <a:srgbClr val="4D738A"/>
                </a:solidFill>
                <a:latin typeface="+mj-lt"/>
              </a:rPr>
              <a:t>Some examples:</a:t>
            </a:r>
          </a:p>
          <a:p>
            <a:pPr marL="742950" lvl="1" indent="-285750"/>
            <a:r>
              <a:rPr lang="en-GB" dirty="0">
                <a:solidFill>
                  <a:srgbClr val="4D738A"/>
                </a:solidFill>
                <a:latin typeface="+mj-lt"/>
              </a:rPr>
              <a:t>Influencing the design and delivery of curriculum and syllabi in schools, HEIs or other educational institutions.</a:t>
            </a:r>
          </a:p>
          <a:p>
            <a:pPr marL="742950" lvl="1" indent="-285750"/>
            <a:r>
              <a:rPr lang="en-GB" dirty="0">
                <a:solidFill>
                  <a:srgbClr val="4D738A"/>
                </a:solidFill>
                <a:latin typeface="+mj-lt"/>
              </a:rPr>
              <a:t>Reduced gap in academic attainment for students with protected characteristics.</a:t>
            </a:r>
          </a:p>
          <a:p>
            <a:pPr marL="285750" lvl="0" indent="-285750"/>
            <a:r>
              <a:rPr lang="en-GB" dirty="0">
                <a:solidFill>
                  <a:srgbClr val="4D738A"/>
                </a:solidFill>
                <a:latin typeface="+mj-lt"/>
              </a:rPr>
              <a:t>Think about reach and significance</a:t>
            </a:r>
          </a:p>
          <a:p>
            <a:pPr lvl="1"/>
            <a:endParaRPr lang="en-GB" sz="2200" dirty="0">
              <a:solidFill>
                <a:srgbClr val="4D738A"/>
              </a:solidFill>
              <a:latin typeface="+mj-lt"/>
            </a:endParaRPr>
          </a:p>
          <a:p>
            <a:pPr lvl="1"/>
            <a:endParaRPr lang="en-GB" sz="2200" dirty="0">
              <a:solidFill>
                <a:srgbClr val="4D738A"/>
              </a:solidFill>
              <a:latin typeface="+mj-lt"/>
            </a:endParaRPr>
          </a:p>
          <a:p>
            <a:endParaRPr lang="en-GB" sz="2600" dirty="0">
              <a:solidFill>
                <a:srgbClr val="4D738A"/>
              </a:solidFill>
              <a:latin typeface="+mj-lt"/>
            </a:endParaRPr>
          </a:p>
          <a:p>
            <a:pPr marL="457200" lvl="1" indent="0">
              <a:buNone/>
            </a:pPr>
            <a:endParaRPr lang="en-GB" dirty="0">
              <a:solidFill>
                <a:srgbClr val="4D738A"/>
              </a:solidFill>
              <a:latin typeface="+mj-lt"/>
            </a:endParaRPr>
          </a:p>
        </p:txBody>
      </p:sp>
      <p:sp>
        <p:nvSpPr>
          <p:cNvPr id="8" name="TextBox 7"/>
          <p:cNvSpPr txBox="1"/>
          <p:nvPr/>
        </p:nvSpPr>
        <p:spPr>
          <a:xfrm>
            <a:off x="1487677" y="2041871"/>
            <a:ext cx="8942325" cy="1200329"/>
          </a:xfrm>
          <a:prstGeom prst="rect">
            <a:avLst/>
          </a:prstGeom>
          <a:noFill/>
          <a:ln>
            <a:solidFill>
              <a:srgbClr val="FF9E19"/>
            </a:solidFill>
          </a:ln>
        </p:spPr>
        <p:txBody>
          <a:bodyPr wrap="square" rtlCol="0">
            <a:spAutoFit/>
          </a:bodyPr>
          <a:lstStyle/>
          <a:p>
            <a:r>
              <a:rPr lang="en-GB" sz="2400" dirty="0">
                <a:solidFill>
                  <a:srgbClr val="4D738A"/>
                </a:solidFill>
                <a:latin typeface="+mj-lt"/>
              </a:rPr>
              <a:t>Sub-panels expect that impact on teaching within the submitting unit’s own institution may most convincingly form a component of a wider case study that also includes impacts beyond the institution.</a:t>
            </a:r>
          </a:p>
        </p:txBody>
      </p:sp>
    </p:spTree>
    <p:extLst>
      <p:ext uri="{BB962C8B-B14F-4D97-AF65-F5344CB8AC3E}">
        <p14:creationId xmlns:p14="http://schemas.microsoft.com/office/powerpoint/2010/main" val="1195100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Public engagement</a:t>
            </a:r>
            <a:endParaRPr lang="en-GB" dirty="0"/>
          </a:p>
        </p:txBody>
      </p:sp>
      <p:sp>
        <p:nvSpPr>
          <p:cNvPr id="6" name="Content Placeholder 2"/>
          <p:cNvSpPr txBox="1">
            <a:spLocks/>
          </p:cNvSpPr>
          <p:nvPr/>
        </p:nvSpPr>
        <p:spPr>
          <a:xfrm>
            <a:off x="838200" y="1393126"/>
            <a:ext cx="10241280" cy="42698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lvl="0" indent="-285750"/>
            <a:r>
              <a:rPr lang="en-GB" dirty="0">
                <a:solidFill>
                  <a:srgbClr val="4D738A"/>
                </a:solidFill>
                <a:latin typeface="+mj-lt"/>
              </a:rPr>
              <a:t>Enhanced guidance on public engagement</a:t>
            </a: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r>
              <a:rPr lang="en-GB" dirty="0">
                <a:solidFill>
                  <a:srgbClr val="4D738A"/>
                </a:solidFill>
                <a:latin typeface="+mj-lt"/>
              </a:rPr>
              <a:t>Examples in Annex A of Panel criteria and working methods</a:t>
            </a:r>
          </a:p>
          <a:p>
            <a:pPr lvl="1"/>
            <a:endParaRPr lang="en-GB" sz="2200" dirty="0">
              <a:solidFill>
                <a:srgbClr val="4D738A"/>
              </a:solidFill>
              <a:latin typeface="+mj-lt"/>
            </a:endParaRPr>
          </a:p>
          <a:p>
            <a:pPr lvl="1"/>
            <a:endParaRPr lang="en-GB" sz="2200" dirty="0">
              <a:solidFill>
                <a:srgbClr val="4D738A"/>
              </a:solidFill>
              <a:latin typeface="+mj-lt"/>
            </a:endParaRPr>
          </a:p>
          <a:p>
            <a:endParaRPr lang="en-GB" sz="2600" dirty="0">
              <a:solidFill>
                <a:srgbClr val="4D738A"/>
              </a:solidFill>
              <a:latin typeface="+mj-lt"/>
            </a:endParaRPr>
          </a:p>
          <a:p>
            <a:pPr marL="457200" lvl="1" indent="0">
              <a:buNone/>
            </a:pPr>
            <a:endParaRPr lang="en-GB" dirty="0">
              <a:solidFill>
                <a:srgbClr val="4D738A"/>
              </a:solidFill>
              <a:latin typeface="+mj-lt"/>
            </a:endParaRPr>
          </a:p>
        </p:txBody>
      </p:sp>
      <p:sp>
        <p:nvSpPr>
          <p:cNvPr id="7" name="TextBox 6"/>
          <p:cNvSpPr txBox="1"/>
          <p:nvPr/>
        </p:nvSpPr>
        <p:spPr>
          <a:xfrm>
            <a:off x="1624837" y="2081999"/>
            <a:ext cx="8942325" cy="2677656"/>
          </a:xfrm>
          <a:prstGeom prst="rect">
            <a:avLst/>
          </a:prstGeom>
          <a:noFill/>
          <a:ln>
            <a:solidFill>
              <a:srgbClr val="FF9E19"/>
            </a:solidFill>
          </a:ln>
        </p:spPr>
        <p:txBody>
          <a:bodyPr wrap="square" rtlCol="0">
            <a:spAutoFit/>
          </a:bodyPr>
          <a:lstStyle/>
          <a:p>
            <a:r>
              <a:rPr lang="en-GB" sz="2400" dirty="0">
                <a:solidFill>
                  <a:srgbClr val="4D738A"/>
                </a:solidFill>
                <a:latin typeface="+mj-lt"/>
              </a:rPr>
              <a:t>Sub-panels will welcome, and assess equitably, case studies describing impacts achieved through public engagement, either as the main impact described or as one facet of a wider range of impacts. Panels expect that case studies based on public engagement will demonstrate both reach (e.g. through audience or participant figures) and  significance, and will take both into account when assessing the impacts.</a:t>
            </a:r>
          </a:p>
        </p:txBody>
      </p:sp>
    </p:spTree>
    <p:extLst>
      <p:ext uri="{BB962C8B-B14F-4D97-AF65-F5344CB8AC3E}">
        <p14:creationId xmlns:p14="http://schemas.microsoft.com/office/powerpoint/2010/main" val="971605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Research activity and bodies of work</a:t>
            </a:r>
            <a:endParaRPr lang="en-GB" dirty="0"/>
          </a:p>
        </p:txBody>
      </p:sp>
      <p:sp>
        <p:nvSpPr>
          <p:cNvPr id="8" name="TextBox 7"/>
          <p:cNvSpPr txBox="1"/>
          <p:nvPr/>
        </p:nvSpPr>
        <p:spPr>
          <a:xfrm>
            <a:off x="1700552" y="1540348"/>
            <a:ext cx="8942325" cy="1569660"/>
          </a:xfrm>
          <a:prstGeom prst="rect">
            <a:avLst/>
          </a:prstGeom>
          <a:noFill/>
          <a:ln>
            <a:solidFill>
              <a:srgbClr val="FF9E19"/>
            </a:solidFill>
          </a:ln>
        </p:spPr>
        <p:txBody>
          <a:bodyPr wrap="square" rtlCol="0">
            <a:spAutoFit/>
          </a:bodyPr>
          <a:lstStyle/>
          <a:p>
            <a:r>
              <a:rPr lang="en-GB" sz="2400" dirty="0">
                <a:solidFill>
                  <a:srgbClr val="4D738A"/>
                </a:solidFill>
                <a:latin typeface="+mj-lt"/>
              </a:rPr>
              <a:t>There are many ways excellent research may have underpinned impact including through bodies of work produced over a number of years, or the output(s) of a particular project conducted by one or more individuals, teams or groups.</a:t>
            </a:r>
          </a:p>
        </p:txBody>
      </p:sp>
      <p:sp>
        <p:nvSpPr>
          <p:cNvPr id="9" name="Content Placeholder 2"/>
          <p:cNvSpPr txBox="1">
            <a:spLocks/>
          </p:cNvSpPr>
          <p:nvPr/>
        </p:nvSpPr>
        <p:spPr>
          <a:xfrm>
            <a:off x="838200" y="1393125"/>
            <a:ext cx="10241280" cy="45977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r>
              <a:rPr lang="en-GB" dirty="0">
                <a:solidFill>
                  <a:srgbClr val="4D738A"/>
                </a:solidFill>
                <a:latin typeface="+mj-lt"/>
              </a:rPr>
              <a:t>Recognising that the relationship between research and impact can be indirect and non-linear</a:t>
            </a:r>
          </a:p>
          <a:p>
            <a:pPr marL="285750" lvl="0" indent="-285750"/>
            <a:r>
              <a:rPr lang="en-GB" dirty="0">
                <a:solidFill>
                  <a:srgbClr val="4D738A"/>
                </a:solidFill>
                <a:latin typeface="+mj-lt"/>
              </a:rPr>
              <a:t>Provide up to six key references of underpinning research</a:t>
            </a:r>
          </a:p>
          <a:p>
            <a:pPr marL="285750" lvl="0" indent="-285750"/>
            <a:r>
              <a:rPr lang="en-GB" dirty="0">
                <a:solidFill>
                  <a:srgbClr val="4D738A"/>
                </a:solidFill>
                <a:latin typeface="+mj-lt"/>
              </a:rPr>
              <a:t>Not all have to meet the 2* threshold, but the work as a whole must</a:t>
            </a:r>
          </a:p>
          <a:p>
            <a:pPr lvl="1"/>
            <a:endParaRPr lang="en-GB" sz="2200" dirty="0">
              <a:solidFill>
                <a:srgbClr val="4D738A"/>
              </a:solidFill>
              <a:latin typeface="+mj-lt"/>
            </a:endParaRPr>
          </a:p>
          <a:p>
            <a:pPr lvl="1"/>
            <a:endParaRPr lang="en-GB" sz="2200" dirty="0">
              <a:solidFill>
                <a:srgbClr val="4D738A"/>
              </a:solidFill>
              <a:latin typeface="+mj-lt"/>
            </a:endParaRPr>
          </a:p>
          <a:p>
            <a:endParaRPr lang="en-GB" sz="2600" dirty="0">
              <a:solidFill>
                <a:srgbClr val="4D738A"/>
              </a:solidFill>
              <a:latin typeface="+mj-lt"/>
            </a:endParaRPr>
          </a:p>
          <a:p>
            <a:pPr marL="457200" lvl="1" indent="0">
              <a:buNone/>
            </a:pPr>
            <a:endParaRPr lang="en-GB" dirty="0">
              <a:solidFill>
                <a:srgbClr val="4D738A"/>
              </a:solidFill>
              <a:latin typeface="+mj-lt"/>
            </a:endParaRPr>
          </a:p>
        </p:txBody>
      </p:sp>
    </p:spTree>
    <p:extLst>
      <p:ext uri="{BB962C8B-B14F-4D97-AF65-F5344CB8AC3E}">
        <p14:creationId xmlns:p14="http://schemas.microsoft.com/office/powerpoint/2010/main" val="1164228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Case studies requiring security</a:t>
            </a:r>
          </a:p>
          <a:p>
            <a:r>
              <a:rPr lang="en-GB" dirty="0">
                <a:solidFill>
                  <a:srgbClr val="4D738A"/>
                </a:solidFill>
                <a:latin typeface="Calibri" panose="020F0502020204030204" pitchFamily="34" charset="0"/>
              </a:rPr>
              <a:t>clearance</a:t>
            </a:r>
            <a:endParaRPr lang="en-GB" dirty="0"/>
          </a:p>
        </p:txBody>
      </p:sp>
      <p:sp>
        <p:nvSpPr>
          <p:cNvPr id="6" name="Content Placeholder 2"/>
          <p:cNvSpPr txBox="1">
            <a:spLocks/>
          </p:cNvSpPr>
          <p:nvPr/>
        </p:nvSpPr>
        <p:spPr>
          <a:xfrm>
            <a:off x="838200" y="1141004"/>
            <a:ext cx="10241280" cy="5464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endParaRPr lang="en-GB" dirty="0">
              <a:solidFill>
                <a:srgbClr val="4D738A"/>
              </a:solidFill>
              <a:latin typeface="+mj-lt"/>
            </a:endParaRPr>
          </a:p>
          <a:p>
            <a:pPr lvl="1"/>
            <a:endParaRPr lang="en-GB" dirty="0">
              <a:solidFill>
                <a:srgbClr val="4D738A"/>
              </a:solidFill>
              <a:latin typeface="+mj-lt"/>
            </a:endParaRPr>
          </a:p>
        </p:txBody>
      </p:sp>
      <p:sp>
        <p:nvSpPr>
          <p:cNvPr id="7" name="Content Placeholder 2"/>
          <p:cNvSpPr txBox="1">
            <a:spLocks/>
          </p:cNvSpPr>
          <p:nvPr/>
        </p:nvSpPr>
        <p:spPr>
          <a:xfrm>
            <a:off x="838200" y="1393125"/>
            <a:ext cx="10241280" cy="45977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en-GB" dirty="0">
              <a:solidFill>
                <a:srgbClr val="4D738A"/>
              </a:solidFill>
              <a:latin typeface="+mj-lt"/>
            </a:endParaRPr>
          </a:p>
          <a:p>
            <a:r>
              <a:rPr lang="en-GB" dirty="0">
                <a:solidFill>
                  <a:srgbClr val="4D738A"/>
                </a:solidFill>
                <a:latin typeface="+mj-lt"/>
              </a:rPr>
              <a:t>Where research has had impacts of a sensitive nature and the case study can only be assessed by individuals with national security vetting clearance</a:t>
            </a:r>
          </a:p>
          <a:p>
            <a:pPr marL="285750" lvl="0" indent="-285750"/>
            <a:r>
              <a:rPr lang="en-GB" dirty="0">
                <a:solidFill>
                  <a:srgbClr val="4D738A"/>
                </a:solidFill>
                <a:latin typeface="+mj-lt"/>
              </a:rPr>
              <a:t>Must request advance permission from the REF Director</a:t>
            </a:r>
          </a:p>
          <a:p>
            <a:pPr marL="285750" lvl="0" indent="-285750"/>
            <a:r>
              <a:rPr lang="en-GB" b="1" dirty="0">
                <a:solidFill>
                  <a:srgbClr val="4D738A"/>
                </a:solidFill>
                <a:latin typeface="+mj-lt"/>
              </a:rPr>
              <a:t>Deadlines: 30 May 2019, 20 September 2019, 6 December 2019</a:t>
            </a:r>
          </a:p>
          <a:p>
            <a:pPr marL="285750" lvl="0" indent="-285750"/>
            <a:endParaRPr lang="en-GB" b="1" dirty="0">
              <a:solidFill>
                <a:srgbClr val="4D738A"/>
              </a:solidFill>
              <a:latin typeface="+mj-lt"/>
            </a:endParaRPr>
          </a:p>
          <a:p>
            <a:pPr lvl="1"/>
            <a:endParaRPr lang="en-GB" sz="2200" dirty="0">
              <a:solidFill>
                <a:srgbClr val="4D738A"/>
              </a:solidFill>
              <a:latin typeface="+mj-lt"/>
            </a:endParaRPr>
          </a:p>
          <a:p>
            <a:pPr lvl="1"/>
            <a:endParaRPr lang="en-GB" sz="2200" dirty="0">
              <a:solidFill>
                <a:srgbClr val="4D738A"/>
              </a:solidFill>
              <a:latin typeface="+mj-lt"/>
            </a:endParaRPr>
          </a:p>
          <a:p>
            <a:endParaRPr lang="en-GB" sz="2600" dirty="0">
              <a:solidFill>
                <a:srgbClr val="4D738A"/>
              </a:solidFill>
              <a:latin typeface="+mj-lt"/>
            </a:endParaRPr>
          </a:p>
          <a:p>
            <a:pPr marL="457200" lvl="1" indent="0">
              <a:buNone/>
            </a:pPr>
            <a:endParaRPr lang="en-GB" dirty="0">
              <a:solidFill>
                <a:srgbClr val="4D738A"/>
              </a:solidFill>
              <a:latin typeface="+mj-lt"/>
            </a:endParaRPr>
          </a:p>
        </p:txBody>
      </p:sp>
    </p:spTree>
    <p:extLst>
      <p:ext uri="{BB962C8B-B14F-4D97-AF65-F5344CB8AC3E}">
        <p14:creationId xmlns:p14="http://schemas.microsoft.com/office/powerpoint/2010/main" val="874632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What makes a strong case study?</a:t>
            </a:r>
            <a:endParaRPr lang="en-GB" dirty="0"/>
          </a:p>
        </p:txBody>
      </p:sp>
      <p:sp>
        <p:nvSpPr>
          <p:cNvPr id="6" name="Content Placeholder 2"/>
          <p:cNvSpPr txBox="1">
            <a:spLocks/>
          </p:cNvSpPr>
          <p:nvPr/>
        </p:nvSpPr>
        <p:spPr>
          <a:xfrm>
            <a:off x="838200" y="1393126"/>
            <a:ext cx="10241280" cy="42698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600" dirty="0">
                <a:solidFill>
                  <a:srgbClr val="4D738A"/>
                </a:solidFill>
                <a:latin typeface="+mj-lt"/>
              </a:rPr>
              <a:t>Panel overview reports from 2014:</a:t>
            </a:r>
          </a:p>
          <a:p>
            <a:pPr lvl="1"/>
            <a:endParaRPr lang="en-GB" sz="2200" b="1" dirty="0">
              <a:solidFill>
                <a:srgbClr val="4D738A"/>
              </a:solidFill>
              <a:latin typeface="+mj-lt"/>
            </a:endParaRPr>
          </a:p>
          <a:p>
            <a:pPr lvl="1"/>
            <a:endParaRPr lang="en-GB" sz="2200" dirty="0">
              <a:solidFill>
                <a:srgbClr val="4D738A"/>
              </a:solidFill>
              <a:latin typeface="+mj-lt"/>
            </a:endParaRPr>
          </a:p>
          <a:p>
            <a:endParaRPr lang="en-GB" sz="2600" dirty="0">
              <a:solidFill>
                <a:srgbClr val="4D738A"/>
              </a:solidFill>
              <a:latin typeface="+mj-lt"/>
            </a:endParaRPr>
          </a:p>
          <a:p>
            <a:pPr marL="457200" lvl="1" indent="0">
              <a:buNone/>
            </a:pPr>
            <a:endParaRPr lang="en-GB" dirty="0">
              <a:solidFill>
                <a:srgbClr val="4D738A"/>
              </a:solidFill>
              <a:latin typeface="+mj-lt"/>
            </a:endParaRPr>
          </a:p>
        </p:txBody>
      </p:sp>
      <p:graphicFrame>
        <p:nvGraphicFramePr>
          <p:cNvPr id="7" name="Diagram 6"/>
          <p:cNvGraphicFramePr/>
          <p:nvPr/>
        </p:nvGraphicFramePr>
        <p:xfrm>
          <a:off x="1163754" y="2188681"/>
          <a:ext cx="10042376" cy="37544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72237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cs typeface="Calibri" panose="020F0502020204030204" pitchFamily="34" charset="0"/>
              </a:rPr>
              <a:t>Impact</a:t>
            </a:r>
          </a:p>
        </p:txBody>
      </p:sp>
      <p:sp>
        <p:nvSpPr>
          <p:cNvPr id="6" name="Rectangle 5"/>
          <p:cNvSpPr/>
          <p:nvPr/>
        </p:nvSpPr>
        <p:spPr>
          <a:xfrm>
            <a:off x="838200" y="2631530"/>
            <a:ext cx="10300771" cy="3416320"/>
          </a:xfrm>
          <a:prstGeom prst="rect">
            <a:avLst/>
          </a:prstGeom>
        </p:spPr>
        <p:txBody>
          <a:bodyPr wrap="square">
            <a:spAutoFit/>
          </a:bodyPr>
          <a:lstStyle/>
          <a:p>
            <a:pPr marL="342900" indent="-342900">
              <a:buFont typeface="Arial" panose="020B0604020202020204" pitchFamily="34" charset="0"/>
              <a:buChar char="•"/>
            </a:pPr>
            <a:r>
              <a:rPr lang="en-GB" sz="2800" dirty="0">
                <a:solidFill>
                  <a:srgbClr val="4D738A"/>
                </a:solidFill>
                <a:latin typeface="+mj-lt"/>
              </a:rPr>
              <a:t>How many case studies were submitted to REF 2014? </a:t>
            </a:r>
          </a:p>
          <a:p>
            <a:pPr algn="ctr"/>
            <a:r>
              <a:rPr lang="en-GB" sz="4400" b="1" dirty="0">
                <a:solidFill>
                  <a:srgbClr val="FF9F19"/>
                </a:solidFill>
                <a:latin typeface="+mj-lt"/>
              </a:rPr>
              <a:t>6,975</a:t>
            </a:r>
          </a:p>
          <a:p>
            <a:pPr marL="342900" indent="-342900">
              <a:buFont typeface="Arial" panose="020B0604020202020204" pitchFamily="34" charset="0"/>
              <a:buChar char="•"/>
            </a:pPr>
            <a:r>
              <a:rPr lang="en-GB" sz="2800" dirty="0">
                <a:solidFill>
                  <a:srgbClr val="4D738A"/>
                </a:solidFill>
                <a:latin typeface="+mj-lt"/>
              </a:rPr>
              <a:t>What percentage of case studies were judged ‘outstanding’ (4*)?</a:t>
            </a:r>
          </a:p>
          <a:p>
            <a:pPr algn="ctr"/>
            <a:r>
              <a:rPr lang="en-GB" sz="4400" b="1" dirty="0">
                <a:solidFill>
                  <a:srgbClr val="FF9F19"/>
                </a:solidFill>
                <a:latin typeface="+mj-lt"/>
              </a:rPr>
              <a:t>44%</a:t>
            </a:r>
          </a:p>
          <a:p>
            <a:pPr marL="342900" indent="-342900">
              <a:buFont typeface="Arial" panose="020B0604020202020204" pitchFamily="34" charset="0"/>
              <a:buChar char="•"/>
            </a:pPr>
            <a:r>
              <a:rPr lang="en-GB" sz="2800" dirty="0">
                <a:solidFill>
                  <a:srgbClr val="4D738A"/>
                </a:solidFill>
                <a:latin typeface="+mj-lt"/>
              </a:rPr>
              <a:t>How many countries were mentioned in case studies in 2014?</a:t>
            </a:r>
          </a:p>
          <a:p>
            <a:pPr algn="ctr"/>
            <a:r>
              <a:rPr lang="en-GB" sz="4400" b="1" dirty="0">
                <a:solidFill>
                  <a:srgbClr val="FF9F19"/>
                </a:solidFill>
                <a:latin typeface="+mj-lt"/>
              </a:rPr>
              <a:t>205</a:t>
            </a:r>
          </a:p>
        </p:txBody>
      </p:sp>
      <p:sp>
        <p:nvSpPr>
          <p:cNvPr id="9" name="TextBox 8"/>
          <p:cNvSpPr txBox="1"/>
          <p:nvPr/>
        </p:nvSpPr>
        <p:spPr>
          <a:xfrm>
            <a:off x="1624838" y="1273297"/>
            <a:ext cx="8942325" cy="1200329"/>
          </a:xfrm>
          <a:prstGeom prst="rect">
            <a:avLst/>
          </a:prstGeom>
          <a:noFill/>
          <a:ln>
            <a:solidFill>
              <a:srgbClr val="FF9E19"/>
            </a:solidFill>
          </a:ln>
        </p:spPr>
        <p:txBody>
          <a:bodyPr wrap="square" rtlCol="0">
            <a:spAutoFit/>
          </a:bodyPr>
          <a:lstStyle/>
          <a:p>
            <a:pPr algn="ctr"/>
            <a:r>
              <a:rPr lang="en-GB" sz="2400" dirty="0">
                <a:solidFill>
                  <a:srgbClr val="4D738A"/>
                </a:solidFill>
                <a:latin typeface="+mj-lt"/>
              </a:rPr>
              <a:t>an effect on, change or benefit to the economy, society, culture, public policy or services, health, the environment or quality of life, beyond academia </a:t>
            </a:r>
          </a:p>
        </p:txBody>
      </p:sp>
    </p:spTree>
    <p:extLst>
      <p:ext uri="{BB962C8B-B14F-4D97-AF65-F5344CB8AC3E}">
        <p14:creationId xmlns:p14="http://schemas.microsoft.com/office/powerpoint/2010/main" val="1507404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 calcmode="lin" valueType="num">
                                      <p:cBhvr additive="base">
                                        <p:cTn id="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 calcmode="lin" valueType="num">
                                      <p:cBhvr additive="base">
                                        <p:cTn id="1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anim calcmode="lin" valueType="num">
                                      <p:cBhvr additive="base">
                                        <p:cTn id="19"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cs typeface="Calibri" panose="020F0502020204030204" pitchFamily="34" charset="0"/>
              </a:rPr>
              <a:t>Impact – criteria</a:t>
            </a:r>
            <a:endParaRPr lang="en-GB" dirty="0"/>
          </a:p>
        </p:txBody>
      </p:sp>
      <p:graphicFrame>
        <p:nvGraphicFramePr>
          <p:cNvPr id="4" name="Diagram 3"/>
          <p:cNvGraphicFramePr/>
          <p:nvPr/>
        </p:nvGraphicFramePr>
        <p:xfrm>
          <a:off x="2145946" y="1551754"/>
          <a:ext cx="7723533" cy="37544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708214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cs typeface="Calibri" panose="020F0502020204030204" pitchFamily="34" charset="0"/>
              </a:rPr>
              <a:t>Impact - eligibility</a:t>
            </a:r>
          </a:p>
        </p:txBody>
      </p:sp>
      <p:sp>
        <p:nvSpPr>
          <p:cNvPr id="6" name="Rectangle 5"/>
          <p:cNvSpPr/>
          <p:nvPr/>
        </p:nvSpPr>
        <p:spPr>
          <a:xfrm>
            <a:off x="945614" y="1231552"/>
            <a:ext cx="10911320" cy="4401205"/>
          </a:xfrm>
          <a:prstGeom prst="rect">
            <a:avLst/>
          </a:prstGeom>
        </p:spPr>
        <p:txBody>
          <a:bodyPr wrap="square">
            <a:spAutoFit/>
          </a:bodyPr>
          <a:lstStyle/>
          <a:p>
            <a:pPr marL="342900" indent="-342900">
              <a:buFont typeface="Arial" panose="020B0604020202020204" pitchFamily="34" charset="0"/>
              <a:buChar char="•"/>
            </a:pPr>
            <a:r>
              <a:rPr lang="en-GB" sz="2800" dirty="0">
                <a:solidFill>
                  <a:srgbClr val="4D738A"/>
                </a:solidFill>
                <a:latin typeface="+mj-lt"/>
              </a:rPr>
              <a:t>Each submission must include impact case studies that describe a specific impact:</a:t>
            </a:r>
          </a:p>
          <a:p>
            <a:pPr marL="800100" lvl="1" indent="-342900">
              <a:buFont typeface="Arial" panose="020B0604020202020204" pitchFamily="34" charset="0"/>
              <a:buChar char="•"/>
            </a:pPr>
            <a:r>
              <a:rPr lang="en-GB" sz="2800" dirty="0">
                <a:solidFill>
                  <a:srgbClr val="4D738A"/>
                </a:solidFill>
                <a:latin typeface="+mj-lt"/>
              </a:rPr>
              <a:t>that meets the definition </a:t>
            </a:r>
          </a:p>
          <a:p>
            <a:pPr marL="800100" lvl="1" indent="-342900">
              <a:buFont typeface="Arial" panose="020B0604020202020204" pitchFamily="34" charset="0"/>
              <a:buChar char="•"/>
            </a:pPr>
            <a:r>
              <a:rPr lang="en-GB" sz="2800" dirty="0">
                <a:solidFill>
                  <a:srgbClr val="4D738A"/>
                </a:solidFill>
                <a:latin typeface="+mj-lt"/>
              </a:rPr>
              <a:t>occurred during period 1 Aug 2013 to 31 Jul 2020</a:t>
            </a:r>
          </a:p>
          <a:p>
            <a:pPr marL="800100" lvl="1" indent="-342900">
              <a:buFont typeface="Arial" panose="020B0604020202020204" pitchFamily="34" charset="0"/>
              <a:buChar char="•"/>
            </a:pPr>
            <a:r>
              <a:rPr lang="en-GB" sz="2800" dirty="0">
                <a:solidFill>
                  <a:srgbClr val="4D738A"/>
                </a:solidFill>
                <a:latin typeface="+mj-lt"/>
              </a:rPr>
              <a:t>was underpinned by excellent research produced by the submitted unit.</a:t>
            </a:r>
          </a:p>
          <a:p>
            <a:pPr marL="342900" indent="-342900">
              <a:buFont typeface="Arial" panose="020B0604020202020204" pitchFamily="34" charset="0"/>
              <a:buChar char="•"/>
            </a:pPr>
            <a:r>
              <a:rPr lang="en-GB" sz="2800" dirty="0">
                <a:solidFill>
                  <a:srgbClr val="4D738A"/>
                </a:solidFill>
                <a:latin typeface="+mj-lt"/>
              </a:rPr>
              <a:t>Number of case studies required relates to submitted FTE of unit</a:t>
            </a:r>
          </a:p>
          <a:p>
            <a:pPr marL="342900" indent="-342900">
              <a:buFont typeface="Arial" panose="020B0604020202020204" pitchFamily="34" charset="0"/>
              <a:buChar char="•"/>
            </a:pPr>
            <a:r>
              <a:rPr lang="en-GB" sz="2800" dirty="0">
                <a:solidFill>
                  <a:srgbClr val="4D738A"/>
                </a:solidFill>
                <a:latin typeface="+mj-lt"/>
              </a:rPr>
              <a:t>All the material required to make a judgement should be included in the case study</a:t>
            </a:r>
          </a:p>
          <a:p>
            <a:pPr marL="342900" indent="-342900">
              <a:buFont typeface="Arial" panose="020B0604020202020204" pitchFamily="34" charset="0"/>
              <a:buChar char="•"/>
            </a:pPr>
            <a:r>
              <a:rPr lang="en-GB" sz="2800" dirty="0">
                <a:solidFill>
                  <a:srgbClr val="4D738A"/>
                </a:solidFill>
                <a:latin typeface="+mj-lt"/>
              </a:rPr>
              <a:t>Don’t need to be representative of activity across unit</a:t>
            </a:r>
          </a:p>
        </p:txBody>
      </p:sp>
    </p:spTree>
    <p:extLst>
      <p:ext uri="{BB962C8B-B14F-4D97-AF65-F5344CB8AC3E}">
        <p14:creationId xmlns:p14="http://schemas.microsoft.com/office/powerpoint/2010/main" val="2954002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cs typeface="Calibri" panose="020F0502020204030204" pitchFamily="34" charset="0"/>
              </a:rPr>
              <a:t>Impact – underpinning research</a:t>
            </a:r>
          </a:p>
        </p:txBody>
      </p:sp>
      <p:graphicFrame>
        <p:nvGraphicFramePr>
          <p:cNvPr id="4" name="Diagram 3"/>
          <p:cNvGraphicFramePr/>
          <p:nvPr/>
        </p:nvGraphicFramePr>
        <p:xfrm>
          <a:off x="1299990" y="1988988"/>
          <a:ext cx="10053810" cy="453299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Rectangle 5"/>
          <p:cNvSpPr/>
          <p:nvPr/>
        </p:nvSpPr>
        <p:spPr>
          <a:xfrm>
            <a:off x="1176509" y="1188769"/>
            <a:ext cx="10300771" cy="800219"/>
          </a:xfrm>
          <a:prstGeom prst="rect">
            <a:avLst/>
          </a:prstGeom>
        </p:spPr>
        <p:txBody>
          <a:bodyPr wrap="square">
            <a:spAutoFit/>
          </a:bodyPr>
          <a:lstStyle/>
          <a:p>
            <a:r>
              <a:rPr lang="en-GB" sz="2300" dirty="0">
                <a:solidFill>
                  <a:srgbClr val="4D738A"/>
                </a:solidFill>
              </a:rPr>
              <a:t>To be eligible for assessment as an impact, the impact described in a case study must have been:</a:t>
            </a:r>
          </a:p>
        </p:txBody>
      </p:sp>
    </p:spTree>
    <p:extLst>
      <p:ext uri="{BB962C8B-B14F-4D97-AF65-F5344CB8AC3E}">
        <p14:creationId xmlns:p14="http://schemas.microsoft.com/office/powerpoint/2010/main" val="359567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Submission requirements</a:t>
            </a:r>
            <a:endParaRPr lang="en-GB" dirty="0"/>
          </a:p>
        </p:txBody>
      </p:sp>
      <p:sp>
        <p:nvSpPr>
          <p:cNvPr id="6" name="Content Placeholder 2"/>
          <p:cNvSpPr txBox="1">
            <a:spLocks/>
          </p:cNvSpPr>
          <p:nvPr/>
        </p:nvSpPr>
        <p:spPr>
          <a:xfrm>
            <a:off x="838200" y="1241904"/>
            <a:ext cx="10872427" cy="5464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rgbClr val="4D738A"/>
                </a:solidFill>
                <a:latin typeface="+mj-lt"/>
              </a:rPr>
              <a:t>Number of case studies determined by FTE of Category A staff submitted. </a:t>
            </a:r>
          </a:p>
          <a:p>
            <a:endParaRPr lang="en-GB" dirty="0">
              <a:solidFill>
                <a:srgbClr val="4D738A"/>
              </a:solidFill>
              <a:latin typeface="+mj-lt"/>
            </a:endParaRPr>
          </a:p>
          <a:p>
            <a:pPr lvl="1"/>
            <a:endParaRPr lang="en-GB" dirty="0">
              <a:solidFill>
                <a:srgbClr val="4D738A"/>
              </a:solidFill>
              <a:latin typeface="+mj-lt"/>
            </a:endParaRPr>
          </a:p>
          <a:p>
            <a:pPr lvl="1"/>
            <a:endParaRPr lang="en-GB" sz="2200" dirty="0">
              <a:solidFill>
                <a:srgbClr val="4D738A"/>
              </a:solidFill>
              <a:latin typeface="+mj-lt"/>
            </a:endParaRPr>
          </a:p>
          <a:p>
            <a:pPr lvl="1"/>
            <a:endParaRPr lang="en-GB" sz="2200" dirty="0">
              <a:solidFill>
                <a:srgbClr val="4D738A"/>
              </a:solidFill>
              <a:latin typeface="+mj-lt"/>
            </a:endParaRPr>
          </a:p>
          <a:p>
            <a:endParaRPr lang="en-GB" sz="2600" dirty="0">
              <a:solidFill>
                <a:srgbClr val="4D738A"/>
              </a:solidFill>
              <a:latin typeface="+mj-lt"/>
            </a:endParaRPr>
          </a:p>
          <a:p>
            <a:pPr marL="457200" lvl="1" indent="0">
              <a:buNone/>
            </a:pPr>
            <a:endParaRPr lang="en-GB" dirty="0">
              <a:solidFill>
                <a:srgbClr val="4D738A"/>
              </a:solidFill>
              <a:latin typeface="+mj-lt"/>
            </a:endParaRPr>
          </a:p>
        </p:txBody>
      </p:sp>
      <p:graphicFrame>
        <p:nvGraphicFramePr>
          <p:cNvPr id="4" name="Table 3"/>
          <p:cNvGraphicFramePr>
            <a:graphicFrameLocks noGrp="1"/>
          </p:cNvGraphicFramePr>
          <p:nvPr/>
        </p:nvGraphicFramePr>
        <p:xfrm>
          <a:off x="2032000" y="2069168"/>
          <a:ext cx="8128000" cy="397256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0">
                <a:tc>
                  <a:txBody>
                    <a:bodyPr/>
                    <a:lstStyle/>
                    <a:p>
                      <a:r>
                        <a:rPr lang="en-GB" dirty="0"/>
                        <a:t>Category A submitted staff (FTE)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Required number of case studies</a:t>
                      </a:r>
                    </a:p>
                  </a:txBody>
                  <a:tcPr/>
                </a:tc>
                <a:extLst>
                  <a:ext uri="{0D108BD9-81ED-4DB2-BD59-A6C34878D82A}">
                    <a16:rowId xmlns:a16="http://schemas.microsoft.com/office/drawing/2014/main" val="10000"/>
                  </a:ext>
                </a:extLst>
              </a:tr>
              <a:tr h="370840">
                <a:tc>
                  <a:txBody>
                    <a:bodyPr/>
                    <a:lstStyle/>
                    <a:p>
                      <a:r>
                        <a:rPr lang="en-GB" dirty="0"/>
                        <a:t>Up to 19.99</a:t>
                      </a:r>
                    </a:p>
                  </a:txBody>
                  <a:tcPr/>
                </a:tc>
                <a:tc>
                  <a:txBody>
                    <a:bodyPr/>
                    <a:lstStyle/>
                    <a:p>
                      <a:r>
                        <a:rPr lang="en-GB" dirty="0"/>
                        <a:t>2</a:t>
                      </a:r>
                    </a:p>
                  </a:txBody>
                  <a:tcPr/>
                </a:tc>
                <a:extLst>
                  <a:ext uri="{0D108BD9-81ED-4DB2-BD59-A6C34878D82A}">
                    <a16:rowId xmlns:a16="http://schemas.microsoft.com/office/drawing/2014/main" val="10001"/>
                  </a:ext>
                </a:extLst>
              </a:tr>
              <a:tr h="370840">
                <a:tc>
                  <a:txBody>
                    <a:bodyPr/>
                    <a:lstStyle/>
                    <a:p>
                      <a:r>
                        <a:rPr lang="en-GB" dirty="0"/>
                        <a:t>20-34.99</a:t>
                      </a:r>
                    </a:p>
                  </a:txBody>
                  <a:tcPr/>
                </a:tc>
                <a:tc>
                  <a:txBody>
                    <a:bodyPr/>
                    <a:lstStyle/>
                    <a:p>
                      <a:r>
                        <a:rPr lang="en-GB" dirty="0"/>
                        <a:t>3</a:t>
                      </a:r>
                    </a:p>
                  </a:txBody>
                  <a:tcPr/>
                </a:tc>
                <a:extLst>
                  <a:ext uri="{0D108BD9-81ED-4DB2-BD59-A6C34878D82A}">
                    <a16:rowId xmlns:a16="http://schemas.microsoft.com/office/drawing/2014/main" val="10002"/>
                  </a:ext>
                </a:extLst>
              </a:tr>
              <a:tr h="370840">
                <a:tc>
                  <a:txBody>
                    <a:bodyPr/>
                    <a:lstStyle/>
                    <a:p>
                      <a:r>
                        <a:rPr lang="en-GB" dirty="0"/>
                        <a:t>35-49.99</a:t>
                      </a:r>
                    </a:p>
                  </a:txBody>
                  <a:tcPr/>
                </a:tc>
                <a:tc>
                  <a:txBody>
                    <a:bodyPr/>
                    <a:lstStyle/>
                    <a:p>
                      <a:r>
                        <a:rPr lang="en-GB" dirty="0"/>
                        <a:t>4</a:t>
                      </a:r>
                    </a:p>
                  </a:txBody>
                  <a:tcPr/>
                </a:tc>
                <a:extLst>
                  <a:ext uri="{0D108BD9-81ED-4DB2-BD59-A6C34878D82A}">
                    <a16:rowId xmlns:a16="http://schemas.microsoft.com/office/drawing/2014/main" val="10003"/>
                  </a:ext>
                </a:extLst>
              </a:tr>
              <a:tr h="370840">
                <a:tc>
                  <a:txBody>
                    <a:bodyPr/>
                    <a:lstStyle/>
                    <a:p>
                      <a:r>
                        <a:rPr lang="en-GB" dirty="0"/>
                        <a:t>50-64.99</a:t>
                      </a:r>
                    </a:p>
                  </a:txBody>
                  <a:tcPr/>
                </a:tc>
                <a:tc>
                  <a:txBody>
                    <a:bodyPr/>
                    <a:lstStyle/>
                    <a:p>
                      <a:r>
                        <a:rPr lang="en-GB" dirty="0"/>
                        <a:t>5</a:t>
                      </a:r>
                    </a:p>
                  </a:txBody>
                  <a:tcPr/>
                </a:tc>
                <a:extLst>
                  <a:ext uri="{0D108BD9-81ED-4DB2-BD59-A6C34878D82A}">
                    <a16:rowId xmlns:a16="http://schemas.microsoft.com/office/drawing/2014/main" val="10004"/>
                  </a:ext>
                </a:extLst>
              </a:tr>
              <a:tr h="370840">
                <a:tc>
                  <a:txBody>
                    <a:bodyPr/>
                    <a:lstStyle/>
                    <a:p>
                      <a:r>
                        <a:rPr lang="en-GB" dirty="0"/>
                        <a:t>65-79.99</a:t>
                      </a:r>
                    </a:p>
                  </a:txBody>
                  <a:tcPr/>
                </a:tc>
                <a:tc>
                  <a:txBody>
                    <a:bodyPr/>
                    <a:lstStyle/>
                    <a:p>
                      <a:r>
                        <a:rPr lang="en-GB" dirty="0"/>
                        <a:t>6</a:t>
                      </a:r>
                    </a:p>
                  </a:txBody>
                  <a:tcPr/>
                </a:tc>
                <a:extLst>
                  <a:ext uri="{0D108BD9-81ED-4DB2-BD59-A6C34878D82A}">
                    <a16:rowId xmlns:a16="http://schemas.microsoft.com/office/drawing/2014/main" val="10005"/>
                  </a:ext>
                </a:extLst>
              </a:tr>
              <a:tr h="370840">
                <a:tc>
                  <a:txBody>
                    <a:bodyPr/>
                    <a:lstStyle/>
                    <a:p>
                      <a:r>
                        <a:rPr lang="en-GB" dirty="0"/>
                        <a:t>80-94.99</a:t>
                      </a:r>
                    </a:p>
                  </a:txBody>
                  <a:tcPr/>
                </a:tc>
                <a:tc>
                  <a:txBody>
                    <a:bodyPr/>
                    <a:lstStyle/>
                    <a:p>
                      <a:r>
                        <a:rPr lang="en-GB" dirty="0"/>
                        <a:t>7</a:t>
                      </a:r>
                    </a:p>
                  </a:txBody>
                  <a:tcPr/>
                </a:tc>
                <a:extLst>
                  <a:ext uri="{0D108BD9-81ED-4DB2-BD59-A6C34878D82A}">
                    <a16:rowId xmlns:a16="http://schemas.microsoft.com/office/drawing/2014/main" val="10006"/>
                  </a:ext>
                </a:extLst>
              </a:tr>
              <a:tr h="370840">
                <a:tc>
                  <a:txBody>
                    <a:bodyPr/>
                    <a:lstStyle/>
                    <a:p>
                      <a:r>
                        <a:rPr lang="en-GB" dirty="0"/>
                        <a:t>95-109.99</a:t>
                      </a:r>
                    </a:p>
                  </a:txBody>
                  <a:tcPr/>
                </a:tc>
                <a:tc>
                  <a:txBody>
                    <a:bodyPr/>
                    <a:lstStyle/>
                    <a:p>
                      <a:r>
                        <a:rPr lang="en-GB" dirty="0"/>
                        <a:t>8</a:t>
                      </a:r>
                    </a:p>
                  </a:txBody>
                  <a:tcPr/>
                </a:tc>
                <a:extLst>
                  <a:ext uri="{0D108BD9-81ED-4DB2-BD59-A6C34878D82A}">
                    <a16:rowId xmlns:a16="http://schemas.microsoft.com/office/drawing/2014/main" val="10007"/>
                  </a:ext>
                </a:extLst>
              </a:tr>
              <a:tr h="370840">
                <a:tc>
                  <a:txBody>
                    <a:bodyPr/>
                    <a:lstStyle/>
                    <a:p>
                      <a:r>
                        <a:rPr lang="en-GB" dirty="0"/>
                        <a:t>110-159.99</a:t>
                      </a:r>
                    </a:p>
                  </a:txBody>
                  <a:tcPr/>
                </a:tc>
                <a:tc>
                  <a:txBody>
                    <a:bodyPr/>
                    <a:lstStyle/>
                    <a:p>
                      <a:r>
                        <a:rPr lang="en-GB" dirty="0"/>
                        <a:t>9</a:t>
                      </a:r>
                    </a:p>
                  </a:txBody>
                  <a:tcPr/>
                </a:tc>
                <a:extLst>
                  <a:ext uri="{0D108BD9-81ED-4DB2-BD59-A6C34878D82A}">
                    <a16:rowId xmlns:a16="http://schemas.microsoft.com/office/drawing/2014/main" val="10008"/>
                  </a:ext>
                </a:extLst>
              </a:tr>
              <a:tr h="370840">
                <a:tc>
                  <a:txBody>
                    <a:bodyPr/>
                    <a:lstStyle/>
                    <a:p>
                      <a:r>
                        <a:rPr lang="en-GB" dirty="0"/>
                        <a:t>160 or more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10, plus 1 further case study per additional 50 FTE</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27939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Consistency with 2014</a:t>
            </a:r>
            <a:endParaRPr lang="en-GB" dirty="0"/>
          </a:p>
        </p:txBody>
      </p:sp>
      <p:sp>
        <p:nvSpPr>
          <p:cNvPr id="6" name="Content Placeholder 2"/>
          <p:cNvSpPr txBox="1">
            <a:spLocks/>
          </p:cNvSpPr>
          <p:nvPr/>
        </p:nvSpPr>
        <p:spPr>
          <a:xfrm>
            <a:off x="838200" y="1393126"/>
            <a:ext cx="10241280" cy="5464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rgbClr val="4D738A"/>
                </a:solidFill>
                <a:latin typeface="Calibri Light"/>
              </a:rPr>
              <a:t>Impact remains with institution where research was generated (i.e. not portable)</a:t>
            </a:r>
          </a:p>
          <a:p>
            <a:r>
              <a:rPr lang="en-GB" dirty="0">
                <a:solidFill>
                  <a:srgbClr val="4D738A"/>
                </a:solidFill>
                <a:latin typeface="Calibri Light"/>
              </a:rPr>
              <a:t>Impact must be underpinned by excellent research of minimum 2* quality</a:t>
            </a:r>
          </a:p>
          <a:p>
            <a:r>
              <a:rPr lang="en-GB" dirty="0">
                <a:solidFill>
                  <a:srgbClr val="4D738A"/>
                </a:solidFill>
                <a:latin typeface="Calibri Light"/>
              </a:rPr>
              <a:t>Timeframe:</a:t>
            </a:r>
          </a:p>
          <a:p>
            <a:pPr marL="914400" lvl="2" indent="0">
              <a:lnSpc>
                <a:spcPct val="100000"/>
              </a:lnSpc>
              <a:spcBef>
                <a:spcPts val="0"/>
              </a:spcBef>
              <a:buNone/>
            </a:pPr>
            <a:r>
              <a:rPr lang="en-GB" sz="2400" dirty="0">
                <a:solidFill>
                  <a:srgbClr val="4D738A"/>
                </a:solidFill>
                <a:latin typeface="Calibri Light"/>
              </a:rPr>
              <a:t>1 January 2000 - 31 December 2020 for underpinning research</a:t>
            </a:r>
          </a:p>
          <a:p>
            <a:pPr marL="914400" lvl="2" indent="0">
              <a:lnSpc>
                <a:spcPct val="100000"/>
              </a:lnSpc>
              <a:spcBef>
                <a:spcPts val="0"/>
              </a:spcBef>
              <a:buNone/>
            </a:pPr>
            <a:r>
              <a:rPr lang="en-GB" sz="2400" dirty="0">
                <a:solidFill>
                  <a:srgbClr val="4D738A"/>
                </a:solidFill>
                <a:latin typeface="Calibri Light"/>
              </a:rPr>
              <a:t>1 August 2013 - 31 July 2020 for impacts</a:t>
            </a:r>
          </a:p>
          <a:p>
            <a:pPr lvl="1"/>
            <a:endParaRPr lang="en-GB" sz="2200" dirty="0">
              <a:solidFill>
                <a:srgbClr val="4D738A"/>
              </a:solidFill>
              <a:latin typeface="+mj-lt"/>
            </a:endParaRPr>
          </a:p>
          <a:p>
            <a:pPr lvl="1"/>
            <a:endParaRPr lang="en-GB" sz="2200" dirty="0">
              <a:solidFill>
                <a:srgbClr val="4D738A"/>
              </a:solidFill>
              <a:latin typeface="+mj-lt"/>
            </a:endParaRPr>
          </a:p>
          <a:p>
            <a:endParaRPr lang="en-GB" sz="2600" dirty="0">
              <a:solidFill>
                <a:srgbClr val="4D738A"/>
              </a:solidFill>
              <a:latin typeface="+mj-lt"/>
            </a:endParaRPr>
          </a:p>
          <a:p>
            <a:pPr marL="457200" lvl="1" indent="0">
              <a:buNone/>
            </a:pPr>
            <a:endParaRPr lang="en-GB" dirty="0">
              <a:solidFill>
                <a:srgbClr val="4D738A"/>
              </a:solidFill>
              <a:latin typeface="+mj-lt"/>
            </a:endParaRPr>
          </a:p>
        </p:txBody>
      </p:sp>
    </p:spTree>
    <p:extLst>
      <p:ext uri="{BB962C8B-B14F-4D97-AF65-F5344CB8AC3E}">
        <p14:creationId xmlns:p14="http://schemas.microsoft.com/office/powerpoint/2010/main" val="1936121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Refinements for REF 2021 </a:t>
            </a:r>
            <a:endParaRPr lang="en-GB" dirty="0"/>
          </a:p>
        </p:txBody>
      </p:sp>
      <p:sp>
        <p:nvSpPr>
          <p:cNvPr id="6" name="Content Placeholder 2"/>
          <p:cNvSpPr txBox="1">
            <a:spLocks/>
          </p:cNvSpPr>
          <p:nvPr/>
        </p:nvSpPr>
        <p:spPr>
          <a:xfrm>
            <a:off x="838200" y="1241904"/>
            <a:ext cx="10872427" cy="546487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rgbClr val="4D738A"/>
                </a:solidFill>
                <a:latin typeface="+mj-lt"/>
              </a:rPr>
              <a:t>Weighting increased to 25% (60% for outputs and 15% for environment)</a:t>
            </a:r>
          </a:p>
          <a:p>
            <a:r>
              <a:rPr lang="en-GB" dirty="0">
                <a:solidFill>
                  <a:srgbClr val="4D738A"/>
                </a:solidFill>
                <a:latin typeface="+mj-lt"/>
              </a:rPr>
              <a:t>Impact template to be included as explicit section in environment element</a:t>
            </a:r>
          </a:p>
          <a:p>
            <a:r>
              <a:rPr lang="en-GB" dirty="0">
                <a:solidFill>
                  <a:srgbClr val="4D738A"/>
                </a:solidFill>
                <a:latin typeface="+mj-lt"/>
              </a:rPr>
              <a:t>Required routine provision of audit evidence – will not be routinely provided to sub-panels</a:t>
            </a:r>
          </a:p>
          <a:p>
            <a:r>
              <a:rPr lang="en-GB" dirty="0">
                <a:solidFill>
                  <a:srgbClr val="4D738A"/>
                </a:solidFill>
                <a:latin typeface="+mj-lt"/>
              </a:rPr>
              <a:t>Inclusion of additional contextual data in ICS template (e.g. funder info.)</a:t>
            </a:r>
          </a:p>
          <a:p>
            <a:r>
              <a:rPr lang="en-GB" dirty="0">
                <a:solidFill>
                  <a:srgbClr val="4D738A"/>
                </a:solidFill>
                <a:latin typeface="+mj-lt"/>
              </a:rPr>
              <a:t>Guidelines for standardisation of quantitative data in ICS</a:t>
            </a:r>
          </a:p>
          <a:p>
            <a:endParaRPr lang="en-GB" dirty="0">
              <a:solidFill>
                <a:srgbClr val="4D738A"/>
              </a:solidFill>
              <a:latin typeface="+mj-lt"/>
            </a:endParaRPr>
          </a:p>
          <a:p>
            <a:pPr lvl="1"/>
            <a:endParaRPr lang="en-GB" dirty="0">
              <a:solidFill>
                <a:srgbClr val="4D738A"/>
              </a:solidFill>
              <a:latin typeface="+mj-lt"/>
            </a:endParaRPr>
          </a:p>
          <a:p>
            <a:pPr lvl="1"/>
            <a:endParaRPr lang="en-GB" sz="2200" dirty="0">
              <a:solidFill>
                <a:srgbClr val="4D738A"/>
              </a:solidFill>
              <a:latin typeface="+mj-lt"/>
            </a:endParaRPr>
          </a:p>
          <a:p>
            <a:pPr lvl="1"/>
            <a:endParaRPr lang="en-GB" sz="2200" dirty="0">
              <a:solidFill>
                <a:srgbClr val="4D738A"/>
              </a:solidFill>
              <a:latin typeface="+mj-lt"/>
            </a:endParaRPr>
          </a:p>
          <a:p>
            <a:endParaRPr lang="en-GB" sz="2600" dirty="0">
              <a:solidFill>
                <a:srgbClr val="4D738A"/>
              </a:solidFill>
              <a:latin typeface="+mj-lt"/>
            </a:endParaRPr>
          </a:p>
          <a:p>
            <a:pPr marL="457200" lvl="1" indent="0">
              <a:buNone/>
            </a:pPr>
            <a:endParaRPr lang="en-GB" dirty="0">
              <a:solidFill>
                <a:srgbClr val="4D738A"/>
              </a:solidFill>
              <a:latin typeface="+mj-lt"/>
            </a:endParaRPr>
          </a:p>
        </p:txBody>
      </p:sp>
    </p:spTree>
    <p:extLst>
      <p:ext uri="{BB962C8B-B14F-4D97-AF65-F5344CB8AC3E}">
        <p14:creationId xmlns:p14="http://schemas.microsoft.com/office/powerpoint/2010/main" val="468324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00" y="0"/>
            <a:ext cx="673100" cy="6858000"/>
          </a:xfrm>
          <a:prstGeom prst="rect">
            <a:avLst/>
          </a:prstGeom>
          <a:solidFill>
            <a:srgbClr val="4D738A"/>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31975"/>
          <a:stretch/>
        </p:blipFill>
        <p:spPr>
          <a:xfrm>
            <a:off x="9625483" y="365125"/>
            <a:ext cx="2231451" cy="676818"/>
          </a:xfrm>
          <a:prstGeom prst="rect">
            <a:avLst/>
          </a:prstGeom>
        </p:spPr>
      </p:pic>
      <p:sp>
        <p:nvSpPr>
          <p:cNvPr id="5" name="Title 1"/>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solidFill>
                  <a:srgbClr val="4D738A"/>
                </a:solidFill>
                <a:latin typeface="Calibri" panose="020F0502020204030204" pitchFamily="34" charset="0"/>
              </a:rPr>
              <a:t>Continued case studies</a:t>
            </a:r>
            <a:endParaRPr lang="en-GB" dirty="0"/>
          </a:p>
        </p:txBody>
      </p:sp>
      <p:sp>
        <p:nvSpPr>
          <p:cNvPr id="6" name="Content Placeholder 2"/>
          <p:cNvSpPr txBox="1">
            <a:spLocks/>
          </p:cNvSpPr>
          <p:nvPr/>
        </p:nvSpPr>
        <p:spPr>
          <a:xfrm>
            <a:off x="838200" y="1393126"/>
            <a:ext cx="10241280" cy="426984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0" indent="0">
              <a:buNone/>
            </a:pPr>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285750" lvl="0" indent="-285750"/>
            <a:endParaRPr lang="en-GB" dirty="0">
              <a:solidFill>
                <a:srgbClr val="4D738A"/>
              </a:solidFill>
              <a:latin typeface="+mj-lt"/>
            </a:endParaRPr>
          </a:p>
          <a:p>
            <a:pPr marL="0" lvl="0" indent="0">
              <a:buNone/>
            </a:pPr>
            <a:endParaRPr lang="en-GB" dirty="0">
              <a:solidFill>
                <a:srgbClr val="4D738A"/>
              </a:solidFill>
              <a:latin typeface="+mj-lt"/>
            </a:endParaRPr>
          </a:p>
          <a:p>
            <a:pPr marL="285750" lvl="0" indent="-285750"/>
            <a:r>
              <a:rPr lang="en-GB" dirty="0">
                <a:solidFill>
                  <a:srgbClr val="4D738A"/>
                </a:solidFill>
                <a:latin typeface="+mj-lt"/>
              </a:rPr>
              <a:t>Must flag continued case studies in the template</a:t>
            </a:r>
          </a:p>
          <a:p>
            <a:pPr marL="285750" lvl="0" indent="-285750"/>
            <a:r>
              <a:rPr lang="en-GB" dirty="0">
                <a:solidFill>
                  <a:srgbClr val="4D738A"/>
                </a:solidFill>
                <a:latin typeface="+mj-lt"/>
              </a:rPr>
              <a:t>Still need to meet REF 2021 eligibility criteria</a:t>
            </a:r>
          </a:p>
          <a:p>
            <a:pPr marL="285750" lvl="0" indent="-285750"/>
            <a:r>
              <a:rPr lang="en-GB" dirty="0">
                <a:solidFill>
                  <a:srgbClr val="4D738A"/>
                </a:solidFill>
                <a:latin typeface="+mj-lt"/>
              </a:rPr>
              <a:t>Panels set out their expectations in Panel criteria and working methods </a:t>
            </a:r>
          </a:p>
          <a:p>
            <a:pPr lvl="1"/>
            <a:endParaRPr lang="en-GB" sz="2200" dirty="0">
              <a:solidFill>
                <a:srgbClr val="4D738A"/>
              </a:solidFill>
              <a:latin typeface="+mj-lt"/>
            </a:endParaRPr>
          </a:p>
          <a:p>
            <a:pPr lvl="1"/>
            <a:endParaRPr lang="en-GB" sz="2200" dirty="0">
              <a:solidFill>
                <a:srgbClr val="4D738A"/>
              </a:solidFill>
              <a:latin typeface="+mj-lt"/>
            </a:endParaRPr>
          </a:p>
          <a:p>
            <a:endParaRPr lang="en-GB" sz="2600" dirty="0">
              <a:solidFill>
                <a:srgbClr val="4D738A"/>
              </a:solidFill>
              <a:latin typeface="+mj-lt"/>
            </a:endParaRPr>
          </a:p>
          <a:p>
            <a:pPr marL="457200" lvl="1" indent="0">
              <a:buNone/>
            </a:pPr>
            <a:endParaRPr lang="en-GB" dirty="0">
              <a:solidFill>
                <a:srgbClr val="4D738A"/>
              </a:solidFill>
              <a:latin typeface="+mj-lt"/>
            </a:endParaRPr>
          </a:p>
        </p:txBody>
      </p:sp>
      <p:sp>
        <p:nvSpPr>
          <p:cNvPr id="7" name="TextBox 6"/>
          <p:cNvSpPr txBox="1"/>
          <p:nvPr/>
        </p:nvSpPr>
        <p:spPr>
          <a:xfrm>
            <a:off x="1624837" y="1041943"/>
            <a:ext cx="8942325" cy="3416320"/>
          </a:xfrm>
          <a:prstGeom prst="rect">
            <a:avLst/>
          </a:prstGeom>
          <a:noFill/>
          <a:ln>
            <a:solidFill>
              <a:srgbClr val="FF9E19"/>
            </a:solidFill>
          </a:ln>
        </p:spPr>
        <p:txBody>
          <a:bodyPr wrap="square" rtlCol="0">
            <a:spAutoFit/>
          </a:bodyPr>
          <a:lstStyle/>
          <a:p>
            <a:r>
              <a:rPr lang="en-GB" sz="2400" dirty="0">
                <a:solidFill>
                  <a:srgbClr val="4D738A"/>
                </a:solidFill>
                <a:latin typeface="+mj-lt"/>
              </a:rPr>
              <a:t>a. the body of underpinning research is the same as described in a 2014 case study. This should not be understood solely in relation to the referenced outputs, but means that the continued case study does not describe any new research having taken place since the previous case study that has made a distinct and material contribution to the impact </a:t>
            </a:r>
          </a:p>
          <a:p>
            <a:r>
              <a:rPr lang="en-GB" sz="2400" b="1" dirty="0">
                <a:solidFill>
                  <a:srgbClr val="4D738A"/>
                </a:solidFill>
                <a:latin typeface="+mj-lt"/>
              </a:rPr>
              <a:t>AND</a:t>
            </a:r>
          </a:p>
          <a:p>
            <a:r>
              <a:rPr lang="en-GB" sz="2400" dirty="0">
                <a:solidFill>
                  <a:srgbClr val="4D738A"/>
                </a:solidFill>
                <a:latin typeface="+mj-lt"/>
              </a:rPr>
              <a:t>b. there is significant overlap in the impact described, so that the impact types and beneficiaries are broadly the same as described in the 2014 case study.</a:t>
            </a:r>
          </a:p>
        </p:txBody>
      </p:sp>
    </p:spTree>
    <p:extLst>
      <p:ext uri="{BB962C8B-B14F-4D97-AF65-F5344CB8AC3E}">
        <p14:creationId xmlns:p14="http://schemas.microsoft.com/office/powerpoint/2010/main" val="471122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F holding slide (002) [Read-Only]" id="{4268245C-A2A9-4AEA-911E-6C07F212657A}" vid="{D152B4CE-98BB-4EC1-B0C2-1C2BFE808E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9ECAAF2A63264EB06E7050B3171A91" ma:contentTypeVersion="13" ma:contentTypeDescription="Create a new document." ma:contentTypeScope="" ma:versionID="3c22e0154913249ed998ea02498556eb">
  <xsd:schema xmlns:xsd="http://www.w3.org/2001/XMLSchema" xmlns:xs="http://www.w3.org/2001/XMLSchema" xmlns:p="http://schemas.microsoft.com/office/2006/metadata/properties" xmlns:ns2="aed78c61-5844-440a-9cb6-4ecd98fd5432" xmlns:ns3="30599580-0397-4395-9d52-018854d34490" targetNamespace="http://schemas.microsoft.com/office/2006/metadata/properties" ma:root="true" ma:fieldsID="a6548ab4c7beaeeb904e2a2db443b39a" ns2:_="" ns3:_="">
    <xsd:import namespace="aed78c61-5844-440a-9cb6-4ecd98fd5432"/>
    <xsd:import namespace="30599580-0397-4395-9d52-018854d3449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d78c61-5844-440a-9cb6-4ecd98fd54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2f5dd817-92c5-4985-aefa-795407915ae2"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30599580-0397-4395-9d52-018854d3449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c9280637-4353-47d8-bd71-a29373ec0779}" ma:internalName="TaxCatchAll" ma:showField="CatchAllData" ma:web="30599580-0397-4395-9d52-018854d344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0599580-0397-4395-9d52-018854d34490" xsi:nil="true"/>
    <lcf76f155ced4ddcb4097134ff3c332f xmlns="aed78c61-5844-440a-9cb6-4ecd98fd543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7C262F4-BCD1-4A79-927F-81BE975B26C2}"/>
</file>

<file path=customXml/itemProps2.xml><?xml version="1.0" encoding="utf-8"?>
<ds:datastoreItem xmlns:ds="http://schemas.openxmlformats.org/officeDocument/2006/customXml" ds:itemID="{8B8B6F67-1AB0-46EF-BF86-AE150D86DF28}"/>
</file>

<file path=customXml/itemProps3.xml><?xml version="1.0" encoding="utf-8"?>
<ds:datastoreItem xmlns:ds="http://schemas.openxmlformats.org/officeDocument/2006/customXml" ds:itemID="{7DCF2AAD-7B87-4BB9-8B49-DD91A53FC874}"/>
</file>

<file path=docProps/app.xml><?xml version="1.0" encoding="utf-8"?>
<Properties xmlns="http://schemas.openxmlformats.org/officeDocument/2006/extended-properties" xmlns:vt="http://schemas.openxmlformats.org/officeDocument/2006/docPropsVTypes">
  <Template>REF 2021 slides</Template>
  <TotalTime>7938</TotalTime>
  <Words>1351</Words>
  <Application>Microsoft Office PowerPoint</Application>
  <PresentationFormat>Widescreen</PresentationFormat>
  <Paragraphs>200</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HEFCE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Catriona Firth [7497]</dc:creator>
  <cp:lastModifiedBy>Helena Mills [7192]</cp:lastModifiedBy>
  <cp:revision>152</cp:revision>
  <cp:lastPrinted>2017-11-24T11:51:46Z</cp:lastPrinted>
  <dcterms:created xsi:type="dcterms:W3CDTF">2017-08-31T09:49:02Z</dcterms:created>
  <dcterms:modified xsi:type="dcterms:W3CDTF">2019-10-03T09:56:51Z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0x010100789ECAAF2A63264EB06E7050B3171A91</vt:lpwstr>
  </property>
</Properties>
</file>