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9.xml" ContentType="application/vnd.openxmlformats-officedocument.presentationml.slide+xml"/>
  <Override PartName="/ppt/slides/slide16.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2.xml" ContentType="application/vnd.openxmlformats-officedocument.presentationml.slide+xml"/>
  <Override PartName="/ppt/slides/slide17.xml" ContentType="application/vnd.openxmlformats-officedocument.presentationml.slide+xml"/>
  <Override PartName="/ppt/slides/slide11.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15.xml" ContentType="application/vnd.openxmlformats-officedocument.presentationml.slide+xml"/>
  <Override PartName="/ppt/slides/slide13.xml" ContentType="application/vnd.openxmlformats-officedocument.presentationml.slide+xml"/>
  <Override PartName="/ppt/slides/slide21.xml" ContentType="application/vnd.openxmlformats-officedocument.presentationml.slide+xml"/>
  <Override PartName="/ppt/slides/slide14.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Slides/notesSlide7.xml" ContentType="application/vnd.openxmlformats-officedocument.presentationml.notesSlide+xml"/>
  <Override PartName="/ppt/notesSlides/notesSlide3.xml" ContentType="application/vnd.openxmlformats-officedocument.presentationml.notesSlide+xml"/>
  <Override PartName="/ppt/notesSlides/notesSlide9.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8.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14.xml" ContentType="application/vnd.openxmlformats-officedocument.presentationml.notesSlide+xml"/>
  <Override PartName="/ppt/notesSlides/notesSlide17.xml" ContentType="application/vnd.openxmlformats-officedocument.presentationml.notesSlide+xml"/>
  <Override PartName="/ppt/notesSlides/notesSlide10.xml" ContentType="application/vnd.openxmlformats-officedocument.presentationml.notesSlide+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notesSlides/notesSlide13.xml" ContentType="application/vnd.openxmlformats-officedocument.presentationml.notes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ppt/tags/tag1.xml" ContentType="application/vnd.openxmlformats-officedocument.presentationml.tag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25" r:id="rId1"/>
  </p:sldMasterIdLst>
  <p:notesMasterIdLst>
    <p:notesMasterId r:id="rId23"/>
  </p:notesMasterIdLst>
  <p:sldIdLst>
    <p:sldId id="264" r:id="rId2"/>
    <p:sldId id="416" r:id="rId3"/>
    <p:sldId id="421" r:id="rId4"/>
    <p:sldId id="393" r:id="rId5"/>
    <p:sldId id="417" r:id="rId6"/>
    <p:sldId id="418" r:id="rId7"/>
    <p:sldId id="419" r:id="rId8"/>
    <p:sldId id="423" r:id="rId9"/>
    <p:sldId id="424" r:id="rId10"/>
    <p:sldId id="425" r:id="rId11"/>
    <p:sldId id="426" r:id="rId12"/>
    <p:sldId id="427" r:id="rId13"/>
    <p:sldId id="428" r:id="rId14"/>
    <p:sldId id="429" r:id="rId15"/>
    <p:sldId id="430" r:id="rId16"/>
    <p:sldId id="431" r:id="rId17"/>
    <p:sldId id="432" r:id="rId18"/>
    <p:sldId id="433" r:id="rId19"/>
    <p:sldId id="434" r:id="rId20"/>
    <p:sldId id="435" r:id="rId21"/>
    <p:sldId id="436" r:id="rId22"/>
  </p:sldIdLst>
  <p:sldSz cx="12192000" cy="6858000"/>
  <p:notesSz cx="6810375" cy="9942513"/>
  <p:custDataLst>
    <p:tags r:id="rId2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6" userDrawn="1">
          <p15:clr>
            <a:srgbClr val="A4A3A4"/>
          </p15:clr>
        </p15:guide>
        <p15:guide id="2" pos="517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lena Mills [7192]" initials="HM[" lastIdx="13" clrIdx="0">
    <p:extLst>
      <p:ext uri="{19B8F6BF-5375-455C-9EA6-DF929625EA0E}">
        <p15:presenceInfo xmlns:p15="http://schemas.microsoft.com/office/powerpoint/2012/main" userId="S-1-5-21-2029537294-294921379-188441444-24657" providerId="AD"/>
      </p:ext>
    </p:extLst>
  </p:cmAuthor>
  <p:cmAuthor id="2" name="Myles Furr [7387]" initials="MF[" lastIdx="3" clrIdx="1">
    <p:extLst>
      <p:ext uri="{19B8F6BF-5375-455C-9EA6-DF929625EA0E}">
        <p15:presenceInfo xmlns:p15="http://schemas.microsoft.com/office/powerpoint/2012/main" userId="S-1-5-21-2029537294-294921379-188441444-2795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6376"/>
    <a:srgbClr val="4D738A"/>
    <a:srgbClr val="4D6275"/>
    <a:srgbClr val="929FAB"/>
    <a:srgbClr val="586C7D"/>
    <a:srgbClr val="FF7A98"/>
    <a:srgbClr val="8A9198"/>
    <a:srgbClr val="D4DFEC"/>
    <a:srgbClr val="FF9F19"/>
    <a:srgbClr val="FF9E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67489" autoAdjust="0"/>
  </p:normalViewPr>
  <p:slideViewPr>
    <p:cSldViewPr snapToGrid="0">
      <p:cViewPr varScale="1">
        <p:scale>
          <a:sx n="62" d="100"/>
          <a:sy n="62" d="100"/>
        </p:scale>
        <p:origin x="306" y="42"/>
      </p:cViewPr>
      <p:guideLst>
        <p:guide orient="horz" pos="436"/>
        <p:guide pos="5178"/>
      </p:guideLst>
    </p:cSldViewPr>
  </p:slideViewPr>
  <p:notesTextViewPr>
    <p:cViewPr>
      <p:scale>
        <a:sx n="1" d="1"/>
        <a:sy n="1" d="1"/>
      </p:scale>
      <p:origin x="0" y="0"/>
    </p:cViewPr>
  </p:notesTextViewPr>
  <p:notesViewPr>
    <p:cSldViewPr snapToGrid="0">
      <p:cViewPr varScale="1">
        <p:scale>
          <a:sx n="88" d="100"/>
          <a:sy n="88" d="100"/>
        </p:scale>
        <p:origin x="382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32"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885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7636" y="0"/>
            <a:ext cx="2951163" cy="498852"/>
          </a:xfrm>
          <a:prstGeom prst="rect">
            <a:avLst/>
          </a:prstGeom>
        </p:spPr>
        <p:txBody>
          <a:bodyPr vert="horz" lIns="91440" tIns="45720" rIns="91440" bIns="45720" rtlCol="0"/>
          <a:lstStyle>
            <a:lvl1pPr algn="r">
              <a:defRPr sz="1200"/>
            </a:lvl1pPr>
          </a:lstStyle>
          <a:p>
            <a:fld id="{8F3B5E0F-AD0A-4E86-B58B-FDA55B98B385}" type="datetimeFigureOut">
              <a:rPr lang="en-GB" smtClean="0"/>
              <a:t>20/10/2019</a:t>
            </a:fld>
            <a:endParaRPr lang="en-GB" dirty="0"/>
          </a:p>
        </p:txBody>
      </p:sp>
      <p:sp>
        <p:nvSpPr>
          <p:cNvPr id="4" name="Slide Image Placeholder 3"/>
          <p:cNvSpPr>
            <a:spLocks noGrp="1" noRot="1" noChangeAspect="1"/>
          </p:cNvSpPr>
          <p:nvPr>
            <p:ph type="sldImg" idx="2"/>
          </p:nvPr>
        </p:nvSpPr>
        <p:spPr>
          <a:xfrm>
            <a:off x="422275" y="1243013"/>
            <a:ext cx="5965825" cy="335597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1038" y="4784835"/>
            <a:ext cx="5448300" cy="391486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3662"/>
            <a:ext cx="2951163" cy="498851"/>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7636" y="9443662"/>
            <a:ext cx="2951163" cy="498851"/>
          </a:xfrm>
          <a:prstGeom prst="rect">
            <a:avLst/>
          </a:prstGeom>
        </p:spPr>
        <p:txBody>
          <a:bodyPr vert="horz" lIns="91440" tIns="45720" rIns="91440" bIns="45720" rtlCol="0" anchor="b"/>
          <a:lstStyle>
            <a:lvl1pPr algn="r">
              <a:defRPr sz="1200"/>
            </a:lvl1pPr>
          </a:lstStyle>
          <a:p>
            <a:fld id="{69D8FC64-4DC8-4504-A346-028AE6950BF5}" type="slidenum">
              <a:rPr lang="en-GB" smtClean="0"/>
              <a:t>‹#›</a:t>
            </a:fld>
            <a:endParaRPr lang="en-GB" dirty="0"/>
          </a:p>
        </p:txBody>
      </p:sp>
    </p:spTree>
    <p:extLst>
      <p:ext uri="{BB962C8B-B14F-4D97-AF65-F5344CB8AC3E}">
        <p14:creationId xmlns:p14="http://schemas.microsoft.com/office/powerpoint/2010/main" val="40995725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hesa.ac.uk/files/HESA_mapping_of_old_Cost_Centres_to_new_Cost_Centres_to_REF_UoAs.pdf"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9D8FC64-4DC8-4504-A346-028AE6950BF5}" type="slidenum">
              <a:rPr lang="en-GB" smtClean="0"/>
              <a:t>1</a:t>
            </a:fld>
            <a:endParaRPr lang="en-GB" dirty="0"/>
          </a:p>
        </p:txBody>
      </p:sp>
    </p:spTree>
    <p:extLst>
      <p:ext uri="{BB962C8B-B14F-4D97-AF65-F5344CB8AC3E}">
        <p14:creationId xmlns:p14="http://schemas.microsoft.com/office/powerpoint/2010/main" val="38213100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smtClean="0"/>
          </a:p>
          <a:p>
            <a:r>
              <a:rPr lang="en-GB" b="1" baseline="0" dirty="0" smtClean="0"/>
              <a:t>Split across UOA/CC</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These degrees will be allocated to the institution that returned them to HESA and where the student is registered</a:t>
            </a:r>
            <a:r>
              <a:rPr lang="en-US" sz="1200" kern="1200" baseline="0" dirty="0" smtClean="0">
                <a:solidFill>
                  <a:schemeClr val="tx1"/>
                </a:solidFill>
                <a:effectLst/>
                <a:latin typeface="+mn-lt"/>
                <a:ea typeface="+mn-ea"/>
                <a:cs typeface="+mn-cs"/>
              </a:rPr>
              <a:t> (even if institution obtained awarding power only at a later stage).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To allocate degrees to REF2014 UOAs we use </a:t>
            </a:r>
            <a:r>
              <a:rPr lang="en-US" sz="1200" kern="1200" baseline="0" dirty="0" err="1" smtClean="0">
                <a:solidFill>
                  <a:schemeClr val="tx1"/>
                </a:solidFill>
                <a:effectLst/>
                <a:latin typeface="+mn-lt"/>
                <a:ea typeface="+mn-ea"/>
                <a:cs typeface="+mn-cs"/>
              </a:rPr>
              <a:t>REFdata.UOAPCTN</a:t>
            </a:r>
            <a:r>
              <a:rPr lang="en-US" sz="1200" kern="1200" baseline="0" dirty="0" smtClean="0">
                <a:solidFill>
                  <a:schemeClr val="tx1"/>
                </a:solidFill>
                <a:effectLst/>
                <a:latin typeface="+mn-lt"/>
                <a:ea typeface="+mn-ea"/>
                <a:cs typeface="+mn-cs"/>
              </a:rPr>
              <a:t>.</a:t>
            </a:r>
          </a:p>
          <a:p>
            <a:pPr lvl="0"/>
            <a:r>
              <a:rPr lang="en-GB" sz="1200" kern="1200" dirty="0" smtClean="0">
                <a:solidFill>
                  <a:schemeClr val="tx1"/>
                </a:solidFill>
                <a:effectLst/>
                <a:latin typeface="+mn-lt"/>
                <a:ea typeface="+mn-ea"/>
                <a:cs typeface="+mn-cs"/>
              </a:rPr>
              <a:t>Each awarded instance is allocated to UOAs by using the UOA2014 and UOAPCNT fields. Where UOA information is not provided, we link the instance to data from previous years to find the most recent year in which the data are available. If this is still not found, we assign the degree to </a:t>
            </a:r>
            <a:r>
              <a:rPr lang="en-GB" sz="1200" i="1" kern="1200" dirty="0" smtClean="0">
                <a:solidFill>
                  <a:schemeClr val="tx1"/>
                </a:solidFill>
                <a:effectLst/>
                <a:latin typeface="+mn-lt"/>
                <a:ea typeface="+mn-ea"/>
                <a:cs typeface="+mn-cs"/>
              </a:rPr>
              <a:t>Unclassified.</a:t>
            </a:r>
            <a:endParaRPr lang="en-GB"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Each awarded instance is also split over cost centres, according to MODSBJP of each module, weighted according to the module’s contribution to the total FTE of all modules associated with the instance. Please refer to paragraphs 29 to 31 for more details on this. If no module information is available in the award year, we link the instance to up to 5 years of previous data to find the most recent year for which the data are available. If this is still not found, we assign the award to </a:t>
            </a:r>
            <a:r>
              <a:rPr lang="en-GB" sz="1200" i="1" kern="1200" dirty="0" smtClean="0">
                <a:solidFill>
                  <a:schemeClr val="tx1"/>
                </a:solidFill>
                <a:effectLst/>
                <a:latin typeface="+mn-lt"/>
                <a:ea typeface="+mn-ea"/>
                <a:cs typeface="+mn-cs"/>
              </a:rPr>
              <a:t>Unclassified</a:t>
            </a:r>
            <a:r>
              <a:rPr lang="en-GB" sz="1200" kern="1200" dirty="0" smtClean="0">
                <a:solidFill>
                  <a:schemeClr val="tx1"/>
                </a:solidFill>
                <a:effectLst/>
                <a:latin typeface="+mn-lt"/>
                <a:ea typeface="+mn-ea"/>
                <a:cs typeface="+mn-cs"/>
              </a:rPr>
              <a:t>.</a:t>
            </a:r>
          </a:p>
          <a:p>
            <a:pPr lvl="0"/>
            <a:r>
              <a:rPr lang="en-GB" sz="1200" kern="1200" dirty="0" smtClean="0">
                <a:solidFill>
                  <a:schemeClr val="tx1"/>
                </a:solidFill>
                <a:effectLst/>
                <a:latin typeface="+mn-lt"/>
                <a:ea typeface="+mn-ea"/>
                <a:cs typeface="+mn-cs"/>
              </a:rPr>
              <a:t>If the FTE of all modules associated with an instance is 0, then we assume that each module associated with the instance has the same weight. Please see paragraph 29 for a description of the relevant derived field, </a:t>
            </a:r>
            <a:r>
              <a:rPr lang="en-GB" sz="1200" i="1" kern="1200" dirty="0" err="1" smtClean="0">
                <a:solidFill>
                  <a:schemeClr val="tx1"/>
                </a:solidFill>
                <a:effectLst/>
                <a:latin typeface="+mn-lt"/>
                <a:ea typeface="+mn-ea"/>
                <a:cs typeface="+mn-cs"/>
              </a:rPr>
              <a:t>ftefix</a:t>
            </a:r>
            <a:r>
              <a:rPr lang="en-GB" sz="1200" kern="1200" dirty="0" smtClean="0">
                <a:solidFill>
                  <a:schemeClr val="tx1"/>
                </a:solidFill>
                <a:effectLst/>
                <a:latin typeface="+mn-lt"/>
                <a:ea typeface="+mn-ea"/>
                <a:cs typeface="+mn-cs"/>
              </a:rPr>
              <a:t>.  </a:t>
            </a:r>
          </a:p>
          <a:p>
            <a:pPr lvl="0"/>
            <a:r>
              <a:rPr lang="en-GB" sz="1200" u="sng" kern="1200" dirty="0" smtClean="0">
                <a:solidFill>
                  <a:schemeClr val="tx1"/>
                </a:solidFill>
                <a:effectLst/>
                <a:latin typeface="+mn-lt"/>
                <a:ea typeface="+mn-ea"/>
                <a:cs typeface="+mn-cs"/>
              </a:rPr>
              <a:t>We use the post-2012 HESA classification of cost centres. This implies that when the Module entity of the student instance is found in years before 2012-13, we base the allocation to cost centres on the mapping between old HESA cost centres (pre-2012) and new ones (post-2012).</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earliest year in which UOA2014 is available is 2013-14.</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See </a:t>
            </a:r>
            <a:r>
              <a:rPr lang="en-US" sz="1200" u="sng" kern="1200" dirty="0" smtClean="0">
                <a:solidFill>
                  <a:schemeClr val="tx1"/>
                </a:solidFill>
                <a:effectLst/>
                <a:latin typeface="+mn-lt"/>
                <a:ea typeface="+mn-ea"/>
                <a:cs typeface="+mn-cs"/>
                <a:hlinkClick r:id="rId3"/>
              </a:rPr>
              <a:t>https://www.hesa.ac.uk/files/HESA_mapping_of_old_Cost_Centres_to_new_Cost_Centres_to_REF_UoAs.pdf</a:t>
            </a:r>
            <a:r>
              <a:rPr lang="en-US" sz="1200" kern="1200" dirty="0" smtClean="0">
                <a:solidFill>
                  <a:schemeClr val="tx1"/>
                </a:solidFill>
                <a:effectLst/>
                <a:latin typeface="+mn-lt"/>
                <a:ea typeface="+mn-ea"/>
                <a:cs typeface="+mn-cs"/>
              </a:rPr>
              <a:t>.</a:t>
            </a: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r>
              <a:rPr lang="en-GB" b="1" baseline="0" dirty="0" smtClean="0"/>
              <a:t>Collaborative </a:t>
            </a:r>
            <a:r>
              <a:rPr lang="en-GB" b="1" baseline="0" dirty="0"/>
              <a:t>supervision</a:t>
            </a:r>
          </a:p>
          <a:p>
            <a:r>
              <a:rPr lang="en-GB" baseline="0" dirty="0"/>
              <a:t>Prior to 2015-16 individual PGR students could be reported in the student record by only one HEI for the duration of their programme, irrespective of any collaborative supervisory arrangements.</a:t>
            </a:r>
          </a:p>
          <a:p>
            <a:r>
              <a:rPr lang="en-GB" baseline="0" dirty="0"/>
              <a:t>Concurrent supervision is where several institutions supervise the student and one institution has been nominated as the lead/reporting institution. </a:t>
            </a:r>
          </a:p>
          <a:p>
            <a:r>
              <a:rPr lang="en-GB" baseline="0" dirty="0"/>
              <a:t>Sequential supervision is when the student moves to a second institution, with the collaborating institutions agreeing a formal handover of the student.</a:t>
            </a:r>
          </a:p>
          <a:p>
            <a:endParaRPr lang="en-GB" baseline="0" dirty="0"/>
          </a:p>
          <a:p>
            <a:r>
              <a:rPr lang="en-GB" baseline="0" dirty="0"/>
              <a:t>When we identify sequential supervision we split the degree according to the </a:t>
            </a:r>
            <a:r>
              <a:rPr lang="en-GB" baseline="0" dirty="0" smtClean="0"/>
              <a:t>FTE spent at </a:t>
            </a:r>
            <a:r>
              <a:rPr lang="en-GB" baseline="0" dirty="0"/>
              <a:t>each </a:t>
            </a:r>
            <a:r>
              <a:rPr lang="en-GB" baseline="0" dirty="0" smtClean="0"/>
              <a:t>provider. </a:t>
            </a:r>
            <a:r>
              <a:rPr lang="en-GB" baseline="0" dirty="0"/>
              <a:t>When we identify concurrent supervision we split the degree according to the contribution of each provider as returned in HESA (</a:t>
            </a:r>
            <a:r>
              <a:rPr lang="en-GB" baseline="0" dirty="0" err="1"/>
              <a:t>REFdata.UOAPCNT</a:t>
            </a:r>
            <a:r>
              <a:rPr lang="en-GB" baseline="0" dirty="0"/>
              <a:t>), as long as the providers involved are eligible for the REF (concurrent supervision can also occur with non-UK provider or private/public bodies in the UK</a:t>
            </a:r>
            <a:r>
              <a:rPr lang="en-GB" baseline="0" dirty="0" smtClean="0"/>
              <a:t>).</a:t>
            </a:r>
          </a:p>
          <a:p>
            <a:endParaRPr lang="en-GB" baseline="0" dirty="0" smtClean="0"/>
          </a:p>
          <a:p>
            <a:r>
              <a:rPr lang="en-GB" baseline="0" dirty="0" smtClean="0"/>
              <a:t>This algorithm is almost useless at the moment but will capture more degrees in 2018-19 and 2019-20.</a:t>
            </a:r>
            <a:endParaRPr lang="en-GB" baseline="0" dirty="0"/>
          </a:p>
          <a:p>
            <a:endParaRPr lang="en-GB" baseline="0" dirty="0"/>
          </a:p>
        </p:txBody>
      </p:sp>
      <p:sp>
        <p:nvSpPr>
          <p:cNvPr id="4" name="Slide Number Placeholder 3"/>
          <p:cNvSpPr>
            <a:spLocks noGrp="1"/>
          </p:cNvSpPr>
          <p:nvPr>
            <p:ph type="sldNum" sz="quarter" idx="10"/>
          </p:nvPr>
        </p:nvSpPr>
        <p:spPr/>
        <p:txBody>
          <a:bodyPr/>
          <a:lstStyle/>
          <a:p>
            <a:fld id="{69D8FC64-4DC8-4504-A346-028AE6950BF5}" type="slidenum">
              <a:rPr lang="en-GB" smtClean="0"/>
              <a:t>10</a:t>
            </a:fld>
            <a:endParaRPr lang="en-GB" dirty="0"/>
          </a:p>
        </p:txBody>
      </p:sp>
    </p:spTree>
    <p:extLst>
      <p:ext uri="{BB962C8B-B14F-4D97-AF65-F5344CB8AC3E}">
        <p14:creationId xmlns:p14="http://schemas.microsoft.com/office/powerpoint/2010/main" val="19178828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a:t>It does not really match with HESA qualifiers’ population</a:t>
            </a:r>
            <a:r>
              <a:rPr lang="en-GB" baseline="0" dirty="0" smtClean="0"/>
              <a:t>. Also it does not differ from REF2014, apart from collaborative supervision.</a:t>
            </a:r>
            <a:endParaRPr lang="en-GB"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a:t>D01 was dropped by HESA from 2017-18 onwards.</a:t>
            </a:r>
          </a:p>
          <a:p>
            <a:r>
              <a:rPr lang="en-GB" baseline="0" dirty="0"/>
              <a:t>New values of LOCSDT, T and U (UK providers’ students abroad for visiting) are expected to be included</a:t>
            </a:r>
            <a:r>
              <a:rPr lang="en-GB" sz="1200" kern="1200" dirty="0">
                <a:solidFill>
                  <a:schemeClr val="tx1"/>
                </a:solidFill>
                <a:effectLst/>
                <a:latin typeface="+mn-lt"/>
                <a:ea typeface="+mn-ea"/>
                <a:cs typeface="+mn-cs"/>
              </a:rPr>
              <a:t>, but the decision is not final as we’ve not addressed this in any detail. We are likely to make a decision in September 2019.</a:t>
            </a:r>
          </a:p>
          <a:p>
            <a:r>
              <a:rPr lang="en-GB" sz="1200" kern="1200" dirty="0">
                <a:solidFill>
                  <a:schemeClr val="tx1"/>
                </a:solidFill>
                <a:effectLst/>
                <a:latin typeface="+mn-lt"/>
                <a:ea typeface="+mn-ea"/>
                <a:cs typeface="+mn-cs"/>
              </a:rPr>
              <a:t> </a:t>
            </a:r>
            <a:endParaRPr lang="en-GB" baseline="0" dirty="0"/>
          </a:p>
          <a:p>
            <a:r>
              <a:rPr lang="en-GB" baseline="0" dirty="0"/>
              <a:t>Mode of study does not matter (include dormant).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a:p>
          <a:p>
            <a:endParaRPr lang="en-GB" dirty="0"/>
          </a:p>
        </p:txBody>
      </p:sp>
      <p:sp>
        <p:nvSpPr>
          <p:cNvPr id="4" name="Slide Number Placeholder 3"/>
          <p:cNvSpPr>
            <a:spLocks noGrp="1"/>
          </p:cNvSpPr>
          <p:nvPr>
            <p:ph type="sldNum" sz="quarter" idx="10"/>
          </p:nvPr>
        </p:nvSpPr>
        <p:spPr/>
        <p:txBody>
          <a:bodyPr/>
          <a:lstStyle/>
          <a:p>
            <a:fld id="{69D8FC64-4DC8-4504-A346-028AE6950BF5}" type="slidenum">
              <a:rPr lang="en-GB" smtClean="0"/>
              <a:t>11</a:t>
            </a:fld>
            <a:endParaRPr lang="en-GB" dirty="0"/>
          </a:p>
        </p:txBody>
      </p:sp>
    </p:spTree>
    <p:extLst>
      <p:ext uri="{BB962C8B-B14F-4D97-AF65-F5344CB8AC3E}">
        <p14:creationId xmlns:p14="http://schemas.microsoft.com/office/powerpoint/2010/main" val="22506713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Second despatch </a:t>
            </a:r>
            <a:r>
              <a:rPr lang="en-GB" dirty="0"/>
              <a:t>in March will include a new column for 2018-19. As</a:t>
            </a:r>
            <a:r>
              <a:rPr lang="en-GB" baseline="0" dirty="0"/>
              <a:t> some qualifications might related to 2017-18 academic year but reported in 2018-19, some numbers might change for 2017-18 degrees between the two despatches. Also, amendments can affect 2017-18 numbers.</a:t>
            </a:r>
          </a:p>
          <a:p>
            <a:endParaRPr lang="en-GB" baseline="0" dirty="0"/>
          </a:p>
          <a:p>
            <a:r>
              <a:rPr lang="en-GB" baseline="0" dirty="0"/>
              <a:t>Each despatch will also include </a:t>
            </a:r>
            <a:r>
              <a:rPr lang="en-GB" b="1" baseline="0" dirty="0" smtClean="0"/>
              <a:t>student-level </a:t>
            </a:r>
            <a:r>
              <a:rPr lang="en-GB" baseline="0" dirty="0" smtClean="0"/>
              <a:t>data.</a:t>
            </a:r>
          </a:p>
          <a:p>
            <a:endParaRPr lang="en-GB" baseline="0" dirty="0" smtClean="0"/>
          </a:p>
        </p:txBody>
      </p:sp>
      <p:sp>
        <p:nvSpPr>
          <p:cNvPr id="4" name="Slide Number Placeholder 3"/>
          <p:cNvSpPr>
            <a:spLocks noGrp="1"/>
          </p:cNvSpPr>
          <p:nvPr>
            <p:ph type="sldNum" sz="quarter" idx="10"/>
          </p:nvPr>
        </p:nvSpPr>
        <p:spPr/>
        <p:txBody>
          <a:bodyPr/>
          <a:lstStyle/>
          <a:p>
            <a:fld id="{69D8FC64-4DC8-4504-A346-028AE6950BF5}" type="slidenum">
              <a:rPr lang="en-GB" smtClean="0"/>
              <a:t>12</a:t>
            </a:fld>
            <a:endParaRPr lang="en-GB" dirty="0"/>
          </a:p>
        </p:txBody>
      </p:sp>
    </p:spTree>
    <p:extLst>
      <p:ext uri="{BB962C8B-B14F-4D97-AF65-F5344CB8AC3E}">
        <p14:creationId xmlns:p14="http://schemas.microsoft.com/office/powerpoint/2010/main" val="19950498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i="1" kern="1200" dirty="0" smtClean="0">
                <a:solidFill>
                  <a:schemeClr val="tx1"/>
                </a:solidFill>
                <a:latin typeface="+mn-lt"/>
                <a:ea typeface="+mn-ea"/>
                <a:cs typeface="+mn-cs"/>
              </a:rPr>
              <a:t>Balance </a:t>
            </a:r>
            <a:r>
              <a:rPr lang="en-GB" sz="1200" i="1" kern="1200" dirty="0">
                <a:solidFill>
                  <a:schemeClr val="tx1"/>
                </a:solidFill>
                <a:latin typeface="+mn-lt"/>
                <a:ea typeface="+mn-ea"/>
                <a:cs typeface="+mn-cs"/>
              </a:rPr>
              <a:t>of research related deferred capital and revenue grants as at 31 July 2015 taken to reserves</a:t>
            </a:r>
            <a:r>
              <a:rPr lang="en-GB" sz="1200" i="1" kern="1200" baseline="0" dirty="0">
                <a:solidFill>
                  <a:schemeClr val="tx1"/>
                </a:solidFill>
                <a:latin typeface="+mn-lt"/>
                <a:ea typeface="+mn-ea"/>
                <a:cs typeface="+mn-cs"/>
              </a:rPr>
              <a:t> </a:t>
            </a:r>
            <a:r>
              <a:rPr lang="en-GB" sz="1200" i="1" kern="1200" dirty="0">
                <a:solidFill>
                  <a:schemeClr val="tx1"/>
                </a:solidFill>
                <a:latin typeface="+mn-lt"/>
                <a:ea typeface="+mn-ea"/>
                <a:cs typeface="+mn-cs"/>
              </a:rPr>
              <a:t> </a:t>
            </a:r>
            <a:r>
              <a:rPr lang="en-GB" sz="1200" kern="1200" baseline="0" dirty="0">
                <a:solidFill>
                  <a:schemeClr val="tx1"/>
                </a:solidFill>
                <a:latin typeface="+mn-lt"/>
                <a:ea typeface="+mn-ea"/>
                <a:cs typeface="+mn-cs"/>
              </a:rPr>
              <a:t>was submitted separately for Welsh providers because HEFCW did not use it for funding.</a:t>
            </a:r>
            <a:endParaRPr lang="en-GB" baseline="0" dirty="0"/>
          </a:p>
          <a:p>
            <a:endParaRPr lang="en-GB" baseline="0" dirty="0"/>
          </a:p>
          <a:p>
            <a:r>
              <a:rPr lang="en-GB" baseline="0" dirty="0"/>
              <a:t>There are 45 cost </a:t>
            </a:r>
            <a:r>
              <a:rPr lang="en-GB" baseline="0" dirty="0" smtClean="0"/>
              <a:t>centres and 14 sources.</a:t>
            </a:r>
            <a:endParaRPr lang="en-GB" baseline="0" dirty="0"/>
          </a:p>
          <a:p>
            <a:endParaRPr lang="en-GB" sz="1200" b="0" i="1" kern="1200" dirty="0">
              <a:solidFill>
                <a:schemeClr val="tx1"/>
              </a:solidFill>
              <a:effectLst/>
              <a:latin typeface="+mn-lt"/>
              <a:ea typeface="+mn-ea"/>
              <a:cs typeface="+mn-cs"/>
            </a:endParaRPr>
          </a:p>
          <a:p>
            <a:r>
              <a:rPr lang="en-GB" sz="1200" b="0" i="1" kern="1200" dirty="0" smtClean="0">
                <a:solidFill>
                  <a:schemeClr val="tx1"/>
                </a:solidFill>
                <a:effectLst/>
                <a:latin typeface="+mn-lt"/>
                <a:ea typeface="+mn-ea"/>
                <a:cs typeface="+mn-cs"/>
              </a:rPr>
              <a:t>Academic </a:t>
            </a:r>
            <a:r>
              <a:rPr lang="en-GB" sz="1200" b="0" i="1" kern="1200" dirty="0">
                <a:solidFill>
                  <a:schemeClr val="tx1"/>
                </a:solidFill>
                <a:effectLst/>
                <a:latin typeface="+mn-lt"/>
                <a:ea typeface="+mn-ea"/>
                <a:cs typeface="+mn-cs"/>
              </a:rPr>
              <a:t>services</a:t>
            </a:r>
            <a:r>
              <a:rPr lang="en-GB" sz="1200" b="0" i="0" kern="1200" dirty="0">
                <a:solidFill>
                  <a:schemeClr val="tx1"/>
                </a:solidFill>
                <a:effectLst/>
                <a:latin typeface="+mn-lt"/>
                <a:ea typeface="+mn-ea"/>
                <a:cs typeface="+mn-cs"/>
              </a:rPr>
              <a:t> includes research grants and contracts income received by centralised academic services such as the library and learning resource centres, central computers and computer networks (including maintenance and operating costs), centrally run museums, galleries and observatories, and any other general academic services not covered elsewhere.</a:t>
            </a:r>
          </a:p>
          <a:p>
            <a:endParaRPr lang="en-GB" sz="1200" b="0" i="1" kern="1200" dirty="0">
              <a:solidFill>
                <a:schemeClr val="tx1"/>
              </a:solidFill>
              <a:effectLst/>
              <a:latin typeface="+mn-lt"/>
              <a:ea typeface="+mn-ea"/>
              <a:cs typeface="+mn-cs"/>
            </a:endParaRPr>
          </a:p>
          <a:p>
            <a:r>
              <a:rPr lang="en-GB" sz="1200" b="0" i="1" kern="1200" dirty="0">
                <a:solidFill>
                  <a:schemeClr val="tx1"/>
                </a:solidFill>
                <a:effectLst/>
                <a:latin typeface="+mn-lt"/>
                <a:ea typeface="+mn-ea"/>
                <a:cs typeface="+mn-cs"/>
              </a:rPr>
              <a:t>Administration and central services</a:t>
            </a:r>
            <a:r>
              <a:rPr lang="en-GB" sz="1200" b="0" i="0" kern="1200" dirty="0">
                <a:solidFill>
                  <a:schemeClr val="tx1"/>
                </a:solidFill>
                <a:effectLst/>
                <a:latin typeface="+mn-lt"/>
                <a:ea typeface="+mn-ea"/>
                <a:cs typeface="+mn-cs"/>
              </a:rPr>
              <a:t> includes research grants and contracts income received for </a:t>
            </a:r>
            <a:r>
              <a:rPr lang="en-GB" sz="1200" b="0" i="1" kern="1200" dirty="0">
                <a:solidFill>
                  <a:schemeClr val="tx1"/>
                </a:solidFill>
                <a:effectLst/>
                <a:latin typeface="+mn-lt"/>
                <a:ea typeface="+mn-ea"/>
                <a:cs typeface="+mn-cs"/>
              </a:rPr>
              <a:t>Central administration and services, General education expenditure, and Staff and student facilities</a:t>
            </a:r>
            <a:r>
              <a:rPr lang="en-GB" sz="1200" b="0" i="0" kern="1200" dirty="0">
                <a:solidFill>
                  <a:schemeClr val="tx1"/>
                </a:solidFill>
                <a:effectLst/>
                <a:latin typeface="+mn-lt"/>
                <a:ea typeface="+mn-ea"/>
                <a:cs typeface="+mn-cs"/>
              </a:rPr>
              <a:t> as defined under Expenditure activities Administration and central services</a:t>
            </a:r>
            <a:r>
              <a:rPr lang="en-GB" sz="1200" b="0" i="0" kern="1200" baseline="0" dirty="0">
                <a:solidFill>
                  <a:schemeClr val="tx1"/>
                </a:solidFill>
                <a:effectLst/>
                <a:latin typeface="+mn-lt"/>
                <a:ea typeface="+mn-ea"/>
                <a:cs typeface="+mn-cs"/>
              </a:rPr>
              <a:t> (examples: payments to heads of HE providers, prizes, examinations, recruitment, accommodation office, sporting facilities, student counselling </a:t>
            </a:r>
            <a:r>
              <a:rPr lang="en-GB" sz="1200" b="0" i="0" kern="1200" baseline="0" dirty="0" err="1">
                <a:solidFill>
                  <a:schemeClr val="tx1"/>
                </a:solidFill>
                <a:effectLst/>
                <a:latin typeface="+mn-lt"/>
                <a:ea typeface="+mn-ea"/>
                <a:cs typeface="+mn-cs"/>
              </a:rPr>
              <a:t>etc</a:t>
            </a:r>
            <a:r>
              <a:rPr lang="en-GB" sz="1200" b="0" i="0" kern="1200" baseline="0" dirty="0">
                <a:solidFill>
                  <a:schemeClr val="tx1"/>
                </a:solidFill>
                <a:effectLst/>
                <a:latin typeface="+mn-lt"/>
                <a:ea typeface="+mn-ea"/>
                <a:cs typeface="+mn-cs"/>
              </a:rPr>
              <a:t>…)</a:t>
            </a:r>
            <a:endParaRPr lang="en-GB" sz="1200" b="0" i="0" kern="1200" dirty="0">
              <a:solidFill>
                <a:schemeClr val="tx1"/>
              </a:solidFill>
              <a:effectLst/>
              <a:latin typeface="+mn-lt"/>
              <a:ea typeface="+mn-ea"/>
              <a:cs typeface="+mn-cs"/>
            </a:endParaRPr>
          </a:p>
          <a:p>
            <a:r>
              <a:rPr lang="en-GB" baseline="0" dirty="0"/>
              <a:t>This income was not required for REF2014. Now we include it because it is also in the funding models.</a:t>
            </a:r>
          </a:p>
          <a:p>
            <a:pPr marL="0" indent="0">
              <a:buFont typeface="Arial" panose="020B0604020202020204" pitchFamily="34" charset="0"/>
              <a:buNone/>
            </a:pPr>
            <a:endParaRPr lang="it-IT"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baseline="0" dirty="0" smtClean="0">
                <a:solidFill>
                  <a:schemeClr val="tx1"/>
                </a:solidFill>
                <a:latin typeface="+mn-lt"/>
                <a:ea typeface="+mn-ea"/>
                <a:cs typeface="+mn-cs"/>
              </a:rPr>
              <a:t>Summary of changes: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Under</a:t>
            </a:r>
            <a:r>
              <a:rPr lang="en-GB" sz="1200" kern="1200" baseline="0" dirty="0" smtClean="0">
                <a:solidFill>
                  <a:schemeClr val="tx1"/>
                </a:solidFill>
                <a:latin typeface="+mn-lt"/>
                <a:ea typeface="+mn-ea"/>
                <a:cs typeface="+mn-cs"/>
              </a:rPr>
              <a:t> the new SORP (Statement of Recommended Practice) a significant grant for an asset (say building or equipment) appears in a particular year, instead of being reported in fractional shares spread over its expected lifetime. This could result in more significant year-on-year fluctuations in income.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i="1" kern="1200" baseline="0" dirty="0" smtClean="0">
                <a:solidFill>
                  <a:schemeClr val="tx1"/>
                </a:solidFill>
                <a:latin typeface="+mn-lt"/>
                <a:ea typeface="+mn-ea"/>
                <a:cs typeface="+mn-cs"/>
              </a:rPr>
              <a:t>Income from restricted endowments held by the provider </a:t>
            </a:r>
            <a:r>
              <a:rPr lang="en-GB" sz="1200" kern="1200" baseline="0" dirty="0" smtClean="0">
                <a:solidFill>
                  <a:schemeClr val="tx1"/>
                </a:solidFill>
                <a:latin typeface="+mn-lt"/>
                <a:ea typeface="+mn-ea"/>
                <a:cs typeface="+mn-cs"/>
              </a:rPr>
              <a:t>is not reported separately anymore and goes against the relevant category that the endowment was intended for.</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i="1" kern="1200" baseline="0" dirty="0" smtClean="0">
                <a:solidFill>
                  <a:schemeClr val="tx1"/>
                </a:solidFill>
                <a:latin typeface="+mn-lt"/>
                <a:ea typeface="+mn-ea"/>
                <a:cs typeface="+mn-cs"/>
              </a:rPr>
              <a:t>Balance of research related deferred capital and revenue grants as at 31 July 2015 </a:t>
            </a:r>
            <a:r>
              <a:rPr lang="en-GB" sz="1200" kern="1200" baseline="0" dirty="0" smtClean="0">
                <a:solidFill>
                  <a:schemeClr val="tx1"/>
                </a:solidFill>
                <a:latin typeface="+mn-lt"/>
                <a:ea typeface="+mn-ea"/>
                <a:cs typeface="+mn-cs"/>
              </a:rPr>
              <a:t>taken to reserves was a transitory for entry for 2015-16 only.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i="1" kern="1200" dirty="0" smtClean="0">
                <a:solidFill>
                  <a:schemeClr val="tx1"/>
                </a:solidFill>
                <a:latin typeface="+mn-lt"/>
                <a:ea typeface="+mn-ea"/>
                <a:cs typeface="+mn-cs"/>
              </a:rPr>
              <a:t>Income passed on to other providers or organizations as part of a collaborative project or subcontracted work</a:t>
            </a:r>
            <a:r>
              <a:rPr lang="en-GB" sz="1200" i="1" kern="1200" baseline="0" dirty="0" smtClean="0">
                <a:solidFill>
                  <a:schemeClr val="tx1"/>
                </a:solidFill>
                <a:latin typeface="+mn-lt"/>
                <a:ea typeface="+mn-ea"/>
                <a:cs typeface="+mn-cs"/>
              </a:rPr>
              <a:t> </a:t>
            </a:r>
            <a:r>
              <a:rPr lang="en-GB" sz="1200" i="0" kern="1200" baseline="0" dirty="0" smtClean="0">
                <a:solidFill>
                  <a:schemeClr val="tx1"/>
                </a:solidFill>
                <a:latin typeface="+mn-lt"/>
                <a:ea typeface="+mn-ea"/>
                <a:cs typeface="+mn-cs"/>
              </a:rPr>
              <a:t>is not reported anymore so does not need to be subtracted.</a:t>
            </a:r>
            <a:endParaRPr lang="en-GB" sz="1200"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baseline="0" dirty="0" smtClean="0">
                <a:solidFill>
                  <a:schemeClr val="tx1"/>
                </a:solidFill>
                <a:latin typeface="+mn-lt"/>
                <a:ea typeface="+mn-ea"/>
                <a:cs typeface="+mn-cs"/>
              </a:rPr>
              <a:t>Sources of Income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baseline="0" dirty="0" smtClean="0">
                <a:solidFill>
                  <a:schemeClr val="tx1"/>
                </a:solidFill>
                <a:latin typeface="+mn-lt"/>
                <a:ea typeface="+mn-ea"/>
                <a:cs typeface="+mn-cs"/>
              </a:rPr>
              <a:t>1 UKRI Research Councils, The Royal Society, British Academy and The Royal Society of Edinburgh</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baseline="0" dirty="0" smtClean="0">
                <a:solidFill>
                  <a:schemeClr val="tx1"/>
                </a:solidFill>
                <a:latin typeface="+mn-lt"/>
                <a:ea typeface="+mn-ea"/>
                <a:cs typeface="+mn-cs"/>
              </a:rPr>
              <a:t>2 UK-based charities (open competitive process)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dirty="0" smtClean="0">
                <a:solidFill>
                  <a:schemeClr val="tx1"/>
                </a:solidFill>
                <a:effectLst/>
                <a:latin typeface="+mn-lt"/>
                <a:ea typeface="+mn-ea"/>
                <a:cs typeface="+mn-cs"/>
              </a:rPr>
              <a:t>3 UK-based charities (other)</a:t>
            </a:r>
            <a:r>
              <a:rPr lang="en-GB"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dirty="0" smtClean="0">
                <a:solidFill>
                  <a:schemeClr val="tx1"/>
                </a:solidFill>
                <a:effectLst/>
                <a:latin typeface="+mn-lt"/>
                <a:ea typeface="+mn-ea"/>
                <a:cs typeface="+mn-cs"/>
              </a:rPr>
              <a:t>4 UK central government bodies/local authorities, health and hospital authorities </a:t>
            </a:r>
            <a:r>
              <a:rPr lang="en-GB"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dirty="0" smtClean="0">
                <a:solidFill>
                  <a:schemeClr val="tx1"/>
                </a:solidFill>
                <a:effectLst/>
                <a:latin typeface="+mn-lt"/>
                <a:ea typeface="+mn-ea"/>
                <a:cs typeface="+mn-cs"/>
              </a:rPr>
              <a:t>5 UK central government tax credits for research and development expenditure</a:t>
            </a:r>
            <a:r>
              <a:rPr lang="en-GB"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dirty="0" smtClean="0">
                <a:solidFill>
                  <a:schemeClr val="tx1"/>
                </a:solidFill>
                <a:effectLst/>
                <a:latin typeface="+mn-lt"/>
                <a:ea typeface="+mn-ea"/>
                <a:cs typeface="+mn-cs"/>
              </a:rPr>
              <a:t>6 UK industry, commerce and public corporations</a:t>
            </a:r>
            <a:r>
              <a:rPr lang="en-GB"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7 </a:t>
            </a:r>
            <a:r>
              <a:rPr lang="en-GB" sz="1200" b="0" i="0" u="none" strike="noStrike" kern="1200" dirty="0" smtClean="0">
                <a:solidFill>
                  <a:schemeClr val="tx1"/>
                </a:solidFill>
                <a:effectLst/>
                <a:latin typeface="+mn-lt"/>
                <a:ea typeface="+mn-ea"/>
                <a:cs typeface="+mn-cs"/>
              </a:rPr>
              <a:t>UK other sources</a:t>
            </a:r>
            <a:r>
              <a:rPr lang="en-GB"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dirty="0" smtClean="0">
                <a:solidFill>
                  <a:schemeClr val="tx1"/>
                </a:solidFill>
                <a:effectLst/>
                <a:latin typeface="+mn-lt"/>
                <a:ea typeface="+mn-ea"/>
                <a:cs typeface="+mn-cs"/>
              </a:rPr>
              <a:t>8</a:t>
            </a:r>
            <a:r>
              <a:rPr lang="en-GB" sz="1200" b="0" i="0" u="none" strike="noStrike" kern="1200" baseline="0" dirty="0" smtClean="0">
                <a:solidFill>
                  <a:schemeClr val="tx1"/>
                </a:solidFill>
                <a:effectLst/>
                <a:latin typeface="+mn-lt"/>
                <a:ea typeface="+mn-ea"/>
                <a:cs typeface="+mn-cs"/>
              </a:rPr>
              <a:t> </a:t>
            </a:r>
            <a:r>
              <a:rPr lang="en-GB" sz="1200" b="0" i="0" u="none" strike="noStrike" kern="1200" dirty="0" smtClean="0">
                <a:solidFill>
                  <a:schemeClr val="tx1"/>
                </a:solidFill>
                <a:effectLst/>
                <a:latin typeface="+mn-lt"/>
                <a:ea typeface="+mn-ea"/>
                <a:cs typeface="+mn-cs"/>
              </a:rPr>
              <a:t>EU government bodies</a:t>
            </a:r>
            <a:r>
              <a:rPr lang="en-GB"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dirty="0" smtClean="0">
                <a:solidFill>
                  <a:schemeClr val="tx1"/>
                </a:solidFill>
                <a:effectLst/>
                <a:latin typeface="+mn-lt"/>
                <a:ea typeface="+mn-ea"/>
                <a:cs typeface="+mn-cs"/>
              </a:rPr>
              <a:t>9 EU-based charities (open competitive process)</a:t>
            </a:r>
            <a:r>
              <a:rPr lang="en-GB"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dirty="0" smtClean="0">
                <a:solidFill>
                  <a:schemeClr val="tx1"/>
                </a:solidFill>
                <a:effectLst/>
                <a:latin typeface="+mn-lt"/>
                <a:ea typeface="+mn-ea"/>
                <a:cs typeface="+mn-cs"/>
              </a:rPr>
              <a:t>10 EU industry, commerce and public corporations</a:t>
            </a:r>
            <a:r>
              <a:rPr lang="en-GB"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dirty="0" smtClean="0">
                <a:solidFill>
                  <a:schemeClr val="tx1"/>
                </a:solidFill>
                <a:effectLst/>
                <a:latin typeface="+mn-lt"/>
                <a:ea typeface="+mn-ea"/>
                <a:cs typeface="+mn-cs"/>
              </a:rPr>
              <a:t>11 EU (excluding UK) other</a:t>
            </a:r>
            <a:r>
              <a:rPr lang="en-GB"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dirty="0" smtClean="0">
                <a:solidFill>
                  <a:schemeClr val="tx1"/>
                </a:solidFill>
                <a:effectLst/>
                <a:latin typeface="+mn-lt"/>
                <a:ea typeface="+mn-ea"/>
                <a:cs typeface="+mn-cs"/>
              </a:rPr>
              <a:t>12 Non-EU-based charities (open competitive process)</a:t>
            </a:r>
            <a:r>
              <a:rPr lang="en-GB"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dirty="0" smtClean="0">
                <a:solidFill>
                  <a:schemeClr val="tx1"/>
                </a:solidFill>
                <a:effectLst/>
                <a:latin typeface="+mn-lt"/>
                <a:ea typeface="+mn-ea"/>
                <a:cs typeface="+mn-cs"/>
              </a:rPr>
              <a:t>13 Non-EU industry, commerce and public corporations</a:t>
            </a:r>
            <a:r>
              <a:rPr lang="en-GB"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dirty="0" smtClean="0">
                <a:solidFill>
                  <a:schemeClr val="tx1"/>
                </a:solidFill>
                <a:effectLst/>
                <a:latin typeface="+mn-lt"/>
                <a:ea typeface="+mn-ea"/>
                <a:cs typeface="+mn-cs"/>
              </a:rPr>
              <a:t>14</a:t>
            </a:r>
            <a:r>
              <a:rPr lang="en-GB" sz="1200" b="0" i="0" u="none" strike="noStrike" kern="1200" baseline="0" dirty="0" smtClean="0">
                <a:solidFill>
                  <a:schemeClr val="tx1"/>
                </a:solidFill>
                <a:effectLst/>
                <a:latin typeface="+mn-lt"/>
                <a:ea typeface="+mn-ea"/>
                <a:cs typeface="+mn-cs"/>
              </a:rPr>
              <a:t> </a:t>
            </a:r>
            <a:r>
              <a:rPr lang="en-GB" sz="1200" b="0" i="0" u="none" strike="noStrike" kern="1200" dirty="0" smtClean="0">
                <a:solidFill>
                  <a:schemeClr val="tx1"/>
                </a:solidFill>
                <a:effectLst/>
                <a:latin typeface="+mn-lt"/>
                <a:ea typeface="+mn-ea"/>
                <a:cs typeface="+mn-cs"/>
              </a:rPr>
              <a:t>Non-EU other</a:t>
            </a:r>
            <a:endParaRPr lang="en-GB" sz="1200"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latin typeface="+mn-lt"/>
              <a:ea typeface="+mn-ea"/>
              <a:cs typeface="+mn-cs"/>
            </a:endParaRPr>
          </a:p>
          <a:p>
            <a:pPr marL="0" indent="0">
              <a:buFont typeface="Arial" panose="020B0604020202020204" pitchFamily="34" charset="0"/>
              <a:buNone/>
            </a:pPr>
            <a:endParaRPr lang="en-GB" baseline="0" dirty="0"/>
          </a:p>
          <a:p>
            <a:pPr marL="0" indent="0">
              <a:buFont typeface="Arial" panose="020B0604020202020204" pitchFamily="34" charset="0"/>
              <a:buNone/>
            </a:pPr>
            <a:endParaRPr lang="en-GB" dirty="0"/>
          </a:p>
        </p:txBody>
      </p:sp>
      <p:sp>
        <p:nvSpPr>
          <p:cNvPr id="4" name="Slide Number Placeholder 3"/>
          <p:cNvSpPr>
            <a:spLocks noGrp="1"/>
          </p:cNvSpPr>
          <p:nvPr>
            <p:ph type="sldNum" sz="quarter" idx="10"/>
          </p:nvPr>
        </p:nvSpPr>
        <p:spPr/>
        <p:txBody>
          <a:bodyPr/>
          <a:lstStyle/>
          <a:p>
            <a:fld id="{69D8FC64-4DC8-4504-A346-028AE6950BF5}" type="slidenum">
              <a:rPr lang="en-GB" smtClean="0"/>
              <a:t>13</a:t>
            </a:fld>
            <a:endParaRPr lang="en-GB" dirty="0"/>
          </a:p>
        </p:txBody>
      </p:sp>
    </p:spTree>
    <p:extLst>
      <p:ext uri="{BB962C8B-B14F-4D97-AF65-F5344CB8AC3E}">
        <p14:creationId xmlns:p14="http://schemas.microsoft.com/office/powerpoint/2010/main" val="6050811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i="1" kern="1200" dirty="0" smtClean="0">
                <a:solidFill>
                  <a:schemeClr val="tx1"/>
                </a:solidFill>
                <a:latin typeface="+mn-lt"/>
                <a:ea typeface="+mn-ea"/>
                <a:cs typeface="+mn-cs"/>
              </a:rPr>
              <a:t>Balance </a:t>
            </a:r>
            <a:r>
              <a:rPr lang="en-GB" sz="1200" i="1" kern="1200" dirty="0">
                <a:solidFill>
                  <a:schemeClr val="tx1"/>
                </a:solidFill>
                <a:latin typeface="+mn-lt"/>
                <a:ea typeface="+mn-ea"/>
                <a:cs typeface="+mn-cs"/>
              </a:rPr>
              <a:t>of research related deferred capital and revenue grants as at 31 July 2015 taken to reserves</a:t>
            </a:r>
            <a:r>
              <a:rPr lang="en-GB" sz="1200" i="1" kern="1200" baseline="0" dirty="0">
                <a:solidFill>
                  <a:schemeClr val="tx1"/>
                </a:solidFill>
                <a:latin typeface="+mn-lt"/>
                <a:ea typeface="+mn-ea"/>
                <a:cs typeface="+mn-cs"/>
              </a:rPr>
              <a:t> </a:t>
            </a:r>
            <a:r>
              <a:rPr lang="en-GB" sz="1200" i="1" kern="1200" dirty="0">
                <a:solidFill>
                  <a:schemeClr val="tx1"/>
                </a:solidFill>
                <a:latin typeface="+mn-lt"/>
                <a:ea typeface="+mn-ea"/>
                <a:cs typeface="+mn-cs"/>
              </a:rPr>
              <a:t> </a:t>
            </a:r>
            <a:r>
              <a:rPr lang="en-GB" sz="1200" kern="1200" baseline="0" dirty="0">
                <a:solidFill>
                  <a:schemeClr val="tx1"/>
                </a:solidFill>
                <a:latin typeface="+mn-lt"/>
                <a:ea typeface="+mn-ea"/>
                <a:cs typeface="+mn-cs"/>
              </a:rPr>
              <a:t>was submitted separately for Welsh providers because HEFCW did not use it for funding.</a:t>
            </a:r>
            <a:endParaRPr lang="en-GB" baseline="0" dirty="0"/>
          </a:p>
          <a:p>
            <a:endParaRPr lang="en-GB" baseline="0" dirty="0"/>
          </a:p>
          <a:p>
            <a:r>
              <a:rPr lang="en-GB" baseline="0" dirty="0"/>
              <a:t>There are 45 cost </a:t>
            </a:r>
            <a:r>
              <a:rPr lang="en-GB" baseline="0" dirty="0" smtClean="0"/>
              <a:t>centres and 14 sources.</a:t>
            </a:r>
            <a:endParaRPr lang="en-GB" baseline="0" dirty="0"/>
          </a:p>
          <a:p>
            <a:endParaRPr lang="en-GB" sz="1200" b="0" i="1" kern="1200" dirty="0">
              <a:solidFill>
                <a:schemeClr val="tx1"/>
              </a:solidFill>
              <a:effectLst/>
              <a:latin typeface="+mn-lt"/>
              <a:ea typeface="+mn-ea"/>
              <a:cs typeface="+mn-cs"/>
            </a:endParaRPr>
          </a:p>
          <a:p>
            <a:r>
              <a:rPr lang="en-GB" sz="1200" b="0" i="1" kern="1200" dirty="0" smtClean="0">
                <a:solidFill>
                  <a:schemeClr val="tx1"/>
                </a:solidFill>
                <a:effectLst/>
                <a:latin typeface="+mn-lt"/>
                <a:ea typeface="+mn-ea"/>
                <a:cs typeface="+mn-cs"/>
              </a:rPr>
              <a:t>Academic </a:t>
            </a:r>
            <a:r>
              <a:rPr lang="en-GB" sz="1200" b="0" i="1" kern="1200" dirty="0">
                <a:solidFill>
                  <a:schemeClr val="tx1"/>
                </a:solidFill>
                <a:effectLst/>
                <a:latin typeface="+mn-lt"/>
                <a:ea typeface="+mn-ea"/>
                <a:cs typeface="+mn-cs"/>
              </a:rPr>
              <a:t>services</a:t>
            </a:r>
            <a:r>
              <a:rPr lang="en-GB" sz="1200" b="0" i="0" kern="1200" dirty="0">
                <a:solidFill>
                  <a:schemeClr val="tx1"/>
                </a:solidFill>
                <a:effectLst/>
                <a:latin typeface="+mn-lt"/>
                <a:ea typeface="+mn-ea"/>
                <a:cs typeface="+mn-cs"/>
              </a:rPr>
              <a:t> includes research grants and contracts income received by centralised academic services such as the library and learning resource centres, central computers and computer networks (including maintenance and operating costs), centrally run museums, galleries and observatories, and any other general academic services not covered elsewhere.</a:t>
            </a:r>
          </a:p>
          <a:p>
            <a:endParaRPr lang="en-GB" sz="1200" b="0" i="1" kern="1200" dirty="0">
              <a:solidFill>
                <a:schemeClr val="tx1"/>
              </a:solidFill>
              <a:effectLst/>
              <a:latin typeface="+mn-lt"/>
              <a:ea typeface="+mn-ea"/>
              <a:cs typeface="+mn-cs"/>
            </a:endParaRPr>
          </a:p>
          <a:p>
            <a:r>
              <a:rPr lang="en-GB" sz="1200" b="0" i="1" kern="1200" dirty="0">
                <a:solidFill>
                  <a:schemeClr val="tx1"/>
                </a:solidFill>
                <a:effectLst/>
                <a:latin typeface="+mn-lt"/>
                <a:ea typeface="+mn-ea"/>
                <a:cs typeface="+mn-cs"/>
              </a:rPr>
              <a:t>Administration and central services</a:t>
            </a:r>
            <a:r>
              <a:rPr lang="en-GB" sz="1200" b="0" i="0" kern="1200" dirty="0">
                <a:solidFill>
                  <a:schemeClr val="tx1"/>
                </a:solidFill>
                <a:effectLst/>
                <a:latin typeface="+mn-lt"/>
                <a:ea typeface="+mn-ea"/>
                <a:cs typeface="+mn-cs"/>
              </a:rPr>
              <a:t> includes research grants and contracts income received for </a:t>
            </a:r>
            <a:r>
              <a:rPr lang="en-GB" sz="1200" b="0" i="1" kern="1200" dirty="0">
                <a:solidFill>
                  <a:schemeClr val="tx1"/>
                </a:solidFill>
                <a:effectLst/>
                <a:latin typeface="+mn-lt"/>
                <a:ea typeface="+mn-ea"/>
                <a:cs typeface="+mn-cs"/>
              </a:rPr>
              <a:t>Central administration and services, General education expenditure, and Staff and student facilities</a:t>
            </a:r>
            <a:r>
              <a:rPr lang="en-GB" sz="1200" b="0" i="0" kern="1200" dirty="0">
                <a:solidFill>
                  <a:schemeClr val="tx1"/>
                </a:solidFill>
                <a:effectLst/>
                <a:latin typeface="+mn-lt"/>
                <a:ea typeface="+mn-ea"/>
                <a:cs typeface="+mn-cs"/>
              </a:rPr>
              <a:t> as defined under Expenditure activities Administration and central services</a:t>
            </a:r>
            <a:r>
              <a:rPr lang="en-GB" sz="1200" b="0" i="0" kern="1200" baseline="0" dirty="0">
                <a:solidFill>
                  <a:schemeClr val="tx1"/>
                </a:solidFill>
                <a:effectLst/>
                <a:latin typeface="+mn-lt"/>
                <a:ea typeface="+mn-ea"/>
                <a:cs typeface="+mn-cs"/>
              </a:rPr>
              <a:t> (examples: payments to heads of HE providers, prizes, examinations, recruitment, accommodation office, sporting facilities, student counselling </a:t>
            </a:r>
            <a:r>
              <a:rPr lang="en-GB" sz="1200" b="0" i="0" kern="1200" baseline="0" dirty="0" err="1">
                <a:solidFill>
                  <a:schemeClr val="tx1"/>
                </a:solidFill>
                <a:effectLst/>
                <a:latin typeface="+mn-lt"/>
                <a:ea typeface="+mn-ea"/>
                <a:cs typeface="+mn-cs"/>
              </a:rPr>
              <a:t>etc</a:t>
            </a:r>
            <a:r>
              <a:rPr lang="en-GB" sz="1200" b="0" i="0" kern="1200" baseline="0" dirty="0">
                <a:solidFill>
                  <a:schemeClr val="tx1"/>
                </a:solidFill>
                <a:effectLst/>
                <a:latin typeface="+mn-lt"/>
                <a:ea typeface="+mn-ea"/>
                <a:cs typeface="+mn-cs"/>
              </a:rPr>
              <a:t>…)</a:t>
            </a:r>
            <a:endParaRPr lang="en-GB" sz="1200" b="0" i="0" kern="1200" dirty="0">
              <a:solidFill>
                <a:schemeClr val="tx1"/>
              </a:solidFill>
              <a:effectLst/>
              <a:latin typeface="+mn-lt"/>
              <a:ea typeface="+mn-ea"/>
              <a:cs typeface="+mn-cs"/>
            </a:endParaRPr>
          </a:p>
          <a:p>
            <a:r>
              <a:rPr lang="en-GB" baseline="0" dirty="0"/>
              <a:t>This income was not required for REF2014. Now we include it because it is also in the funding models.</a:t>
            </a:r>
          </a:p>
          <a:p>
            <a:pPr marL="0" indent="0">
              <a:buFont typeface="Arial" panose="020B0604020202020204" pitchFamily="34" charset="0"/>
              <a:buNone/>
            </a:pPr>
            <a:endParaRPr lang="it-IT"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baseline="0" dirty="0" smtClean="0">
                <a:solidFill>
                  <a:schemeClr val="tx1"/>
                </a:solidFill>
                <a:latin typeface="+mn-lt"/>
                <a:ea typeface="+mn-ea"/>
                <a:cs typeface="+mn-cs"/>
              </a:rPr>
              <a:t>Summary of changes: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Under</a:t>
            </a:r>
            <a:r>
              <a:rPr lang="en-GB" sz="1200" kern="1200" baseline="0" dirty="0" smtClean="0">
                <a:solidFill>
                  <a:schemeClr val="tx1"/>
                </a:solidFill>
                <a:latin typeface="+mn-lt"/>
                <a:ea typeface="+mn-ea"/>
                <a:cs typeface="+mn-cs"/>
              </a:rPr>
              <a:t> the new SORP (Statement of Recommended Practice) a significant grant for an asset (say building or equipment) appears in a particular year, instead of being reported in fractional shares spread over its expected lifetime. This could result in more significant year-on-year fluctuations in income.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i="1" kern="1200" baseline="0" dirty="0" smtClean="0">
                <a:solidFill>
                  <a:schemeClr val="tx1"/>
                </a:solidFill>
                <a:latin typeface="+mn-lt"/>
                <a:ea typeface="+mn-ea"/>
                <a:cs typeface="+mn-cs"/>
              </a:rPr>
              <a:t>Income from restricted endowments held by the provider </a:t>
            </a:r>
            <a:r>
              <a:rPr lang="en-GB" sz="1200" kern="1200" baseline="0" dirty="0" smtClean="0">
                <a:solidFill>
                  <a:schemeClr val="tx1"/>
                </a:solidFill>
                <a:latin typeface="+mn-lt"/>
                <a:ea typeface="+mn-ea"/>
                <a:cs typeface="+mn-cs"/>
              </a:rPr>
              <a:t>is not reported separately anymore and goes against the relevant category that the endowment was intended for.</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i="1" kern="1200" baseline="0" dirty="0" smtClean="0">
                <a:solidFill>
                  <a:schemeClr val="tx1"/>
                </a:solidFill>
                <a:latin typeface="+mn-lt"/>
                <a:ea typeface="+mn-ea"/>
                <a:cs typeface="+mn-cs"/>
              </a:rPr>
              <a:t>Balance of research related deferred capital and revenue grants as at 31 July 2015 </a:t>
            </a:r>
            <a:r>
              <a:rPr lang="en-GB" sz="1200" kern="1200" baseline="0" dirty="0" smtClean="0">
                <a:solidFill>
                  <a:schemeClr val="tx1"/>
                </a:solidFill>
                <a:latin typeface="+mn-lt"/>
                <a:ea typeface="+mn-ea"/>
                <a:cs typeface="+mn-cs"/>
              </a:rPr>
              <a:t>taken to reserves was a transitory for entry for 2015-16 only.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i="1" kern="1200" dirty="0" smtClean="0">
                <a:solidFill>
                  <a:schemeClr val="tx1"/>
                </a:solidFill>
                <a:latin typeface="+mn-lt"/>
                <a:ea typeface="+mn-ea"/>
                <a:cs typeface="+mn-cs"/>
              </a:rPr>
              <a:t>Income passed on to other providers or organizations as part of a collaborative project or subcontracted work</a:t>
            </a:r>
            <a:r>
              <a:rPr lang="en-GB" sz="1200" i="1" kern="1200" baseline="0" dirty="0" smtClean="0">
                <a:solidFill>
                  <a:schemeClr val="tx1"/>
                </a:solidFill>
                <a:latin typeface="+mn-lt"/>
                <a:ea typeface="+mn-ea"/>
                <a:cs typeface="+mn-cs"/>
              </a:rPr>
              <a:t> </a:t>
            </a:r>
            <a:r>
              <a:rPr lang="en-GB" sz="1200" i="0" kern="1200" baseline="0" dirty="0" smtClean="0">
                <a:solidFill>
                  <a:schemeClr val="tx1"/>
                </a:solidFill>
                <a:latin typeface="+mn-lt"/>
                <a:ea typeface="+mn-ea"/>
                <a:cs typeface="+mn-cs"/>
              </a:rPr>
              <a:t>is not reported anymore so does not need to be subtracted.</a:t>
            </a:r>
            <a:endParaRPr lang="en-GB" sz="1200"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latin typeface="+mn-lt"/>
              <a:ea typeface="+mn-ea"/>
              <a:cs typeface="+mn-cs"/>
            </a:endParaRPr>
          </a:p>
          <a:p>
            <a:pPr marL="0" indent="0">
              <a:buFont typeface="Arial" panose="020B0604020202020204" pitchFamily="34" charset="0"/>
              <a:buNone/>
            </a:pPr>
            <a:endParaRPr lang="en-GB" baseline="0" dirty="0"/>
          </a:p>
          <a:p>
            <a:pPr marL="0" indent="0">
              <a:buFont typeface="Arial" panose="020B0604020202020204" pitchFamily="34" charset="0"/>
              <a:buNone/>
            </a:pPr>
            <a:endParaRPr lang="en-GB" dirty="0"/>
          </a:p>
        </p:txBody>
      </p:sp>
      <p:sp>
        <p:nvSpPr>
          <p:cNvPr id="4" name="Slide Number Placeholder 3"/>
          <p:cNvSpPr>
            <a:spLocks noGrp="1"/>
          </p:cNvSpPr>
          <p:nvPr>
            <p:ph type="sldNum" sz="quarter" idx="10"/>
          </p:nvPr>
        </p:nvSpPr>
        <p:spPr/>
        <p:txBody>
          <a:bodyPr/>
          <a:lstStyle/>
          <a:p>
            <a:fld id="{69D8FC64-4DC8-4504-A346-028AE6950BF5}" type="slidenum">
              <a:rPr lang="en-GB" smtClean="0"/>
              <a:t>14</a:t>
            </a:fld>
            <a:endParaRPr lang="en-GB" dirty="0"/>
          </a:p>
        </p:txBody>
      </p:sp>
    </p:spTree>
    <p:extLst>
      <p:ext uri="{BB962C8B-B14F-4D97-AF65-F5344CB8AC3E}">
        <p14:creationId xmlns:p14="http://schemas.microsoft.com/office/powerpoint/2010/main" val="12129609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baseline="0" dirty="0" smtClean="0">
                <a:solidFill>
                  <a:schemeClr val="tx1"/>
                </a:solidFill>
                <a:latin typeface="+mn-lt"/>
                <a:ea typeface="+mn-ea"/>
                <a:cs typeface="+mn-cs"/>
              </a:rPr>
              <a:t>Sources of Income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baseline="0" dirty="0" smtClean="0">
                <a:solidFill>
                  <a:schemeClr val="tx1"/>
                </a:solidFill>
                <a:latin typeface="+mn-lt"/>
                <a:ea typeface="+mn-ea"/>
                <a:cs typeface="+mn-cs"/>
              </a:rPr>
              <a:t>1 UKRI Research Councils, The Royal Society, British Academy and The Royal Society of Edinburgh</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baseline="0" dirty="0" smtClean="0">
                <a:solidFill>
                  <a:schemeClr val="tx1"/>
                </a:solidFill>
                <a:latin typeface="+mn-lt"/>
                <a:ea typeface="+mn-ea"/>
                <a:cs typeface="+mn-cs"/>
              </a:rPr>
              <a:t>2 UK-based charities (open competitive process)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dirty="0" smtClean="0">
                <a:solidFill>
                  <a:schemeClr val="tx1"/>
                </a:solidFill>
                <a:effectLst/>
                <a:latin typeface="+mn-lt"/>
                <a:ea typeface="+mn-ea"/>
                <a:cs typeface="+mn-cs"/>
              </a:rPr>
              <a:t>3 UK-based charities (other)</a:t>
            </a:r>
            <a:r>
              <a:rPr lang="en-GB"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dirty="0" smtClean="0">
                <a:solidFill>
                  <a:schemeClr val="tx1"/>
                </a:solidFill>
                <a:effectLst/>
                <a:latin typeface="+mn-lt"/>
                <a:ea typeface="+mn-ea"/>
                <a:cs typeface="+mn-cs"/>
              </a:rPr>
              <a:t>4 UK central government bodies/local authorities, health and hospital authorities </a:t>
            </a:r>
            <a:r>
              <a:rPr lang="en-GB"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dirty="0" smtClean="0">
                <a:solidFill>
                  <a:schemeClr val="tx1"/>
                </a:solidFill>
                <a:effectLst/>
                <a:latin typeface="+mn-lt"/>
                <a:ea typeface="+mn-ea"/>
                <a:cs typeface="+mn-cs"/>
              </a:rPr>
              <a:t>5 UK central government tax credits for research and development expenditure</a:t>
            </a:r>
            <a:r>
              <a:rPr lang="en-GB"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dirty="0" smtClean="0">
                <a:solidFill>
                  <a:schemeClr val="tx1"/>
                </a:solidFill>
                <a:effectLst/>
                <a:latin typeface="+mn-lt"/>
                <a:ea typeface="+mn-ea"/>
                <a:cs typeface="+mn-cs"/>
              </a:rPr>
              <a:t>6 UK industry, commerce and public corporations</a:t>
            </a:r>
            <a:r>
              <a:rPr lang="en-GB"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7 </a:t>
            </a:r>
            <a:r>
              <a:rPr lang="en-GB" sz="1200" b="0" i="0" u="none" strike="noStrike" kern="1200" dirty="0" smtClean="0">
                <a:solidFill>
                  <a:schemeClr val="tx1"/>
                </a:solidFill>
                <a:effectLst/>
                <a:latin typeface="+mn-lt"/>
                <a:ea typeface="+mn-ea"/>
                <a:cs typeface="+mn-cs"/>
              </a:rPr>
              <a:t>UK other sources</a:t>
            </a:r>
            <a:r>
              <a:rPr lang="en-GB"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dirty="0" smtClean="0">
                <a:solidFill>
                  <a:schemeClr val="tx1"/>
                </a:solidFill>
                <a:effectLst/>
                <a:latin typeface="+mn-lt"/>
                <a:ea typeface="+mn-ea"/>
                <a:cs typeface="+mn-cs"/>
              </a:rPr>
              <a:t>8</a:t>
            </a:r>
            <a:r>
              <a:rPr lang="en-GB" sz="1200" b="0" i="0" u="none" strike="noStrike" kern="1200" baseline="0" dirty="0" smtClean="0">
                <a:solidFill>
                  <a:schemeClr val="tx1"/>
                </a:solidFill>
                <a:effectLst/>
                <a:latin typeface="+mn-lt"/>
                <a:ea typeface="+mn-ea"/>
                <a:cs typeface="+mn-cs"/>
              </a:rPr>
              <a:t> </a:t>
            </a:r>
            <a:r>
              <a:rPr lang="en-GB" sz="1200" b="0" i="0" u="none" strike="noStrike" kern="1200" dirty="0" smtClean="0">
                <a:solidFill>
                  <a:schemeClr val="tx1"/>
                </a:solidFill>
                <a:effectLst/>
                <a:latin typeface="+mn-lt"/>
                <a:ea typeface="+mn-ea"/>
                <a:cs typeface="+mn-cs"/>
              </a:rPr>
              <a:t>EU government bodies</a:t>
            </a:r>
            <a:r>
              <a:rPr lang="en-GB"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dirty="0" smtClean="0">
                <a:solidFill>
                  <a:schemeClr val="tx1"/>
                </a:solidFill>
                <a:effectLst/>
                <a:latin typeface="+mn-lt"/>
                <a:ea typeface="+mn-ea"/>
                <a:cs typeface="+mn-cs"/>
              </a:rPr>
              <a:t>9 EU-based charities (open competitive process)</a:t>
            </a:r>
            <a:r>
              <a:rPr lang="en-GB"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dirty="0" smtClean="0">
                <a:solidFill>
                  <a:schemeClr val="tx1"/>
                </a:solidFill>
                <a:effectLst/>
                <a:latin typeface="+mn-lt"/>
                <a:ea typeface="+mn-ea"/>
                <a:cs typeface="+mn-cs"/>
              </a:rPr>
              <a:t>10 EU industry, commerce and public corporations</a:t>
            </a:r>
            <a:r>
              <a:rPr lang="en-GB"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dirty="0" smtClean="0">
                <a:solidFill>
                  <a:schemeClr val="tx1"/>
                </a:solidFill>
                <a:effectLst/>
                <a:latin typeface="+mn-lt"/>
                <a:ea typeface="+mn-ea"/>
                <a:cs typeface="+mn-cs"/>
              </a:rPr>
              <a:t>11 EU (excluding UK) other</a:t>
            </a:r>
            <a:r>
              <a:rPr lang="en-GB"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dirty="0" smtClean="0">
                <a:solidFill>
                  <a:schemeClr val="tx1"/>
                </a:solidFill>
                <a:effectLst/>
                <a:latin typeface="+mn-lt"/>
                <a:ea typeface="+mn-ea"/>
                <a:cs typeface="+mn-cs"/>
              </a:rPr>
              <a:t>12 Non-EU-based charities (open competitive process)</a:t>
            </a:r>
            <a:r>
              <a:rPr lang="en-GB"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dirty="0" smtClean="0">
                <a:solidFill>
                  <a:schemeClr val="tx1"/>
                </a:solidFill>
                <a:effectLst/>
                <a:latin typeface="+mn-lt"/>
                <a:ea typeface="+mn-ea"/>
                <a:cs typeface="+mn-cs"/>
              </a:rPr>
              <a:t>13 Non-EU industry, commerce and public corporations</a:t>
            </a:r>
            <a:r>
              <a:rPr lang="en-GB"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dirty="0" smtClean="0">
                <a:solidFill>
                  <a:schemeClr val="tx1"/>
                </a:solidFill>
                <a:effectLst/>
                <a:latin typeface="+mn-lt"/>
                <a:ea typeface="+mn-ea"/>
                <a:cs typeface="+mn-cs"/>
              </a:rPr>
              <a:t>14</a:t>
            </a:r>
            <a:r>
              <a:rPr lang="en-GB" sz="1200" b="0" i="0" u="none" strike="noStrike" kern="1200" baseline="0" dirty="0" smtClean="0">
                <a:solidFill>
                  <a:schemeClr val="tx1"/>
                </a:solidFill>
                <a:effectLst/>
                <a:latin typeface="+mn-lt"/>
                <a:ea typeface="+mn-ea"/>
                <a:cs typeface="+mn-cs"/>
              </a:rPr>
              <a:t> </a:t>
            </a:r>
            <a:r>
              <a:rPr lang="en-GB" sz="1200" b="0" i="0" u="none" strike="noStrike" kern="1200" dirty="0" smtClean="0">
                <a:solidFill>
                  <a:schemeClr val="tx1"/>
                </a:solidFill>
                <a:effectLst/>
                <a:latin typeface="+mn-lt"/>
                <a:ea typeface="+mn-ea"/>
                <a:cs typeface="+mn-cs"/>
              </a:rPr>
              <a:t>Non-EU other</a:t>
            </a:r>
            <a:endParaRPr lang="en-GB" sz="1200"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baseline="0" dirty="0" smtClean="0">
              <a:solidFill>
                <a:schemeClr val="tx1"/>
              </a:solidFill>
              <a:latin typeface="+mn-lt"/>
              <a:ea typeface="+mn-ea"/>
              <a:cs typeface="+mn-cs"/>
            </a:endParaRPr>
          </a:p>
          <a:p>
            <a:pPr marL="0" indent="0">
              <a:buFont typeface="Arial" panose="020B0604020202020204" pitchFamily="34" charset="0"/>
              <a:buNone/>
            </a:pPr>
            <a:r>
              <a:rPr lang="it-IT" sz="1200" kern="1200" baseline="0" dirty="0" smtClean="0">
                <a:solidFill>
                  <a:schemeClr val="tx1"/>
                </a:solidFill>
                <a:latin typeface="+mn-lt"/>
                <a:ea typeface="+mn-ea"/>
                <a:cs typeface="+mn-cs"/>
              </a:rPr>
              <a:t>BEAR IN MIND THAT</a:t>
            </a:r>
            <a:endParaRPr lang="en-GB" baseline="0" dirty="0"/>
          </a:p>
          <a:p>
            <a:pPr marL="628650" lvl="1" indent="-171450">
              <a:buFont typeface="Arial" panose="020B0604020202020204" pitchFamily="34" charset="0"/>
              <a:buChar char="•"/>
            </a:pPr>
            <a:r>
              <a:rPr lang="en-GB" sz="1200" kern="1200" dirty="0" smtClean="0">
                <a:solidFill>
                  <a:schemeClr val="tx1"/>
                </a:solidFill>
                <a:effectLst/>
                <a:latin typeface="+mn-lt"/>
                <a:ea typeface="+mn-ea"/>
                <a:cs typeface="+mn-cs"/>
              </a:rPr>
              <a:t>source 5 “UK central government tax credits for research and development expenditure” is empty for 2013-14; </a:t>
            </a:r>
          </a:p>
          <a:p>
            <a:pPr marL="628650" lvl="1" indent="-171450">
              <a:buFont typeface="Arial" panose="020B0604020202020204" pitchFamily="34" charset="0"/>
              <a:buChar char="•"/>
            </a:pPr>
            <a:r>
              <a:rPr lang="en-GB" sz="1200" kern="1200" dirty="0" smtClean="0">
                <a:solidFill>
                  <a:schemeClr val="tx1"/>
                </a:solidFill>
                <a:effectLst/>
                <a:latin typeface="+mn-lt"/>
                <a:ea typeface="+mn-ea"/>
                <a:cs typeface="+mn-cs"/>
              </a:rPr>
              <a:t>source 7 “UK other sources” corresponds to what was previously labelled as “Other sources”; </a:t>
            </a:r>
          </a:p>
          <a:p>
            <a:pPr marL="628650" lvl="1" indent="-171450">
              <a:buFont typeface="Arial" panose="020B0604020202020204" pitchFamily="34" charset="0"/>
              <a:buChar char="•"/>
            </a:pPr>
            <a:r>
              <a:rPr lang="en-GB" sz="1200" kern="1200" dirty="0" smtClean="0">
                <a:solidFill>
                  <a:schemeClr val="tx1"/>
                </a:solidFill>
                <a:effectLst/>
                <a:latin typeface="+mn-lt"/>
                <a:ea typeface="+mn-ea"/>
                <a:cs typeface="+mn-cs"/>
              </a:rPr>
              <a:t>source 11 “EU (excluding UK) other” corresponds to what was previously labelled as “EU other”.</a:t>
            </a:r>
          </a:p>
          <a:p>
            <a:pPr marL="0" indent="0">
              <a:buFont typeface="Arial" panose="020B0604020202020204" pitchFamily="34" charset="0"/>
              <a:buNone/>
            </a:pPr>
            <a:endParaRPr lang="en-GB" dirty="0"/>
          </a:p>
        </p:txBody>
      </p:sp>
      <p:sp>
        <p:nvSpPr>
          <p:cNvPr id="4" name="Slide Number Placeholder 3"/>
          <p:cNvSpPr>
            <a:spLocks noGrp="1"/>
          </p:cNvSpPr>
          <p:nvPr>
            <p:ph type="sldNum" sz="quarter" idx="10"/>
          </p:nvPr>
        </p:nvSpPr>
        <p:spPr/>
        <p:txBody>
          <a:bodyPr/>
          <a:lstStyle/>
          <a:p>
            <a:fld id="{69D8FC64-4DC8-4504-A346-028AE6950BF5}" type="slidenum">
              <a:rPr lang="en-GB" smtClean="0"/>
              <a:t>15</a:t>
            </a:fld>
            <a:endParaRPr lang="en-GB" dirty="0"/>
          </a:p>
        </p:txBody>
      </p:sp>
    </p:spTree>
    <p:extLst>
      <p:ext uri="{BB962C8B-B14F-4D97-AF65-F5344CB8AC3E}">
        <p14:creationId xmlns:p14="http://schemas.microsoft.com/office/powerpoint/2010/main" val="7005232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200" kern="1200" dirty="0" smtClean="0">
                <a:solidFill>
                  <a:schemeClr val="tx1"/>
                </a:solidFill>
                <a:latin typeface="+mn-lt"/>
                <a:ea typeface="+mn-ea"/>
                <a:cs typeface="+mn-cs"/>
              </a:rPr>
              <a:t>MRC</a:t>
            </a:r>
            <a:r>
              <a:rPr lang="it-IT" sz="1200" kern="1200" baseline="0" dirty="0" smtClean="0">
                <a:solidFill>
                  <a:schemeClr val="tx1"/>
                </a:solidFill>
                <a:latin typeface="+mn-lt"/>
                <a:ea typeface="+mn-ea"/>
                <a:cs typeface="+mn-cs"/>
              </a:rPr>
              <a:t> units that have been incorporated. Earlier data related to them can be put </a:t>
            </a:r>
            <a:r>
              <a:rPr lang="en-GB" sz="1200" kern="1200" dirty="0" smtClean="0">
                <a:solidFill>
                  <a:schemeClr val="tx1"/>
                </a:solidFill>
                <a:effectLst/>
                <a:latin typeface="+mn-lt"/>
                <a:ea typeface="+mn-ea"/>
                <a:cs typeface="+mn-cs"/>
              </a:rPr>
              <a:t>in the environment statement. We will have to specify that for these cases the standard analysis is not very accurate as it includes merged-in staff but not merged-in income.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it-IT"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it-IT" sz="1200" kern="1200" dirty="0" smtClean="0">
                <a:solidFill>
                  <a:schemeClr val="tx1"/>
                </a:solidFill>
                <a:effectLst/>
                <a:latin typeface="+mn-lt"/>
                <a:ea typeface="+mn-ea"/>
                <a:cs typeface="+mn-cs"/>
              </a:rPr>
              <a:t>It is in their interest</a:t>
            </a:r>
            <a:r>
              <a:rPr lang="it-IT" sz="1200" kern="1200" baseline="0" dirty="0" smtClean="0">
                <a:solidFill>
                  <a:schemeClr val="tx1"/>
                </a:solidFill>
                <a:effectLst/>
                <a:latin typeface="+mn-lt"/>
                <a:ea typeface="+mn-ea"/>
                <a:cs typeface="+mn-cs"/>
              </a:rPr>
              <a:t> </a:t>
            </a:r>
            <a:r>
              <a:rPr lang="it-IT" sz="1200" kern="1200" dirty="0" smtClean="0">
                <a:solidFill>
                  <a:schemeClr val="tx1"/>
                </a:solidFill>
                <a:effectLst/>
                <a:latin typeface="+mn-lt"/>
                <a:ea typeface="+mn-ea"/>
                <a:cs typeface="+mn-cs"/>
              </a:rPr>
              <a:t>to separate HRFBs</a:t>
            </a:r>
            <a:r>
              <a:rPr lang="it-IT" sz="1200" kern="1200" baseline="0" dirty="0" smtClean="0">
                <a:solidFill>
                  <a:schemeClr val="tx1"/>
                </a:solidFill>
                <a:effectLst/>
                <a:latin typeface="+mn-lt"/>
                <a:ea typeface="+mn-ea"/>
                <a:cs typeface="+mn-cs"/>
              </a:rPr>
              <a:t> income so we will not validte it?</a:t>
            </a: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latin typeface="+mn-lt"/>
              <a:ea typeface="+mn-ea"/>
              <a:cs typeface="+mn-cs"/>
            </a:endParaRPr>
          </a:p>
          <a:p>
            <a:pPr marL="0" indent="0">
              <a:buFont typeface="Arial" panose="020B0604020202020204" pitchFamily="34" charset="0"/>
              <a:buNone/>
            </a:pPr>
            <a:endParaRPr lang="en-GB" baseline="0" dirty="0"/>
          </a:p>
          <a:p>
            <a:pPr marL="0" indent="0">
              <a:buFont typeface="Arial" panose="020B0604020202020204" pitchFamily="34" charset="0"/>
              <a:buNone/>
            </a:pPr>
            <a:endParaRPr lang="en-GB" dirty="0"/>
          </a:p>
        </p:txBody>
      </p:sp>
      <p:sp>
        <p:nvSpPr>
          <p:cNvPr id="4" name="Slide Number Placeholder 3"/>
          <p:cNvSpPr>
            <a:spLocks noGrp="1"/>
          </p:cNvSpPr>
          <p:nvPr>
            <p:ph type="sldNum" sz="quarter" idx="10"/>
          </p:nvPr>
        </p:nvSpPr>
        <p:spPr/>
        <p:txBody>
          <a:bodyPr/>
          <a:lstStyle/>
          <a:p>
            <a:fld id="{69D8FC64-4DC8-4504-A346-028AE6950BF5}" type="slidenum">
              <a:rPr lang="en-GB" smtClean="0"/>
              <a:t>16</a:t>
            </a:fld>
            <a:endParaRPr lang="en-GB" dirty="0"/>
          </a:p>
        </p:txBody>
      </p:sp>
    </p:spTree>
    <p:extLst>
      <p:ext uri="{BB962C8B-B14F-4D97-AF65-F5344CB8AC3E}">
        <p14:creationId xmlns:p14="http://schemas.microsoft.com/office/powerpoint/2010/main" val="19352219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a:solidFill>
                  <a:schemeClr val="tx1"/>
                </a:solidFill>
                <a:effectLst/>
                <a:latin typeface="+mn-lt"/>
                <a:ea typeface="+mn-ea"/>
                <a:cs typeface="+mn-cs"/>
              </a:rPr>
              <a:t>Definitions</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‘income-in-kind’: </a:t>
            </a:r>
            <a:r>
              <a:rPr lang="en-GB" sz="1200" kern="1200" dirty="0">
                <a:solidFill>
                  <a:schemeClr val="tx1"/>
                </a:solidFill>
                <a:effectLst/>
                <a:latin typeface="+mn-lt"/>
                <a:ea typeface="+mn-ea"/>
                <a:cs typeface="+mn-cs"/>
              </a:rPr>
              <a:t>Income-in-kind must have a present value that can be audited. Examples of income-in-kind may include staff resource as well as time allocated to use equipment, spaces and other resources. Only income which has not been reported in the HESA Finance Record as research income may be counted as income-in-kind for the REF; HEIs rather than the funders will be responsible for assuring this.</a:t>
            </a:r>
          </a:p>
          <a:p>
            <a:r>
              <a:rPr lang="en-GB" sz="1200" b="1" kern="1200" dirty="0">
                <a:solidFill>
                  <a:schemeClr val="tx1"/>
                </a:solidFill>
                <a:effectLst/>
                <a:latin typeface="+mn-lt"/>
                <a:ea typeface="+mn-ea"/>
                <a:cs typeface="+mn-cs"/>
              </a:rPr>
              <a:t>‘facility’: </a:t>
            </a:r>
            <a:r>
              <a:rPr lang="en-GB" sz="1200" kern="1200" dirty="0">
                <a:solidFill>
                  <a:schemeClr val="tx1"/>
                </a:solidFill>
                <a:effectLst/>
                <a:latin typeface="+mn-lt"/>
                <a:ea typeface="+mn-ea"/>
                <a:cs typeface="+mn-cs"/>
              </a:rPr>
              <a:t>A facility should be wholly or partly owned by, or directly commissioned through a peer review process on behalf of, a research council or health research funder. Time to use these facilities should be allocated through peer review and the funder should be able to attach a value to this time and usage. Facilities may include physical infrastructure such as buildings and equipment, but may also include access to and use of staff time and support.</a:t>
            </a:r>
          </a:p>
          <a:p>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Funders</a:t>
            </a:r>
            <a:r>
              <a:rPr lang="en-GB" sz="1200" kern="1200" baseline="0" dirty="0">
                <a:solidFill>
                  <a:schemeClr val="tx1"/>
                </a:solidFill>
                <a:effectLst/>
                <a:latin typeface="+mn-lt"/>
                <a:ea typeface="+mn-ea"/>
                <a:cs typeface="+mn-cs"/>
              </a:rPr>
              <a:t> will base their calculations on awarded rather than actual value. </a:t>
            </a:r>
            <a:r>
              <a:rPr lang="en-GB" sz="1200" kern="1200" dirty="0">
                <a:solidFill>
                  <a:schemeClr val="tx1"/>
                </a:solidFill>
                <a:effectLst/>
                <a:latin typeface="+mn-lt"/>
                <a:ea typeface="+mn-ea"/>
                <a:cs typeface="+mn-cs"/>
              </a:rPr>
              <a:t>For cases where time or usage has been awarded but not yet utilised we recommend that, where possible, funders include a guidance note explaining whether the data includes or excludes this awarded but not yet utilised time. </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9D8FC64-4DC8-4504-A346-028AE6950BF5}" type="slidenum">
              <a:rPr lang="en-GB" smtClean="0"/>
              <a:t>17</a:t>
            </a:fld>
            <a:endParaRPr lang="en-GB" dirty="0"/>
          </a:p>
        </p:txBody>
      </p:sp>
    </p:spTree>
    <p:extLst>
      <p:ext uri="{BB962C8B-B14F-4D97-AF65-F5344CB8AC3E}">
        <p14:creationId xmlns:p14="http://schemas.microsoft.com/office/powerpoint/2010/main" val="35656867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PI wil</a:t>
            </a:r>
            <a:r>
              <a:rPr lang="en-US" sz="1200" kern="1200" baseline="0" dirty="0">
                <a:solidFill>
                  <a:schemeClr val="tx1"/>
                </a:solidFill>
                <a:effectLst/>
                <a:latin typeface="+mn-lt"/>
                <a:ea typeface="+mn-ea"/>
                <a:cs typeface="+mn-cs"/>
              </a:rPr>
              <a:t>l be split into 3 columns (title, initial/first name, surname).  </a:t>
            </a:r>
          </a:p>
          <a:p>
            <a:endParaRPr lang="en-US" sz="1200" kern="1200" baseline="0" dirty="0">
              <a:solidFill>
                <a:schemeClr val="tx1"/>
              </a:solidFill>
              <a:effectLst/>
              <a:latin typeface="+mn-lt"/>
              <a:ea typeface="+mn-ea"/>
              <a:cs typeface="+mn-cs"/>
            </a:endParaRPr>
          </a:p>
          <a:p>
            <a:r>
              <a:rPr lang="en-US" sz="1200" kern="1200" baseline="0" dirty="0">
                <a:solidFill>
                  <a:schemeClr val="tx1"/>
                </a:solidFill>
                <a:effectLst/>
                <a:latin typeface="+mn-lt"/>
                <a:ea typeface="+mn-ea"/>
                <a:cs typeface="+mn-cs"/>
              </a:rPr>
              <a:t>Could be that health research funding bodies will only send data in one dispatch as they might already be able to cover up to 2019-20.</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9D8FC64-4DC8-4504-A346-028AE6950BF5}" type="slidenum">
              <a:rPr lang="en-GB" smtClean="0"/>
              <a:t>18</a:t>
            </a:fld>
            <a:endParaRPr lang="en-GB" dirty="0"/>
          </a:p>
        </p:txBody>
      </p:sp>
    </p:spTree>
    <p:extLst>
      <p:ext uri="{BB962C8B-B14F-4D97-AF65-F5344CB8AC3E}">
        <p14:creationId xmlns:p14="http://schemas.microsoft.com/office/powerpoint/2010/main" val="3840530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9D8FC64-4DC8-4504-A346-028AE6950BF5}" type="slidenum">
              <a:rPr lang="en-GB" smtClean="0"/>
              <a:t>19</a:t>
            </a:fld>
            <a:endParaRPr lang="en-GB" dirty="0"/>
          </a:p>
        </p:txBody>
      </p:sp>
    </p:spTree>
    <p:extLst>
      <p:ext uri="{BB962C8B-B14F-4D97-AF65-F5344CB8AC3E}">
        <p14:creationId xmlns:p14="http://schemas.microsoft.com/office/powerpoint/2010/main" val="35576772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9D8FC64-4DC8-4504-A346-028AE6950BF5}" type="slidenum">
              <a:rPr lang="en-GB" smtClean="0"/>
              <a:t>2</a:t>
            </a:fld>
            <a:endParaRPr lang="en-GB" dirty="0"/>
          </a:p>
        </p:txBody>
      </p:sp>
    </p:spTree>
    <p:extLst>
      <p:ext uri="{BB962C8B-B14F-4D97-AF65-F5344CB8AC3E}">
        <p14:creationId xmlns:p14="http://schemas.microsoft.com/office/powerpoint/2010/main" val="410464901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a:p>
            <a:r>
              <a:rPr lang="en-GB" baseline="0" dirty="0"/>
              <a:t>Tolerance levels apply to institutional submissions. </a:t>
            </a:r>
          </a:p>
          <a:p>
            <a:r>
              <a:rPr lang="en-GB" baseline="0" dirty="0" smtClean="0"/>
              <a:t>Both tolerance </a:t>
            </a:r>
            <a:r>
              <a:rPr lang="en-GB" baseline="0" dirty="0"/>
              <a:t>limits for REF4c have been increased by 100% with respect to REF2014</a:t>
            </a:r>
          </a:p>
        </p:txBody>
      </p:sp>
      <p:sp>
        <p:nvSpPr>
          <p:cNvPr id="4" name="Slide Number Placeholder 3"/>
          <p:cNvSpPr>
            <a:spLocks noGrp="1"/>
          </p:cNvSpPr>
          <p:nvPr>
            <p:ph type="sldNum" sz="quarter" idx="10"/>
          </p:nvPr>
        </p:nvSpPr>
        <p:spPr/>
        <p:txBody>
          <a:bodyPr/>
          <a:lstStyle/>
          <a:p>
            <a:fld id="{69D8FC64-4DC8-4504-A346-028AE6950BF5}" type="slidenum">
              <a:rPr lang="en-GB" smtClean="0"/>
              <a:t>20</a:t>
            </a:fld>
            <a:endParaRPr lang="en-GB" dirty="0"/>
          </a:p>
        </p:txBody>
      </p:sp>
    </p:spTree>
    <p:extLst>
      <p:ext uri="{BB962C8B-B14F-4D97-AF65-F5344CB8AC3E}">
        <p14:creationId xmlns:p14="http://schemas.microsoft.com/office/powerpoint/2010/main" val="14510240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Potential data</a:t>
            </a:r>
            <a:r>
              <a:rPr lang="en-GB" b="1" baseline="0" dirty="0"/>
              <a:t> or </a:t>
            </a:r>
            <a:r>
              <a:rPr lang="en-GB" b="1" dirty="0"/>
              <a:t>HESA-</a:t>
            </a:r>
            <a:r>
              <a:rPr lang="en-GB" b="1" baseline="0" dirty="0"/>
              <a:t>related questions:</a:t>
            </a:r>
          </a:p>
          <a:p>
            <a:endParaRPr lang="en-GB" b="1" baseline="0" dirty="0"/>
          </a:p>
          <a:p>
            <a:pPr marL="171450" indent="-171450">
              <a:buFont typeface="Arial" panose="020B0604020202020204" pitchFamily="34" charset="0"/>
              <a:buChar char="•"/>
            </a:pPr>
            <a:r>
              <a:rPr lang="en-GB" b="1" baseline="0" dirty="0"/>
              <a:t>FTE:  </a:t>
            </a:r>
            <a:r>
              <a:rPr lang="en-GB" sz="1200" b="0" i="0" kern="1200" baseline="0" dirty="0">
                <a:solidFill>
                  <a:schemeClr val="tx1"/>
                </a:solidFill>
                <a:effectLst/>
                <a:latin typeface="+mn-lt"/>
                <a:ea typeface="+mn-ea"/>
                <a:cs typeface="+mn-cs"/>
              </a:rPr>
              <a:t>For REF </a:t>
            </a:r>
            <a:r>
              <a:rPr lang="en-GB" sz="1200" b="0" i="0" kern="1200" dirty="0">
                <a:solidFill>
                  <a:schemeClr val="tx1"/>
                </a:solidFill>
                <a:effectLst/>
                <a:latin typeface="+mn-lt"/>
                <a:ea typeface="+mn-ea"/>
                <a:cs typeface="+mn-cs"/>
              </a:rPr>
              <a:t>FTE is</a:t>
            </a:r>
            <a:r>
              <a:rPr lang="en-GB" sz="1200" b="0" i="0" kern="1200" baseline="0" dirty="0">
                <a:solidFill>
                  <a:schemeClr val="tx1"/>
                </a:solidFill>
                <a:effectLst/>
                <a:latin typeface="+mn-lt"/>
                <a:ea typeface="+mn-ea"/>
                <a:cs typeface="+mn-cs"/>
              </a:rPr>
              <a:t> a </a:t>
            </a:r>
            <a:r>
              <a:rPr lang="en-GB" sz="1200" b="0" i="0" kern="1200" dirty="0">
                <a:solidFill>
                  <a:schemeClr val="tx1"/>
                </a:solidFill>
                <a:effectLst/>
                <a:latin typeface="+mn-lt"/>
                <a:ea typeface="+mn-ea"/>
                <a:cs typeface="+mn-cs"/>
              </a:rPr>
              <a:t>‘snapshot' value at the REF census</a:t>
            </a:r>
            <a:r>
              <a:rPr lang="en-GB" sz="1200" b="0" i="0" kern="1200" baseline="0" dirty="0">
                <a:solidFill>
                  <a:schemeClr val="tx1"/>
                </a:solidFill>
                <a:effectLst/>
                <a:latin typeface="+mn-lt"/>
                <a:ea typeface="+mn-ea"/>
                <a:cs typeface="+mn-cs"/>
              </a:rPr>
              <a:t> d</a:t>
            </a:r>
            <a:r>
              <a:rPr lang="en-GB" sz="1200" b="0" i="0" kern="1200" dirty="0">
                <a:solidFill>
                  <a:schemeClr val="tx1"/>
                </a:solidFill>
                <a:effectLst/>
                <a:latin typeface="+mn-lt"/>
                <a:ea typeface="+mn-ea"/>
                <a:cs typeface="+mn-cs"/>
              </a:rPr>
              <a:t>ate of 31 July</a:t>
            </a:r>
            <a:r>
              <a:rPr lang="en-GB" sz="1200" b="0" i="0" kern="1200" baseline="0" dirty="0">
                <a:solidFill>
                  <a:schemeClr val="tx1"/>
                </a:solidFill>
                <a:effectLst/>
                <a:latin typeface="+mn-lt"/>
                <a:ea typeface="+mn-ea"/>
                <a:cs typeface="+mn-cs"/>
              </a:rPr>
              <a:t> </a:t>
            </a:r>
            <a:r>
              <a:rPr lang="en-GB" sz="1200" b="0" i="0" kern="1200" dirty="0">
                <a:solidFill>
                  <a:schemeClr val="tx1"/>
                </a:solidFill>
                <a:effectLst/>
                <a:latin typeface="+mn-lt"/>
                <a:ea typeface="+mn-ea"/>
                <a:cs typeface="+mn-cs"/>
              </a:rPr>
              <a:t>2020. In the HESA Staff record FTE is a retrospective measure which accounts for both the full-time equivalence of any contracts held and the proportion of a</a:t>
            </a:r>
            <a:r>
              <a:rPr lang="en-GB" sz="1200" b="0" i="0" kern="1200" baseline="0" dirty="0">
                <a:solidFill>
                  <a:schemeClr val="tx1"/>
                </a:solidFill>
                <a:effectLst/>
                <a:latin typeface="+mn-lt"/>
                <a:ea typeface="+mn-ea"/>
                <a:cs typeface="+mn-cs"/>
              </a:rPr>
              <a:t> reporting </a:t>
            </a:r>
            <a:r>
              <a:rPr lang="en-GB" sz="1200" b="0" i="0" kern="1200" dirty="0">
                <a:solidFill>
                  <a:schemeClr val="tx1"/>
                </a:solidFill>
                <a:effectLst/>
                <a:latin typeface="+mn-lt"/>
                <a:ea typeface="+mn-ea"/>
                <a:cs typeface="+mn-cs"/>
              </a:rPr>
              <a:t>year served. Example:</a:t>
            </a:r>
            <a:r>
              <a:rPr lang="en-GB" sz="1200" b="0" i="0" kern="1200" baseline="0" dirty="0">
                <a:solidFill>
                  <a:schemeClr val="tx1"/>
                </a:solidFill>
                <a:effectLst/>
                <a:latin typeface="+mn-lt"/>
                <a:ea typeface="+mn-ea"/>
                <a:cs typeface="+mn-cs"/>
              </a:rPr>
              <a:t> </a:t>
            </a:r>
            <a:r>
              <a:rPr lang="en-GB" sz="1200" b="0" i="0" kern="1200" dirty="0">
                <a:solidFill>
                  <a:schemeClr val="tx1"/>
                </a:solidFill>
                <a:effectLst/>
                <a:latin typeface="+mn-lt"/>
                <a:ea typeface="+mn-ea"/>
                <a:cs typeface="+mn-cs"/>
              </a:rPr>
              <a:t>a staff member who is</a:t>
            </a:r>
            <a:r>
              <a:rPr lang="en-GB" sz="1200" b="0" i="0" kern="1200" baseline="0" dirty="0">
                <a:solidFill>
                  <a:schemeClr val="tx1"/>
                </a:solidFill>
                <a:effectLst/>
                <a:latin typeface="+mn-lt"/>
                <a:ea typeface="+mn-ea"/>
                <a:cs typeface="+mn-cs"/>
              </a:rPr>
              <a:t> </a:t>
            </a:r>
            <a:r>
              <a:rPr lang="en-GB" sz="1200" b="0" i="0" kern="1200" dirty="0">
                <a:solidFill>
                  <a:schemeClr val="tx1"/>
                </a:solidFill>
                <a:effectLst/>
                <a:latin typeface="+mn-lt"/>
                <a:ea typeface="+mn-ea"/>
                <a:cs typeface="+mn-cs"/>
              </a:rPr>
              <a:t>full-time on 31 July 2020 but who started their post half-way through the academic year 2019-20 may be recorded as 1 FTE in the REF submission but would typically represent 0.5 FTE within the HESA Staff Record.</a:t>
            </a:r>
          </a:p>
          <a:p>
            <a:endParaRPr lang="en-GB" b="1" baseline="0" dirty="0"/>
          </a:p>
          <a:p>
            <a:endParaRPr lang="en-GB" b="0" dirty="0"/>
          </a:p>
        </p:txBody>
      </p:sp>
      <p:sp>
        <p:nvSpPr>
          <p:cNvPr id="4" name="Slide Number Placeholder 3"/>
          <p:cNvSpPr>
            <a:spLocks noGrp="1"/>
          </p:cNvSpPr>
          <p:nvPr>
            <p:ph type="sldNum" sz="quarter" idx="10"/>
          </p:nvPr>
        </p:nvSpPr>
        <p:spPr/>
        <p:txBody>
          <a:bodyPr/>
          <a:lstStyle/>
          <a:p>
            <a:fld id="{69D8FC64-4DC8-4504-A346-028AE6950BF5}" type="slidenum">
              <a:rPr lang="en-GB" smtClean="0"/>
              <a:t>21</a:t>
            </a:fld>
            <a:endParaRPr lang="en-GB" dirty="0"/>
          </a:p>
        </p:txBody>
      </p:sp>
    </p:spTree>
    <p:extLst>
      <p:ext uri="{BB962C8B-B14F-4D97-AF65-F5344CB8AC3E}">
        <p14:creationId xmlns:p14="http://schemas.microsoft.com/office/powerpoint/2010/main" val="20617597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9D8FC64-4DC8-4504-A346-028AE6950BF5}" type="slidenum">
              <a:rPr lang="en-GB" smtClean="0"/>
              <a:t>3</a:t>
            </a:fld>
            <a:endParaRPr lang="en-GB" dirty="0"/>
          </a:p>
        </p:txBody>
      </p:sp>
    </p:spTree>
    <p:extLst>
      <p:ext uri="{BB962C8B-B14F-4D97-AF65-F5344CB8AC3E}">
        <p14:creationId xmlns:p14="http://schemas.microsoft.com/office/powerpoint/2010/main" val="1444089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9D8FC64-4DC8-4504-A346-028AE6950BF5}" type="slidenum">
              <a:rPr lang="en-GB" smtClean="0"/>
              <a:t>4</a:t>
            </a:fld>
            <a:endParaRPr lang="en-GB" dirty="0"/>
          </a:p>
        </p:txBody>
      </p:sp>
    </p:spTree>
    <p:extLst>
      <p:ext uri="{BB962C8B-B14F-4D97-AF65-F5344CB8AC3E}">
        <p14:creationId xmlns:p14="http://schemas.microsoft.com/office/powerpoint/2010/main" val="40331044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9D8FC64-4DC8-4504-A346-028AE6950BF5}" type="slidenum">
              <a:rPr lang="en-GB" smtClean="0"/>
              <a:t>5</a:t>
            </a:fld>
            <a:endParaRPr lang="en-GB" dirty="0"/>
          </a:p>
        </p:txBody>
      </p:sp>
    </p:spTree>
    <p:extLst>
      <p:ext uri="{BB962C8B-B14F-4D97-AF65-F5344CB8AC3E}">
        <p14:creationId xmlns:p14="http://schemas.microsoft.com/office/powerpoint/2010/main" val="10450652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9D8FC64-4DC8-4504-A346-028AE6950BF5}" type="slidenum">
              <a:rPr lang="en-GB" smtClean="0"/>
              <a:t>6</a:t>
            </a:fld>
            <a:endParaRPr lang="en-GB" dirty="0"/>
          </a:p>
        </p:txBody>
      </p:sp>
    </p:spTree>
    <p:extLst>
      <p:ext uri="{BB962C8B-B14F-4D97-AF65-F5344CB8AC3E}">
        <p14:creationId xmlns:p14="http://schemas.microsoft.com/office/powerpoint/2010/main" val="6354774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9D8FC64-4DC8-4504-A346-028AE6950BF5}" type="slidenum">
              <a:rPr lang="en-GB" smtClean="0"/>
              <a:t>7</a:t>
            </a:fld>
            <a:endParaRPr lang="en-GB" dirty="0"/>
          </a:p>
        </p:txBody>
      </p:sp>
    </p:spTree>
    <p:extLst>
      <p:ext uri="{BB962C8B-B14F-4D97-AF65-F5344CB8AC3E}">
        <p14:creationId xmlns:p14="http://schemas.microsoft.com/office/powerpoint/2010/main" val="39297159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t-IT" baseline="0" dirty="0" smtClean="0"/>
              <a:t>Ask whether they were at briefing events in June. </a:t>
            </a:r>
          </a:p>
          <a:p>
            <a:r>
              <a:rPr lang="it-IT" dirty="0" smtClean="0"/>
              <a:t>Explain tha</a:t>
            </a:r>
            <a:r>
              <a:rPr lang="it-IT" baseline="0" dirty="0" smtClean="0"/>
              <a:t>t presentation is s</a:t>
            </a:r>
            <a:r>
              <a:rPr lang="it-IT" dirty="0" smtClean="0"/>
              <a:t>imilar</a:t>
            </a:r>
            <a:r>
              <a:rPr lang="it-IT" baseline="0" dirty="0" smtClean="0"/>
              <a:t> to what we covered during the briefing event but with more focus on what challenges for HEIs </a:t>
            </a:r>
          </a:p>
          <a:p>
            <a:r>
              <a:rPr lang="it-IT" baseline="0" dirty="0" smtClean="0"/>
              <a:t>New to REF could be.</a:t>
            </a:r>
          </a:p>
          <a:p>
            <a:r>
              <a:rPr lang="it-IT" baseline="0" dirty="0" smtClean="0"/>
              <a:t>Mention they shoudl feel free to interrupt and ask questions</a:t>
            </a:r>
            <a:endParaRPr lang="en-GB" dirty="0" smtClean="0"/>
          </a:p>
          <a:p>
            <a:endParaRPr lang="en-GB" baseline="0" dirty="0"/>
          </a:p>
          <a:p>
            <a:r>
              <a:rPr lang="en-GB" b="1" dirty="0"/>
              <a:t>SUPPLEMENTARY CRITERIA </a:t>
            </a:r>
            <a:r>
              <a:rPr lang="en-GB" dirty="0"/>
              <a:t>: to be included in</a:t>
            </a:r>
            <a:r>
              <a:rPr lang="en-GB" baseline="0" dirty="0"/>
              <a:t> </a:t>
            </a:r>
            <a:r>
              <a:rPr lang="en-GB" dirty="0"/>
              <a:t>REF5b</a:t>
            </a:r>
            <a:r>
              <a:rPr lang="en-GB" baseline="0" dirty="0"/>
              <a:t> (unit-level environment template)</a:t>
            </a:r>
            <a:endParaRPr lang="en-GB" dirty="0"/>
          </a:p>
          <a:p>
            <a:pPr marL="171450" indent="-171450">
              <a:buFont typeface="Arial" panose="020B0604020202020204" pitchFamily="34" charset="0"/>
              <a:buChar char="•"/>
            </a:pPr>
            <a:r>
              <a:rPr lang="en-GB" baseline="0" dirty="0"/>
              <a:t>All SPs in MPC (13-24): </a:t>
            </a:r>
          </a:p>
          <a:p>
            <a:pPr marL="628650" lvl="1" indent="-171450">
              <a:buFont typeface="Arial" panose="020B0604020202020204" pitchFamily="34" charset="0"/>
              <a:buChar char="•"/>
            </a:pPr>
            <a:r>
              <a:rPr lang="en-GB" baseline="0" dirty="0"/>
              <a:t>doctoral degrees split into PhDs and research-based professional doctorates </a:t>
            </a:r>
          </a:p>
          <a:p>
            <a:pPr marL="914400" lvl="2" indent="0">
              <a:buFont typeface="Arial" panose="020B0604020202020204" pitchFamily="34" charset="0"/>
              <a:buNone/>
            </a:pPr>
            <a:r>
              <a:rPr lang="en-GB" baseline="0" dirty="0">
                <a:sym typeface="Wingdings" panose="05000000000000000000" pitchFamily="2" charset="2"/>
              </a:rPr>
              <a:t>To be added to </a:t>
            </a:r>
            <a:r>
              <a:rPr lang="en-GB" baseline="0" dirty="0"/>
              <a:t>‘</a:t>
            </a:r>
            <a:r>
              <a:rPr lang="en-GB" dirty="0"/>
              <a:t>People: research students’ section of the REF5b template [total</a:t>
            </a:r>
            <a:r>
              <a:rPr lang="en-GB" baseline="0" dirty="0"/>
              <a:t> must be the same as in REF4A]</a:t>
            </a:r>
            <a:endParaRPr lang="en-GB" dirty="0"/>
          </a:p>
          <a:p>
            <a:pPr marL="171450" indent="-171450">
              <a:buFont typeface="Arial" panose="020B0604020202020204" pitchFamily="34" charset="0"/>
              <a:buChar char="•"/>
            </a:pPr>
            <a:r>
              <a:rPr lang="en-GB" dirty="0"/>
              <a:t>SP</a:t>
            </a:r>
            <a:r>
              <a:rPr lang="en-GB" baseline="0" dirty="0"/>
              <a:t> 8 and 9:</a:t>
            </a:r>
          </a:p>
          <a:p>
            <a:pPr marL="628650" lvl="1" indent="-171450">
              <a:buFont typeface="Arial" panose="020B0604020202020204" pitchFamily="34" charset="0"/>
              <a:buChar char="•"/>
            </a:pPr>
            <a:r>
              <a:rPr lang="en-GB" dirty="0"/>
              <a:t>usage of major national and international facilities not funded</a:t>
            </a:r>
            <a:r>
              <a:rPr lang="en-GB" baseline="0" dirty="0"/>
              <a:t> by RCs (time and cost when available)</a:t>
            </a:r>
            <a:r>
              <a:rPr lang="en-GB" baseline="0" dirty="0">
                <a:sym typeface="Wingdings" panose="05000000000000000000" pitchFamily="2" charset="2"/>
              </a:rPr>
              <a:t> </a:t>
            </a:r>
          </a:p>
          <a:p>
            <a:pPr marL="914400" lvl="2" indent="0">
              <a:buFont typeface="Arial" panose="020B0604020202020204" pitchFamily="34" charset="0"/>
              <a:buNone/>
            </a:pPr>
            <a:r>
              <a:rPr lang="en-GB" baseline="0" dirty="0">
                <a:sym typeface="Wingdings" panose="05000000000000000000" pitchFamily="2" charset="2"/>
              </a:rPr>
              <a:t>To be added to </a:t>
            </a:r>
            <a:r>
              <a:rPr lang="en-GB" baseline="0" dirty="0"/>
              <a:t>‘</a:t>
            </a:r>
            <a:r>
              <a:rPr lang="en-GB" dirty="0"/>
              <a:t>Income, infrastructure and facilities’ section of the REF5b template</a:t>
            </a:r>
          </a:p>
          <a:p>
            <a:pPr marL="171450" indent="-171450">
              <a:buFont typeface="Arial" panose="020B0604020202020204" pitchFamily="34" charset="0"/>
              <a:buChar char="•"/>
            </a:pPr>
            <a:r>
              <a:rPr lang="en-GB" dirty="0"/>
              <a:t>All</a:t>
            </a:r>
            <a:r>
              <a:rPr lang="en-GB" baseline="0" dirty="0"/>
              <a:t> SPs in MPD (25-34): </a:t>
            </a:r>
          </a:p>
          <a:p>
            <a:pPr marL="628650" lvl="1" indent="-171450">
              <a:buFont typeface="Arial" panose="020B0604020202020204" pitchFamily="34" charset="0"/>
              <a:buChar char="•"/>
            </a:pPr>
            <a:r>
              <a:rPr lang="en-GB" baseline="0" dirty="0"/>
              <a:t>funding received through sources not reported in HESA (</a:t>
            </a:r>
            <a:r>
              <a:rPr lang="en-GB" dirty="0"/>
              <a:t>commissions from artistic organisations and other sources, including from overseas)</a:t>
            </a:r>
            <a:r>
              <a:rPr lang="en-GB" baseline="0" dirty="0"/>
              <a:t> 				</a:t>
            </a:r>
            <a:r>
              <a:rPr lang="en-GB" baseline="0" dirty="0">
                <a:sym typeface="Wingdings" panose="05000000000000000000" pitchFamily="2" charset="2"/>
              </a:rPr>
              <a:t>To be added to </a:t>
            </a:r>
            <a:r>
              <a:rPr lang="en-GB" baseline="0" dirty="0"/>
              <a:t>‘</a:t>
            </a:r>
            <a:r>
              <a:rPr lang="en-GB" dirty="0"/>
              <a:t>Income, infrastructure and facilities’ section of the REF5b </a:t>
            </a:r>
            <a:r>
              <a:rPr lang="en-GB" dirty="0" smtClean="0"/>
              <a:t>template</a:t>
            </a:r>
            <a:endParaRPr lang="en-GB" dirty="0"/>
          </a:p>
        </p:txBody>
      </p:sp>
      <p:sp>
        <p:nvSpPr>
          <p:cNvPr id="4" name="Slide Number Placeholder 3"/>
          <p:cNvSpPr>
            <a:spLocks noGrp="1"/>
          </p:cNvSpPr>
          <p:nvPr>
            <p:ph type="sldNum" sz="quarter" idx="10"/>
          </p:nvPr>
        </p:nvSpPr>
        <p:spPr/>
        <p:txBody>
          <a:bodyPr/>
          <a:lstStyle/>
          <a:p>
            <a:fld id="{69D8FC64-4DC8-4504-A346-028AE6950BF5}" type="slidenum">
              <a:rPr lang="en-GB" smtClean="0"/>
              <a:t>8</a:t>
            </a:fld>
            <a:endParaRPr lang="en-GB" dirty="0"/>
          </a:p>
        </p:txBody>
      </p:sp>
    </p:spTree>
    <p:extLst>
      <p:ext uri="{BB962C8B-B14F-4D97-AF65-F5344CB8AC3E}">
        <p14:creationId xmlns:p14="http://schemas.microsoft.com/office/powerpoint/2010/main" val="18253411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Institutions are not obliged to use  the</a:t>
            </a:r>
            <a:r>
              <a:rPr lang="en-GB" baseline="0" dirty="0"/>
              <a:t> data we send them.</a:t>
            </a:r>
          </a:p>
          <a:p>
            <a:r>
              <a:rPr lang="en-GB" dirty="0"/>
              <a:t>Para</a:t>
            </a:r>
            <a:r>
              <a:rPr lang="en-GB" baseline="0" dirty="0"/>
              <a:t> </a:t>
            </a:r>
            <a:r>
              <a:rPr lang="en-GB" baseline="0" dirty="0" smtClean="0"/>
              <a:t>341,350,  </a:t>
            </a:r>
            <a:r>
              <a:rPr lang="en-GB" baseline="0" dirty="0"/>
              <a:t>of GOS</a:t>
            </a:r>
          </a:p>
          <a:p>
            <a:r>
              <a:rPr lang="en-GB" dirty="0"/>
              <a:t>In preparing their submissions, institutions should allocate these data to the relevant REF UOAs they are submitting in; </a:t>
            </a:r>
            <a:r>
              <a:rPr lang="en-GB" b="1" dirty="0"/>
              <a:t>or they may prepare their data from internal systems using HESA definitions. </a:t>
            </a:r>
            <a:endParaRPr lang="en-GB" dirty="0"/>
          </a:p>
        </p:txBody>
      </p:sp>
      <p:sp>
        <p:nvSpPr>
          <p:cNvPr id="4" name="Slide Number Placeholder 3"/>
          <p:cNvSpPr>
            <a:spLocks noGrp="1"/>
          </p:cNvSpPr>
          <p:nvPr>
            <p:ph type="sldNum" sz="quarter" idx="10"/>
          </p:nvPr>
        </p:nvSpPr>
        <p:spPr/>
        <p:txBody>
          <a:bodyPr/>
          <a:lstStyle/>
          <a:p>
            <a:fld id="{69D8FC64-4DC8-4504-A346-028AE6950BF5}" type="slidenum">
              <a:rPr lang="en-GB" smtClean="0"/>
              <a:t>9</a:t>
            </a:fld>
            <a:endParaRPr lang="en-GB" dirty="0"/>
          </a:p>
        </p:txBody>
      </p:sp>
    </p:spTree>
    <p:extLst>
      <p:ext uri="{BB962C8B-B14F-4D97-AF65-F5344CB8AC3E}">
        <p14:creationId xmlns:p14="http://schemas.microsoft.com/office/powerpoint/2010/main" val="773951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07F7EF4-0D1F-464E-AB2A-FE487B9B513E}" type="datetimeFigureOut">
              <a:rPr lang="en-GB" smtClean="0"/>
              <a:t>20/10/2019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ACFB0FF-DA61-43CC-90B3-2D30A4B48104}" type="slidenum">
              <a:rPr lang="en-GB" smtClean="0"/>
              <a:t>‹#›</a:t>
            </a:fld>
            <a:endParaRPr lang="en-GB" dirty="0"/>
          </a:p>
        </p:txBody>
      </p:sp>
    </p:spTree>
    <p:extLst>
      <p:ext uri="{BB962C8B-B14F-4D97-AF65-F5344CB8AC3E}">
        <p14:creationId xmlns:p14="http://schemas.microsoft.com/office/powerpoint/2010/main" val="6876127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07F7EF4-0D1F-464E-AB2A-FE487B9B513E}" type="datetimeFigureOut">
              <a:rPr lang="en-GB" smtClean="0"/>
              <a:t>20/10/2019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ACFB0FF-DA61-43CC-90B3-2D30A4B48104}" type="slidenum">
              <a:rPr lang="en-GB" smtClean="0"/>
              <a:t>‹#›</a:t>
            </a:fld>
            <a:endParaRPr lang="en-GB" dirty="0"/>
          </a:p>
        </p:txBody>
      </p:sp>
    </p:spTree>
    <p:extLst>
      <p:ext uri="{BB962C8B-B14F-4D97-AF65-F5344CB8AC3E}">
        <p14:creationId xmlns:p14="http://schemas.microsoft.com/office/powerpoint/2010/main" val="1346935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07F7EF4-0D1F-464E-AB2A-FE487B9B513E}" type="datetimeFigureOut">
              <a:rPr lang="en-GB" smtClean="0"/>
              <a:t>20/10/2019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ACFB0FF-DA61-43CC-90B3-2D30A4B48104}" type="slidenum">
              <a:rPr lang="en-GB" smtClean="0"/>
              <a:t>‹#›</a:t>
            </a:fld>
            <a:endParaRPr lang="en-GB" dirty="0"/>
          </a:p>
        </p:txBody>
      </p:sp>
    </p:spTree>
    <p:extLst>
      <p:ext uri="{BB962C8B-B14F-4D97-AF65-F5344CB8AC3E}">
        <p14:creationId xmlns:p14="http://schemas.microsoft.com/office/powerpoint/2010/main" val="1626124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07F7EF4-0D1F-464E-AB2A-FE487B9B513E}" type="datetimeFigureOut">
              <a:rPr lang="en-GB" smtClean="0"/>
              <a:t>20/10/2019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ACFB0FF-DA61-43CC-90B3-2D30A4B48104}" type="slidenum">
              <a:rPr lang="en-GB" smtClean="0"/>
              <a:t>‹#›</a:t>
            </a:fld>
            <a:endParaRPr lang="en-GB" dirty="0"/>
          </a:p>
        </p:txBody>
      </p:sp>
    </p:spTree>
    <p:extLst>
      <p:ext uri="{BB962C8B-B14F-4D97-AF65-F5344CB8AC3E}">
        <p14:creationId xmlns:p14="http://schemas.microsoft.com/office/powerpoint/2010/main" val="1778265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7F7EF4-0D1F-464E-AB2A-FE487B9B513E}" type="datetimeFigureOut">
              <a:rPr lang="en-GB" smtClean="0"/>
              <a:t>20/10/2019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ACFB0FF-DA61-43CC-90B3-2D30A4B48104}" type="slidenum">
              <a:rPr lang="en-GB" smtClean="0"/>
              <a:t>‹#›</a:t>
            </a:fld>
            <a:endParaRPr lang="en-GB" dirty="0"/>
          </a:p>
        </p:txBody>
      </p:sp>
    </p:spTree>
    <p:extLst>
      <p:ext uri="{BB962C8B-B14F-4D97-AF65-F5344CB8AC3E}">
        <p14:creationId xmlns:p14="http://schemas.microsoft.com/office/powerpoint/2010/main" val="3076188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07F7EF4-0D1F-464E-AB2A-FE487B9B513E}" type="datetimeFigureOut">
              <a:rPr lang="en-GB" smtClean="0"/>
              <a:t>20/10/2019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ACFB0FF-DA61-43CC-90B3-2D30A4B48104}" type="slidenum">
              <a:rPr lang="en-GB" smtClean="0"/>
              <a:t>‹#›</a:t>
            </a:fld>
            <a:endParaRPr lang="en-GB" dirty="0"/>
          </a:p>
        </p:txBody>
      </p:sp>
    </p:spTree>
    <p:extLst>
      <p:ext uri="{BB962C8B-B14F-4D97-AF65-F5344CB8AC3E}">
        <p14:creationId xmlns:p14="http://schemas.microsoft.com/office/powerpoint/2010/main" val="3161355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07F7EF4-0D1F-464E-AB2A-FE487B9B513E}" type="datetimeFigureOut">
              <a:rPr lang="en-GB" smtClean="0"/>
              <a:t>20/10/2019</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1ACFB0FF-DA61-43CC-90B3-2D30A4B48104}" type="slidenum">
              <a:rPr lang="en-GB" smtClean="0"/>
              <a:t>‹#›</a:t>
            </a:fld>
            <a:endParaRPr lang="en-GB" dirty="0"/>
          </a:p>
        </p:txBody>
      </p:sp>
    </p:spTree>
    <p:extLst>
      <p:ext uri="{BB962C8B-B14F-4D97-AF65-F5344CB8AC3E}">
        <p14:creationId xmlns:p14="http://schemas.microsoft.com/office/powerpoint/2010/main" val="2588441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07F7EF4-0D1F-464E-AB2A-FE487B9B513E}" type="datetimeFigureOut">
              <a:rPr lang="en-GB" smtClean="0"/>
              <a:t>20/10/2019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1ACFB0FF-DA61-43CC-90B3-2D30A4B48104}" type="slidenum">
              <a:rPr lang="en-GB" smtClean="0"/>
              <a:t>‹#›</a:t>
            </a:fld>
            <a:endParaRPr lang="en-GB" dirty="0"/>
          </a:p>
        </p:txBody>
      </p:sp>
    </p:spTree>
    <p:extLst>
      <p:ext uri="{BB962C8B-B14F-4D97-AF65-F5344CB8AC3E}">
        <p14:creationId xmlns:p14="http://schemas.microsoft.com/office/powerpoint/2010/main" val="3433050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7F7EF4-0D1F-464E-AB2A-FE487B9B513E}" type="datetimeFigureOut">
              <a:rPr lang="en-GB" smtClean="0"/>
              <a:t>20/10/2019</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1ACFB0FF-DA61-43CC-90B3-2D30A4B48104}" type="slidenum">
              <a:rPr lang="en-GB" smtClean="0"/>
              <a:t>‹#›</a:t>
            </a:fld>
            <a:endParaRPr lang="en-GB" dirty="0"/>
          </a:p>
        </p:txBody>
      </p:sp>
    </p:spTree>
    <p:extLst>
      <p:ext uri="{BB962C8B-B14F-4D97-AF65-F5344CB8AC3E}">
        <p14:creationId xmlns:p14="http://schemas.microsoft.com/office/powerpoint/2010/main" val="2966781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07F7EF4-0D1F-464E-AB2A-FE487B9B513E}" type="datetimeFigureOut">
              <a:rPr lang="en-GB" smtClean="0"/>
              <a:t>20/10/2019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ACFB0FF-DA61-43CC-90B3-2D30A4B48104}" type="slidenum">
              <a:rPr lang="en-GB" smtClean="0"/>
              <a:t>‹#›</a:t>
            </a:fld>
            <a:endParaRPr lang="en-GB" dirty="0"/>
          </a:p>
        </p:txBody>
      </p:sp>
    </p:spTree>
    <p:extLst>
      <p:ext uri="{BB962C8B-B14F-4D97-AF65-F5344CB8AC3E}">
        <p14:creationId xmlns:p14="http://schemas.microsoft.com/office/powerpoint/2010/main" val="3370017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07F7EF4-0D1F-464E-AB2A-FE487B9B513E}" type="datetimeFigureOut">
              <a:rPr lang="en-GB" smtClean="0"/>
              <a:t>20/10/2019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ACFB0FF-DA61-43CC-90B3-2D30A4B48104}" type="slidenum">
              <a:rPr lang="en-GB" smtClean="0"/>
              <a:t>‹#›</a:t>
            </a:fld>
            <a:endParaRPr lang="en-GB" dirty="0"/>
          </a:p>
        </p:txBody>
      </p:sp>
    </p:spTree>
    <p:extLst>
      <p:ext uri="{BB962C8B-B14F-4D97-AF65-F5344CB8AC3E}">
        <p14:creationId xmlns:p14="http://schemas.microsoft.com/office/powerpoint/2010/main" val="435637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7F7EF4-0D1F-464E-AB2A-FE487B9B513E}" type="datetimeFigureOut">
              <a:rPr lang="en-GB" smtClean="0"/>
              <a:t>20/10/2019</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CFB0FF-DA61-43CC-90B3-2D30A4B48104}" type="slidenum">
              <a:rPr lang="en-GB" smtClean="0"/>
              <a:t>‹#›</a:t>
            </a:fld>
            <a:endParaRPr lang="en-GB" dirty="0"/>
          </a:p>
        </p:txBody>
      </p:sp>
    </p:spTree>
    <p:extLst>
      <p:ext uri="{BB962C8B-B14F-4D97-AF65-F5344CB8AC3E}">
        <p14:creationId xmlns:p14="http://schemas.microsoft.com/office/powerpoint/2010/main" val="3021356265"/>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hyperlink" Target="mailto:info@ref.ac.uk"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Title 9"/>
          <p:cNvSpPr txBox="1">
            <a:spLocks/>
          </p:cNvSpPr>
          <p:nvPr/>
        </p:nvSpPr>
        <p:spPr>
          <a:xfrm>
            <a:off x="1199456" y="647700"/>
            <a:ext cx="6360841" cy="2572627"/>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4800" b="1" dirty="0">
                <a:solidFill>
                  <a:srgbClr val="4D738A"/>
                </a:solidFill>
                <a:cs typeface="Calibri" panose="020F0502020204030204" pitchFamily="34" charset="0"/>
              </a:rPr>
              <a:t>New entrants to REF 2021 workshop: October 2019</a:t>
            </a:r>
            <a:endParaRPr lang="en-US" sz="3600" dirty="0">
              <a:solidFill>
                <a:srgbClr val="4D738A"/>
              </a:solidFill>
            </a:endParaRPr>
          </a:p>
          <a:p>
            <a:endParaRPr lang="en-GB" sz="4800" b="1" dirty="0">
              <a:solidFill>
                <a:srgbClr val="4D738A"/>
              </a:solidFill>
              <a:cs typeface="Calibri" panose="020F0502020204030204" pitchFamily="34" charset="0"/>
            </a:endParaRPr>
          </a:p>
        </p:txBody>
      </p:sp>
      <p:sp>
        <p:nvSpPr>
          <p:cNvPr id="5" name="TextBox 4"/>
          <p:cNvSpPr txBox="1"/>
          <p:nvPr/>
        </p:nvSpPr>
        <p:spPr>
          <a:xfrm>
            <a:off x="1199456" y="2613426"/>
            <a:ext cx="6070600" cy="830997"/>
          </a:xfrm>
          <a:prstGeom prst="rect">
            <a:avLst/>
          </a:prstGeom>
          <a:noFill/>
        </p:spPr>
        <p:txBody>
          <a:bodyPr wrap="square" rtlCol="0">
            <a:spAutoFit/>
          </a:bodyPr>
          <a:lstStyle/>
          <a:p>
            <a:r>
              <a:rPr lang="en-GB" sz="2400" dirty="0"/>
              <a:t/>
            </a:r>
            <a:br>
              <a:rPr lang="en-GB" sz="2400" dirty="0"/>
            </a:br>
            <a:endParaRPr lang="en-GB" sz="2400" dirty="0"/>
          </a:p>
        </p:txBody>
      </p:sp>
      <p:sp>
        <p:nvSpPr>
          <p:cNvPr id="6" name="Subtitle 2"/>
          <p:cNvSpPr txBox="1">
            <a:spLocks/>
          </p:cNvSpPr>
          <p:nvPr/>
        </p:nvSpPr>
        <p:spPr>
          <a:xfrm>
            <a:off x="1199456" y="2798037"/>
            <a:ext cx="9272401" cy="11938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912813">
              <a:lnSpc>
                <a:spcPts val="4400"/>
              </a:lnSpc>
              <a:buNone/>
              <a:defRPr/>
            </a:pPr>
            <a:endParaRPr lang="en-GB" sz="4000" b="1" dirty="0">
              <a:solidFill>
                <a:srgbClr val="FF9F19"/>
              </a:solidFill>
              <a:latin typeface="Calibri" panose="020F0502020204030204" pitchFamily="34" charset="0"/>
              <a:cs typeface="Calibri" panose="020F0502020204030204" pitchFamily="34" charset="0"/>
            </a:endParaRPr>
          </a:p>
        </p:txBody>
      </p:sp>
      <p:sp>
        <p:nvSpPr>
          <p:cNvPr id="8" name="Rectangle 7"/>
          <p:cNvSpPr/>
          <p:nvPr/>
        </p:nvSpPr>
        <p:spPr>
          <a:xfrm rot="10800000">
            <a:off x="7759700" y="0"/>
            <a:ext cx="44577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TextBox 9"/>
          <p:cNvSpPr txBox="1"/>
          <p:nvPr/>
        </p:nvSpPr>
        <p:spPr>
          <a:xfrm>
            <a:off x="8026616" y="2013826"/>
            <a:ext cx="3873284" cy="1877437"/>
          </a:xfrm>
          <a:prstGeom prst="rect">
            <a:avLst/>
          </a:prstGeom>
          <a:noFill/>
        </p:spPr>
        <p:txBody>
          <a:bodyPr wrap="square" rtlCol="0">
            <a:spAutoFit/>
          </a:bodyPr>
          <a:lstStyle/>
          <a:p>
            <a:pPr algn="ctr"/>
            <a:r>
              <a:rPr lang="en-US" sz="2900" dirty="0">
                <a:solidFill>
                  <a:schemeClr val="bg1"/>
                </a:solidFill>
              </a:rPr>
              <a:t>Follow us on Twitter </a:t>
            </a:r>
          </a:p>
          <a:p>
            <a:pPr algn="ctr"/>
            <a:r>
              <a:rPr lang="en-US" sz="2900" dirty="0">
                <a:solidFill>
                  <a:schemeClr val="bg1"/>
                </a:solidFill>
              </a:rPr>
              <a:t>@REF_2021</a:t>
            </a:r>
          </a:p>
          <a:p>
            <a:pPr algn="ctr"/>
            <a:endParaRPr lang="en-US" sz="2900" b="1" dirty="0">
              <a:solidFill>
                <a:schemeClr val="bg1"/>
              </a:solidFill>
            </a:endParaRPr>
          </a:p>
          <a:p>
            <a:pPr algn="ctr"/>
            <a:r>
              <a:rPr lang="en-US" sz="2900" dirty="0">
                <a:solidFill>
                  <a:schemeClr val="bg1"/>
                </a:solidFill>
              </a:rPr>
              <a:t>Email us: info@ref.ac.uk </a:t>
            </a:r>
            <a:endParaRPr lang="en-US" sz="4000" dirty="0">
              <a:solidFill>
                <a:srgbClr val="FF9F19"/>
              </a:solidFill>
            </a:endParaRPr>
          </a:p>
        </p:txBody>
      </p:sp>
      <p:pic>
        <p:nvPicPr>
          <p:cNvPr id="11" name="Picture 10"/>
          <p:cNvPicPr>
            <a:picLocks noChangeAspect="1"/>
          </p:cNvPicPr>
          <p:nvPr/>
        </p:nvPicPr>
        <p:blipFill rotWithShape="1">
          <a:blip r:embed="rId3" cstate="print">
            <a:extLst>
              <a:ext uri="{28A0092B-C50C-407E-A947-70E740481C1C}">
                <a14:useLocalDpi xmlns:a14="http://schemas.microsoft.com/office/drawing/2010/main" val="0"/>
              </a:ext>
            </a:extLst>
          </a:blip>
          <a:srcRect r="28878"/>
          <a:stretch/>
        </p:blipFill>
        <p:spPr>
          <a:xfrm>
            <a:off x="8189018" y="636393"/>
            <a:ext cx="3710882" cy="1042110"/>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81335" y="4609491"/>
            <a:ext cx="4512064" cy="1806446"/>
          </a:xfrm>
          <a:prstGeom prst="rect">
            <a:avLst/>
          </a:prstGeom>
        </p:spPr>
      </p:pic>
      <p:sp>
        <p:nvSpPr>
          <p:cNvPr id="2" name="Rectangle 1">
            <a:extLst>
              <a:ext uri="{FF2B5EF4-FFF2-40B4-BE49-F238E27FC236}">
                <a16:creationId xmlns:a16="http://schemas.microsoft.com/office/drawing/2014/main" xmlns="" id="{D0621E29-81D0-4960-AD85-C3D3690D8096}"/>
              </a:ext>
            </a:extLst>
          </p:cNvPr>
          <p:cNvSpPr/>
          <p:nvPr/>
        </p:nvSpPr>
        <p:spPr>
          <a:xfrm>
            <a:off x="1559859" y="4479091"/>
            <a:ext cx="2590800" cy="1007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 name="Picture 12">
            <a:extLst>
              <a:ext uri="{FF2B5EF4-FFF2-40B4-BE49-F238E27FC236}">
                <a16:creationId xmlns:a16="http://schemas.microsoft.com/office/drawing/2014/main" xmlns="" id="{07397424-9B56-48B0-ADD6-CA9E0CBFD24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781335" y="4772345"/>
            <a:ext cx="2185102" cy="690643"/>
          </a:xfrm>
          <a:prstGeom prst="rect">
            <a:avLst/>
          </a:prstGeom>
        </p:spPr>
      </p:pic>
    </p:spTree>
    <p:extLst>
      <p:ext uri="{BB962C8B-B14F-4D97-AF65-F5344CB8AC3E}">
        <p14:creationId xmlns:p14="http://schemas.microsoft.com/office/powerpoint/2010/main" val="27804923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838200" y="365125"/>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solidFill>
                  <a:srgbClr val="4D738A"/>
                </a:solidFill>
                <a:latin typeface="Calibri" panose="020F0502020204030204" pitchFamily="34" charset="0"/>
              </a:rPr>
              <a:t>Research doctoral degrees </a:t>
            </a:r>
            <a:r>
              <a:rPr lang="en-GB" dirty="0" smtClean="0">
                <a:solidFill>
                  <a:srgbClr val="4D738A"/>
                </a:solidFill>
                <a:latin typeface="Calibri" panose="020F0502020204030204" pitchFamily="34" charset="0"/>
              </a:rPr>
              <a:t>awarded:</a:t>
            </a:r>
          </a:p>
          <a:p>
            <a:r>
              <a:rPr lang="it-IT" dirty="0" smtClean="0">
                <a:solidFill>
                  <a:srgbClr val="4D738A"/>
                </a:solidFill>
                <a:latin typeface="Calibri" panose="020F0502020204030204" pitchFamily="34" charset="0"/>
              </a:rPr>
              <a:t>HESA data (1)</a:t>
            </a:r>
            <a:endParaRPr lang="en-GB" dirty="0">
              <a:solidFill>
                <a:srgbClr val="4D738A"/>
              </a:solidFill>
              <a:latin typeface="Calibri" panose="020F0502020204030204" pitchFamily="34" charset="0"/>
            </a:endParaRPr>
          </a:p>
          <a:p>
            <a:endParaRPr lang="en-GB" dirty="0"/>
          </a:p>
        </p:txBody>
      </p:sp>
      <p:sp>
        <p:nvSpPr>
          <p:cNvPr id="6" name="Content Placeholder 2"/>
          <p:cNvSpPr txBox="1">
            <a:spLocks/>
          </p:cNvSpPr>
          <p:nvPr/>
        </p:nvSpPr>
        <p:spPr>
          <a:xfrm>
            <a:off x="825674" y="958468"/>
            <a:ext cx="10904913" cy="550209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2400" dirty="0">
              <a:solidFill>
                <a:srgbClr val="4D738A"/>
              </a:solidFill>
              <a:latin typeface="+mj-lt"/>
            </a:endParaRPr>
          </a:p>
          <a:p>
            <a:endParaRPr lang="en-GB" sz="2400" dirty="0">
              <a:solidFill>
                <a:srgbClr val="4D738A"/>
              </a:solidFill>
              <a:latin typeface="+mj-lt"/>
            </a:endParaRPr>
          </a:p>
          <a:p>
            <a:endParaRPr lang="en-GB" sz="2400" dirty="0">
              <a:solidFill>
                <a:srgbClr val="4D738A"/>
              </a:solidFill>
              <a:latin typeface="+mj-lt"/>
            </a:endParaRPr>
          </a:p>
        </p:txBody>
      </p:sp>
      <p:sp>
        <p:nvSpPr>
          <p:cNvPr id="7" name="Content Placeholder 2"/>
          <p:cNvSpPr txBox="1">
            <a:spLocks/>
          </p:cNvSpPr>
          <p:nvPr/>
        </p:nvSpPr>
        <p:spPr>
          <a:xfrm>
            <a:off x="895110" y="1690688"/>
            <a:ext cx="10904913" cy="550209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b="1" dirty="0" smtClean="0">
                <a:solidFill>
                  <a:srgbClr val="4D738A"/>
                </a:solidFill>
                <a:latin typeface="+mj-lt"/>
              </a:rPr>
              <a:t>REF4a workbook </a:t>
            </a:r>
            <a:r>
              <a:rPr lang="en-GB" dirty="0" smtClean="0">
                <a:solidFill>
                  <a:srgbClr val="4D738A"/>
                </a:solidFill>
                <a:latin typeface="+mj-lt"/>
              </a:rPr>
              <a:t>can have up to </a:t>
            </a:r>
            <a:r>
              <a:rPr lang="en-GB" dirty="0" smtClean="0">
                <a:solidFill>
                  <a:srgbClr val="4D738A"/>
                </a:solidFill>
                <a:latin typeface="+mj-lt"/>
              </a:rPr>
              <a:t>three sheets:</a:t>
            </a:r>
            <a:endParaRPr lang="en-GB" dirty="0">
              <a:solidFill>
                <a:srgbClr val="4D738A"/>
              </a:solidFill>
              <a:latin typeface="+mj-lt"/>
            </a:endParaRPr>
          </a:p>
          <a:p>
            <a:pPr lvl="1"/>
            <a:r>
              <a:rPr lang="en-GB" dirty="0">
                <a:solidFill>
                  <a:srgbClr val="4D738A"/>
                </a:solidFill>
                <a:latin typeface="+mj-lt"/>
              </a:rPr>
              <a:t>Number </a:t>
            </a:r>
            <a:r>
              <a:rPr lang="en-GB" dirty="0">
                <a:solidFill>
                  <a:srgbClr val="4D738A"/>
                </a:solidFill>
                <a:latin typeface="+mj-lt"/>
              </a:rPr>
              <a:t>of research doctoral degrees awarded by </a:t>
            </a:r>
            <a:r>
              <a:rPr lang="en-GB" dirty="0">
                <a:solidFill>
                  <a:srgbClr val="4D738A"/>
                </a:solidFill>
                <a:latin typeface="+mj-lt"/>
              </a:rPr>
              <a:t>REF2014 UOAs (unclassified for new submissions) </a:t>
            </a:r>
          </a:p>
          <a:p>
            <a:pPr lvl="1"/>
            <a:r>
              <a:rPr lang="en-GB" dirty="0" smtClean="0">
                <a:solidFill>
                  <a:srgbClr val="4D738A"/>
                </a:solidFill>
                <a:latin typeface="+mj-lt"/>
              </a:rPr>
              <a:t>Number </a:t>
            </a:r>
            <a:r>
              <a:rPr lang="en-GB" dirty="0">
                <a:solidFill>
                  <a:srgbClr val="4D738A"/>
                </a:solidFill>
                <a:latin typeface="+mj-lt"/>
              </a:rPr>
              <a:t>of research doctoral degrees awarded by Cost </a:t>
            </a:r>
            <a:r>
              <a:rPr lang="en-GB" dirty="0" smtClean="0">
                <a:solidFill>
                  <a:srgbClr val="4D738A"/>
                </a:solidFill>
                <a:latin typeface="+mj-lt"/>
              </a:rPr>
              <a:t>Centre</a:t>
            </a:r>
            <a:endParaRPr lang="en-GB" dirty="0">
              <a:solidFill>
                <a:srgbClr val="4D738A"/>
              </a:solidFill>
              <a:latin typeface="+mj-lt"/>
            </a:endParaRPr>
          </a:p>
          <a:p>
            <a:pPr lvl="1"/>
            <a:r>
              <a:rPr lang="en-GB" dirty="0" smtClean="0">
                <a:solidFill>
                  <a:srgbClr val="4D738A"/>
                </a:solidFill>
                <a:latin typeface="+mj-lt"/>
              </a:rPr>
              <a:t>Individualised </a:t>
            </a:r>
            <a:r>
              <a:rPr lang="en-GB" dirty="0">
                <a:solidFill>
                  <a:srgbClr val="4D738A"/>
                </a:solidFill>
                <a:latin typeface="+mj-lt"/>
              </a:rPr>
              <a:t>data</a:t>
            </a:r>
          </a:p>
          <a:p>
            <a:r>
              <a:rPr lang="en-GB" dirty="0">
                <a:solidFill>
                  <a:srgbClr val="4D738A"/>
                </a:solidFill>
                <a:latin typeface="+mj-lt"/>
              </a:rPr>
              <a:t>We identify research doctoral degrees awarded as the instances who:</a:t>
            </a:r>
          </a:p>
          <a:p>
            <a:pPr lvl="1"/>
            <a:r>
              <a:rPr lang="en-GB" dirty="0">
                <a:solidFill>
                  <a:srgbClr val="4D738A"/>
                </a:solidFill>
                <a:latin typeface="+mj-lt"/>
              </a:rPr>
              <a:t>Successfully completed a course with qualification that is a </a:t>
            </a:r>
            <a:r>
              <a:rPr lang="en-GB" b="1" dirty="0">
                <a:solidFill>
                  <a:srgbClr val="4D738A"/>
                </a:solidFill>
                <a:latin typeface="+mj-lt"/>
              </a:rPr>
              <a:t>doctorate degree that meets the criteria for a research-based higher degree </a:t>
            </a:r>
          </a:p>
          <a:p>
            <a:pPr lvl="1"/>
            <a:r>
              <a:rPr lang="en-GB" dirty="0">
                <a:solidFill>
                  <a:srgbClr val="4D738A"/>
                </a:solidFill>
                <a:latin typeface="+mj-lt"/>
              </a:rPr>
              <a:t>Are not incoming or visiting exchange students </a:t>
            </a:r>
          </a:p>
          <a:p>
            <a:r>
              <a:rPr lang="en-GB" dirty="0" smtClean="0">
                <a:solidFill>
                  <a:srgbClr val="4D738A"/>
                </a:solidFill>
                <a:latin typeface="+mj-lt"/>
              </a:rPr>
              <a:t>We </a:t>
            </a:r>
            <a:r>
              <a:rPr lang="en-GB" dirty="0">
                <a:solidFill>
                  <a:srgbClr val="4D738A"/>
                </a:solidFill>
                <a:latin typeface="+mj-lt"/>
              </a:rPr>
              <a:t>consider cases of</a:t>
            </a:r>
            <a:r>
              <a:rPr lang="en-GB" b="1" dirty="0">
                <a:solidFill>
                  <a:srgbClr val="4D738A"/>
                </a:solidFill>
                <a:latin typeface="+mj-lt"/>
              </a:rPr>
              <a:t> formal </a:t>
            </a:r>
            <a:r>
              <a:rPr lang="en-GB" b="1" dirty="0">
                <a:solidFill>
                  <a:srgbClr val="4D738A"/>
                </a:solidFill>
                <a:latin typeface="+mj-lt"/>
              </a:rPr>
              <a:t>concurrent and sequential supervisions </a:t>
            </a:r>
            <a:r>
              <a:rPr lang="en-GB" dirty="0">
                <a:solidFill>
                  <a:srgbClr val="4D738A"/>
                </a:solidFill>
                <a:latin typeface="+mj-lt"/>
              </a:rPr>
              <a:t>for students who started on or after 2015-16 to the extent </a:t>
            </a:r>
            <a:r>
              <a:rPr lang="en-GB" dirty="0">
                <a:solidFill>
                  <a:srgbClr val="4D738A"/>
                </a:solidFill>
                <a:latin typeface="+mj-lt"/>
              </a:rPr>
              <a:t>that </a:t>
            </a:r>
            <a:r>
              <a:rPr lang="en-GB" dirty="0">
                <a:solidFill>
                  <a:srgbClr val="4D738A"/>
                </a:solidFill>
                <a:latin typeface="+mj-lt"/>
              </a:rPr>
              <a:t>they are recorded in HESA returns and that partner institutions </a:t>
            </a:r>
            <a:r>
              <a:rPr lang="en-GB">
                <a:solidFill>
                  <a:srgbClr val="4D738A"/>
                </a:solidFill>
                <a:latin typeface="+mj-lt"/>
              </a:rPr>
              <a:t>are </a:t>
            </a:r>
            <a:r>
              <a:rPr lang="en-GB" smtClean="0">
                <a:solidFill>
                  <a:srgbClr val="4D738A"/>
                </a:solidFill>
                <a:latin typeface="+mj-lt"/>
              </a:rPr>
              <a:t>REF-eligible</a:t>
            </a:r>
            <a:endParaRPr lang="en-GB" dirty="0">
              <a:solidFill>
                <a:srgbClr val="4D738A"/>
              </a:solidFill>
              <a:latin typeface="+mj-lt"/>
            </a:endParaRPr>
          </a:p>
          <a:p>
            <a:pPr marL="0" indent="0">
              <a:buNone/>
            </a:pPr>
            <a:endParaRPr lang="en-GB" dirty="0">
              <a:solidFill>
                <a:srgbClr val="4D738A"/>
              </a:solidFill>
              <a:latin typeface="+mj-lt"/>
            </a:endParaRPr>
          </a:p>
          <a:p>
            <a:pPr lvl="1"/>
            <a:endParaRPr lang="en-GB" sz="2000" dirty="0">
              <a:solidFill>
                <a:srgbClr val="4D738A"/>
              </a:solidFill>
              <a:latin typeface="+mj-lt"/>
            </a:endParaRPr>
          </a:p>
          <a:p>
            <a:endParaRPr lang="en-GB" sz="2400" dirty="0">
              <a:solidFill>
                <a:srgbClr val="4D738A"/>
              </a:solidFill>
              <a:latin typeface="+mj-lt"/>
            </a:endParaRPr>
          </a:p>
          <a:p>
            <a:endParaRPr lang="en-GB" sz="2400" dirty="0">
              <a:solidFill>
                <a:srgbClr val="4D738A"/>
              </a:solidFill>
              <a:latin typeface="+mj-lt"/>
            </a:endParaRPr>
          </a:p>
        </p:txBody>
      </p:sp>
    </p:spTree>
    <p:extLst>
      <p:ext uri="{BB962C8B-B14F-4D97-AF65-F5344CB8AC3E}">
        <p14:creationId xmlns:p14="http://schemas.microsoft.com/office/powerpoint/2010/main" val="3825775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838200" y="365125"/>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solidFill>
                  <a:srgbClr val="4D738A"/>
                </a:solidFill>
                <a:latin typeface="Calibri" panose="020F0502020204030204" pitchFamily="34" charset="0"/>
              </a:rPr>
              <a:t>Research doctoral degrees </a:t>
            </a:r>
            <a:r>
              <a:rPr lang="en-GB" dirty="0" smtClean="0">
                <a:solidFill>
                  <a:srgbClr val="4D738A"/>
                </a:solidFill>
                <a:latin typeface="Calibri" panose="020F0502020204030204" pitchFamily="34" charset="0"/>
              </a:rPr>
              <a:t>awarded:</a:t>
            </a:r>
          </a:p>
          <a:p>
            <a:r>
              <a:rPr lang="en-GB" dirty="0" smtClean="0">
                <a:solidFill>
                  <a:srgbClr val="4D738A"/>
                </a:solidFill>
                <a:latin typeface="Calibri" panose="020F0502020204030204" pitchFamily="34" charset="0"/>
              </a:rPr>
              <a:t>HESA data(2</a:t>
            </a:r>
            <a:r>
              <a:rPr lang="en-GB" dirty="0">
                <a:solidFill>
                  <a:srgbClr val="4D738A"/>
                </a:solidFill>
                <a:latin typeface="Calibri" panose="020F0502020204030204" pitchFamily="34" charset="0"/>
              </a:rPr>
              <a:t>)</a:t>
            </a:r>
            <a:endParaRPr lang="en-GB" dirty="0"/>
          </a:p>
        </p:txBody>
      </p:sp>
      <p:sp>
        <p:nvSpPr>
          <p:cNvPr id="6" name="Content Placeholder 2"/>
          <p:cNvSpPr txBox="1">
            <a:spLocks/>
          </p:cNvSpPr>
          <p:nvPr/>
        </p:nvSpPr>
        <p:spPr>
          <a:xfrm>
            <a:off x="838200" y="958468"/>
            <a:ext cx="10904913" cy="550209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2400" dirty="0">
              <a:solidFill>
                <a:srgbClr val="4D738A"/>
              </a:solidFill>
              <a:latin typeface="+mj-lt"/>
            </a:endParaRPr>
          </a:p>
          <a:p>
            <a:endParaRPr lang="en-GB" sz="2400" dirty="0">
              <a:solidFill>
                <a:srgbClr val="4D738A"/>
              </a:solidFill>
              <a:latin typeface="+mj-lt"/>
            </a:endParaRPr>
          </a:p>
          <a:p>
            <a:endParaRPr lang="en-GB" sz="2400" dirty="0">
              <a:solidFill>
                <a:srgbClr val="4D738A"/>
              </a:solidFill>
              <a:latin typeface="+mj-lt"/>
            </a:endParaRPr>
          </a:p>
        </p:txBody>
      </p:sp>
      <p:sp>
        <p:nvSpPr>
          <p:cNvPr id="7" name="Content Placeholder 2"/>
          <p:cNvSpPr txBox="1">
            <a:spLocks/>
          </p:cNvSpPr>
          <p:nvPr/>
        </p:nvSpPr>
        <p:spPr>
          <a:xfrm>
            <a:off x="838200" y="1355902"/>
            <a:ext cx="10904913" cy="550209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GB" sz="2400" dirty="0">
              <a:solidFill>
                <a:srgbClr val="4D738A"/>
              </a:solidFill>
              <a:latin typeface="+mj-lt"/>
            </a:endParaRPr>
          </a:p>
          <a:p>
            <a:pPr marL="0" indent="0">
              <a:buNone/>
            </a:pPr>
            <a:endParaRPr lang="en-GB" dirty="0">
              <a:solidFill>
                <a:srgbClr val="4D738A"/>
              </a:solidFill>
              <a:latin typeface="+mj-lt"/>
            </a:endParaRPr>
          </a:p>
          <a:p>
            <a:r>
              <a:rPr lang="en-GB" dirty="0">
                <a:solidFill>
                  <a:srgbClr val="4D738A"/>
                </a:solidFill>
                <a:latin typeface="+mj-lt"/>
              </a:rPr>
              <a:t>What does this mean in terms of </a:t>
            </a:r>
            <a:r>
              <a:rPr lang="en-GB" b="1" dirty="0">
                <a:solidFill>
                  <a:srgbClr val="4D738A"/>
                </a:solidFill>
                <a:latin typeface="+mj-lt"/>
              </a:rPr>
              <a:t>HESA fields</a:t>
            </a:r>
            <a:r>
              <a:rPr lang="en-GB" dirty="0">
                <a:solidFill>
                  <a:srgbClr val="4D738A"/>
                </a:solidFill>
                <a:latin typeface="+mj-lt"/>
              </a:rPr>
              <a:t>?</a:t>
            </a:r>
          </a:p>
          <a:p>
            <a:pPr lvl="1"/>
            <a:r>
              <a:rPr lang="en-GB" dirty="0">
                <a:solidFill>
                  <a:srgbClr val="4D738A"/>
                </a:solidFill>
                <a:latin typeface="+mj-lt"/>
              </a:rPr>
              <a:t>Instance is closed (</a:t>
            </a:r>
            <a:r>
              <a:rPr lang="en-GB" b="1" dirty="0">
                <a:solidFill>
                  <a:srgbClr val="4D738A"/>
                </a:solidFill>
                <a:latin typeface="+mj-lt"/>
              </a:rPr>
              <a:t>ENDDATE</a:t>
            </a:r>
            <a:r>
              <a:rPr lang="en-GB" dirty="0">
                <a:solidFill>
                  <a:srgbClr val="4D738A"/>
                </a:solidFill>
                <a:latin typeface="+mj-lt"/>
              </a:rPr>
              <a:t> is not missing</a:t>
            </a:r>
            <a:r>
              <a:rPr lang="en-GB" dirty="0" smtClean="0">
                <a:solidFill>
                  <a:srgbClr val="4D738A"/>
                </a:solidFill>
                <a:latin typeface="+mj-lt"/>
              </a:rPr>
              <a:t>)</a:t>
            </a:r>
            <a:endParaRPr lang="en-GB" dirty="0" smtClean="0">
              <a:solidFill>
                <a:srgbClr val="4D738A"/>
              </a:solidFill>
              <a:latin typeface="+mj-lt"/>
            </a:endParaRPr>
          </a:p>
          <a:p>
            <a:pPr lvl="1"/>
            <a:r>
              <a:rPr lang="en-GB" dirty="0" smtClean="0">
                <a:solidFill>
                  <a:srgbClr val="4D738A"/>
                </a:solidFill>
                <a:latin typeface="+mj-lt"/>
              </a:rPr>
              <a:t>Highest </a:t>
            </a:r>
            <a:r>
              <a:rPr lang="en-GB" dirty="0">
                <a:solidFill>
                  <a:srgbClr val="4D738A"/>
                </a:solidFill>
                <a:latin typeface="+mj-lt"/>
              </a:rPr>
              <a:t>qualification (</a:t>
            </a:r>
            <a:r>
              <a:rPr lang="en-GB" b="1" dirty="0">
                <a:solidFill>
                  <a:srgbClr val="4D738A"/>
                </a:solidFill>
                <a:latin typeface="+mj-lt"/>
              </a:rPr>
              <a:t>XQOBTN01</a:t>
            </a:r>
            <a:r>
              <a:rPr lang="en-GB" dirty="0">
                <a:solidFill>
                  <a:srgbClr val="4D738A"/>
                </a:solidFill>
                <a:latin typeface="+mj-lt"/>
              </a:rPr>
              <a:t>) is either </a:t>
            </a:r>
            <a:r>
              <a:rPr lang="en-GB" b="1" dirty="0" smtClean="0">
                <a:solidFill>
                  <a:srgbClr val="4D738A"/>
                </a:solidFill>
                <a:latin typeface="+mj-lt"/>
              </a:rPr>
              <a:t>D00</a:t>
            </a:r>
            <a:r>
              <a:rPr lang="en-GB" dirty="0" smtClean="0">
                <a:solidFill>
                  <a:srgbClr val="4D738A"/>
                </a:solidFill>
                <a:latin typeface="+mj-lt"/>
              </a:rPr>
              <a:t> </a:t>
            </a:r>
            <a:r>
              <a:rPr lang="en-GB" dirty="0">
                <a:solidFill>
                  <a:srgbClr val="4D738A"/>
                </a:solidFill>
                <a:latin typeface="+mj-lt"/>
              </a:rPr>
              <a:t>“Doctorate degree obtained primarily through advanced supervised research written up as a thesis/dissertation” or </a:t>
            </a:r>
            <a:r>
              <a:rPr lang="en-GB" b="1" dirty="0">
                <a:solidFill>
                  <a:srgbClr val="4D738A"/>
                </a:solidFill>
                <a:latin typeface="+mj-lt"/>
              </a:rPr>
              <a:t>D01</a:t>
            </a:r>
            <a:r>
              <a:rPr lang="en-GB" dirty="0">
                <a:solidFill>
                  <a:srgbClr val="4D738A"/>
                </a:solidFill>
                <a:latin typeface="+mj-lt"/>
              </a:rPr>
              <a:t>  “New Route PhD”</a:t>
            </a:r>
          </a:p>
          <a:p>
            <a:pPr lvl="1"/>
            <a:r>
              <a:rPr lang="en-GB" dirty="0" smtClean="0">
                <a:solidFill>
                  <a:srgbClr val="4D738A"/>
                </a:solidFill>
                <a:latin typeface="+mj-lt"/>
              </a:rPr>
              <a:t>Instance </a:t>
            </a:r>
            <a:r>
              <a:rPr lang="en-GB" dirty="0">
                <a:solidFill>
                  <a:srgbClr val="4D738A"/>
                </a:solidFill>
                <a:latin typeface="+mj-lt"/>
              </a:rPr>
              <a:t>excluded if:</a:t>
            </a:r>
          </a:p>
          <a:p>
            <a:pPr lvl="2"/>
            <a:r>
              <a:rPr lang="en-GB" dirty="0">
                <a:solidFill>
                  <a:srgbClr val="4D738A"/>
                </a:solidFill>
                <a:latin typeface="+mj-lt"/>
              </a:rPr>
              <a:t>Location of study (</a:t>
            </a:r>
            <a:r>
              <a:rPr lang="en-GB" b="1" dirty="0" smtClean="0">
                <a:solidFill>
                  <a:srgbClr val="4D738A"/>
                </a:solidFill>
                <a:latin typeface="+mj-lt"/>
              </a:rPr>
              <a:t>LOCSDY</a:t>
            </a:r>
            <a:r>
              <a:rPr lang="en-GB" dirty="0" smtClean="0">
                <a:solidFill>
                  <a:srgbClr val="4D738A"/>
                </a:solidFill>
                <a:latin typeface="+mj-lt"/>
              </a:rPr>
              <a:t>) </a:t>
            </a:r>
            <a:r>
              <a:rPr lang="en-GB" dirty="0">
                <a:solidFill>
                  <a:srgbClr val="4D738A"/>
                </a:solidFill>
                <a:latin typeface="+mj-lt"/>
              </a:rPr>
              <a:t>is ‘S’: students studying abroad but spending more than 8 weeks in the UK and hence returned to HESA</a:t>
            </a:r>
          </a:p>
          <a:p>
            <a:pPr lvl="2"/>
            <a:r>
              <a:rPr lang="en-GB" dirty="0">
                <a:solidFill>
                  <a:srgbClr val="4D738A"/>
                </a:solidFill>
                <a:latin typeface="+mj-lt"/>
              </a:rPr>
              <a:t> </a:t>
            </a:r>
            <a:r>
              <a:rPr lang="en-GB" b="1" dirty="0">
                <a:solidFill>
                  <a:srgbClr val="4D738A"/>
                </a:solidFill>
                <a:latin typeface="+mj-lt"/>
              </a:rPr>
              <a:t>EXCHANGE</a:t>
            </a:r>
            <a:r>
              <a:rPr lang="en-GB" dirty="0">
                <a:solidFill>
                  <a:srgbClr val="4D738A"/>
                </a:solidFill>
                <a:latin typeface="+mj-lt"/>
              </a:rPr>
              <a:t> is ‘4’ or ‘G’:  incoming ERASMUS or other exchange/visiting students</a:t>
            </a:r>
          </a:p>
          <a:p>
            <a:pPr marL="1828800" lvl="4" indent="0">
              <a:buNone/>
            </a:pPr>
            <a:endParaRPr lang="en-GB" sz="2800" dirty="0">
              <a:solidFill>
                <a:srgbClr val="4D738A"/>
              </a:solidFill>
              <a:latin typeface="+mj-lt"/>
            </a:endParaRPr>
          </a:p>
          <a:p>
            <a:pPr marL="457200" lvl="1" indent="0">
              <a:buNone/>
            </a:pPr>
            <a:endParaRPr lang="en-GB" sz="2800" dirty="0">
              <a:solidFill>
                <a:srgbClr val="4D738A"/>
              </a:solidFill>
              <a:latin typeface="+mj-lt"/>
            </a:endParaRPr>
          </a:p>
          <a:p>
            <a:pPr lvl="1"/>
            <a:endParaRPr lang="en-GB" sz="2000" dirty="0">
              <a:solidFill>
                <a:srgbClr val="4D738A"/>
              </a:solidFill>
              <a:latin typeface="+mj-lt"/>
            </a:endParaRPr>
          </a:p>
          <a:p>
            <a:pPr lvl="1"/>
            <a:endParaRPr lang="en-GB" sz="2000" dirty="0">
              <a:solidFill>
                <a:srgbClr val="4D738A"/>
              </a:solidFill>
              <a:latin typeface="+mj-lt"/>
            </a:endParaRPr>
          </a:p>
          <a:p>
            <a:pPr lvl="1"/>
            <a:endParaRPr lang="en-GB" dirty="0">
              <a:solidFill>
                <a:srgbClr val="4D738A"/>
              </a:solidFill>
              <a:latin typeface="+mj-lt"/>
            </a:endParaRPr>
          </a:p>
          <a:p>
            <a:endParaRPr lang="en-GB" dirty="0">
              <a:solidFill>
                <a:srgbClr val="4D738A"/>
              </a:solidFill>
              <a:latin typeface="+mj-lt"/>
            </a:endParaRPr>
          </a:p>
          <a:p>
            <a:endParaRPr lang="en-GB" dirty="0">
              <a:solidFill>
                <a:srgbClr val="4D738A"/>
              </a:solidFill>
              <a:latin typeface="+mj-lt"/>
            </a:endParaRPr>
          </a:p>
          <a:p>
            <a:pPr lvl="1"/>
            <a:endParaRPr lang="en-GB" sz="2000" dirty="0">
              <a:solidFill>
                <a:srgbClr val="4D738A"/>
              </a:solidFill>
              <a:latin typeface="+mj-lt"/>
            </a:endParaRPr>
          </a:p>
          <a:p>
            <a:endParaRPr lang="en-GB" sz="2400" dirty="0">
              <a:solidFill>
                <a:srgbClr val="4D738A"/>
              </a:solidFill>
              <a:latin typeface="+mj-lt"/>
            </a:endParaRPr>
          </a:p>
          <a:p>
            <a:endParaRPr lang="en-GB" sz="2400" dirty="0">
              <a:solidFill>
                <a:srgbClr val="4D738A"/>
              </a:solidFill>
              <a:latin typeface="+mj-lt"/>
            </a:endParaRPr>
          </a:p>
        </p:txBody>
      </p:sp>
    </p:spTree>
    <p:extLst>
      <p:ext uri="{BB962C8B-B14F-4D97-AF65-F5344CB8AC3E}">
        <p14:creationId xmlns:p14="http://schemas.microsoft.com/office/powerpoint/2010/main" val="1713714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838200" y="365125"/>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solidFill>
                  <a:srgbClr val="4D738A"/>
                </a:solidFill>
                <a:latin typeface="Calibri" panose="020F0502020204030204" pitchFamily="34" charset="0"/>
              </a:rPr>
              <a:t>Research doctoral degrees </a:t>
            </a:r>
            <a:r>
              <a:rPr lang="en-GB" dirty="0" smtClean="0">
                <a:solidFill>
                  <a:srgbClr val="4D738A"/>
                </a:solidFill>
                <a:latin typeface="Calibri" panose="020F0502020204030204" pitchFamily="34" charset="0"/>
              </a:rPr>
              <a:t>awarded:</a:t>
            </a:r>
          </a:p>
          <a:p>
            <a:r>
              <a:rPr lang="it-IT" dirty="0" smtClean="0">
                <a:solidFill>
                  <a:srgbClr val="4D738A"/>
                </a:solidFill>
                <a:latin typeface="Calibri" panose="020F0502020204030204" pitchFamily="34" charset="0"/>
              </a:rPr>
              <a:t>Your submissions</a:t>
            </a:r>
            <a:endParaRPr lang="en-GB" dirty="0">
              <a:solidFill>
                <a:srgbClr val="4D738A"/>
              </a:solidFill>
              <a:latin typeface="Calibri" panose="020F0502020204030204" pitchFamily="34" charset="0"/>
            </a:endParaRPr>
          </a:p>
        </p:txBody>
      </p:sp>
      <p:sp>
        <p:nvSpPr>
          <p:cNvPr id="6" name="Content Placeholder 2"/>
          <p:cNvSpPr txBox="1">
            <a:spLocks/>
          </p:cNvSpPr>
          <p:nvPr/>
        </p:nvSpPr>
        <p:spPr>
          <a:xfrm>
            <a:off x="838200" y="1001501"/>
            <a:ext cx="10904913" cy="550209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2400" dirty="0">
              <a:solidFill>
                <a:srgbClr val="4D738A"/>
              </a:solidFill>
              <a:latin typeface="+mj-lt"/>
            </a:endParaRPr>
          </a:p>
          <a:p>
            <a:endParaRPr lang="en-GB" sz="2400" dirty="0">
              <a:solidFill>
                <a:srgbClr val="4D738A"/>
              </a:solidFill>
              <a:latin typeface="+mj-lt"/>
            </a:endParaRPr>
          </a:p>
          <a:p>
            <a:endParaRPr lang="en-GB" sz="2400" dirty="0">
              <a:solidFill>
                <a:srgbClr val="4D738A"/>
              </a:solidFill>
              <a:latin typeface="+mj-lt"/>
            </a:endParaRPr>
          </a:p>
        </p:txBody>
      </p:sp>
      <p:sp>
        <p:nvSpPr>
          <p:cNvPr id="8" name="Content Placeholder 2"/>
          <p:cNvSpPr txBox="1">
            <a:spLocks/>
          </p:cNvSpPr>
          <p:nvPr/>
        </p:nvSpPr>
        <p:spPr>
          <a:xfrm>
            <a:off x="895110" y="1355902"/>
            <a:ext cx="10904913" cy="550209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smtClean="0">
              <a:solidFill>
                <a:srgbClr val="4D738A"/>
              </a:solidFill>
              <a:latin typeface="+mj-lt"/>
            </a:endParaRPr>
          </a:p>
          <a:p>
            <a:endParaRPr lang="it-IT" dirty="0" smtClean="0">
              <a:solidFill>
                <a:srgbClr val="4D738A"/>
              </a:solidFill>
              <a:latin typeface="+mj-lt"/>
            </a:endParaRPr>
          </a:p>
          <a:p>
            <a:r>
              <a:rPr lang="it-IT" dirty="0" smtClean="0">
                <a:solidFill>
                  <a:srgbClr val="4D738A"/>
                </a:solidFill>
                <a:latin typeface="+mj-lt"/>
              </a:rPr>
              <a:t>Split by cost centre is to assist in you in aligning the data </a:t>
            </a:r>
            <a:r>
              <a:rPr lang="it-IT" dirty="0" smtClean="0">
                <a:solidFill>
                  <a:srgbClr val="4D738A"/>
                </a:solidFill>
                <a:latin typeface="+mj-lt"/>
                <a:sym typeface="Wingdings" panose="05000000000000000000" pitchFamily="2" charset="2"/>
              </a:rPr>
              <a:t> </a:t>
            </a:r>
            <a:r>
              <a:rPr lang="it-IT" sz="2800" dirty="0" smtClean="0">
                <a:solidFill>
                  <a:srgbClr val="4D738A"/>
                </a:solidFill>
                <a:latin typeface="+mj-lt"/>
                <a:sym typeface="Wingdings" panose="05000000000000000000" pitchFamily="2" charset="2"/>
              </a:rPr>
              <a:t>you </a:t>
            </a:r>
            <a:r>
              <a:rPr lang="en-GB" sz="2800" dirty="0" smtClean="0">
                <a:solidFill>
                  <a:srgbClr val="4D738A"/>
                </a:solidFill>
                <a:latin typeface="+mj-lt"/>
              </a:rPr>
              <a:t>will </a:t>
            </a:r>
            <a:r>
              <a:rPr lang="en-GB" sz="2800" dirty="0">
                <a:solidFill>
                  <a:srgbClr val="4D738A"/>
                </a:solidFill>
                <a:latin typeface="+mj-lt"/>
              </a:rPr>
              <a:t>still have to </a:t>
            </a:r>
            <a:r>
              <a:rPr lang="en-GB" sz="2800" b="1" dirty="0">
                <a:solidFill>
                  <a:srgbClr val="4D738A"/>
                </a:solidFill>
                <a:latin typeface="+mj-lt"/>
              </a:rPr>
              <a:t>map data to REF2021 </a:t>
            </a:r>
            <a:r>
              <a:rPr lang="en-GB" sz="2800" b="1" dirty="0" smtClean="0">
                <a:solidFill>
                  <a:srgbClr val="4D738A"/>
                </a:solidFill>
                <a:latin typeface="+mj-lt"/>
              </a:rPr>
              <a:t>UOAs</a:t>
            </a:r>
          </a:p>
          <a:p>
            <a:r>
              <a:rPr lang="en-GB" sz="2800" dirty="0" smtClean="0">
                <a:solidFill>
                  <a:srgbClr val="4D738A"/>
                </a:solidFill>
                <a:latin typeface="+mj-lt"/>
              </a:rPr>
              <a:t>If </a:t>
            </a:r>
            <a:r>
              <a:rPr lang="en-GB" sz="2800" dirty="0">
                <a:solidFill>
                  <a:srgbClr val="4D738A"/>
                </a:solidFill>
                <a:latin typeface="+mj-lt"/>
              </a:rPr>
              <a:t>you have </a:t>
            </a:r>
            <a:r>
              <a:rPr lang="en-GB" sz="2800" b="1" dirty="0">
                <a:solidFill>
                  <a:srgbClr val="4D738A"/>
                </a:solidFill>
                <a:latin typeface="+mj-lt"/>
              </a:rPr>
              <a:t>not awarded doctoral degrees </a:t>
            </a:r>
            <a:r>
              <a:rPr lang="en-GB" sz="2800" dirty="0">
                <a:solidFill>
                  <a:srgbClr val="4D738A"/>
                </a:solidFill>
                <a:latin typeface="+mj-lt"/>
                <a:sym typeface="Wingdings" panose="05000000000000000000" pitchFamily="2" charset="2"/>
              </a:rPr>
              <a:t></a:t>
            </a:r>
            <a:r>
              <a:rPr lang="en-GB" sz="2800" dirty="0">
                <a:solidFill>
                  <a:srgbClr val="4D738A"/>
                </a:solidFill>
                <a:latin typeface="+mj-lt"/>
              </a:rPr>
              <a:t> set all values to 0 in the REF4a form</a:t>
            </a:r>
          </a:p>
          <a:p>
            <a:r>
              <a:rPr lang="it-IT" dirty="0" smtClean="0">
                <a:solidFill>
                  <a:srgbClr val="4D738A"/>
                </a:solidFill>
                <a:latin typeface="+mj-lt"/>
              </a:rPr>
              <a:t>If you have earlier data that you </a:t>
            </a:r>
            <a:r>
              <a:rPr lang="it-IT" b="1" dirty="0" smtClean="0">
                <a:solidFill>
                  <a:srgbClr val="4D738A"/>
                </a:solidFill>
                <a:latin typeface="+mj-lt"/>
              </a:rPr>
              <a:t>did not return to HESA</a:t>
            </a:r>
            <a:r>
              <a:rPr lang="it-IT" dirty="0" smtClean="0">
                <a:solidFill>
                  <a:srgbClr val="4D738A"/>
                </a:solidFill>
                <a:latin typeface="+mj-lt"/>
              </a:rPr>
              <a:t> </a:t>
            </a:r>
            <a:r>
              <a:rPr lang="it-IT" dirty="0" smtClean="0">
                <a:solidFill>
                  <a:srgbClr val="4D738A"/>
                </a:solidFill>
                <a:latin typeface="+mj-lt"/>
                <a:sym typeface="Wingdings" panose="05000000000000000000" pitchFamily="2" charset="2"/>
              </a:rPr>
              <a:t> </a:t>
            </a:r>
            <a:r>
              <a:rPr lang="it-IT" dirty="0" smtClean="0">
                <a:solidFill>
                  <a:srgbClr val="4D738A"/>
                </a:solidFill>
                <a:latin typeface="+mj-lt"/>
              </a:rPr>
              <a:t>use REF5 </a:t>
            </a:r>
            <a:endParaRPr lang="en-GB" dirty="0">
              <a:solidFill>
                <a:srgbClr val="4D738A"/>
              </a:solidFill>
              <a:latin typeface="+mj-lt"/>
            </a:endParaRPr>
          </a:p>
          <a:p>
            <a:endParaRPr lang="en-GB" dirty="0" smtClean="0">
              <a:latin typeface="+mj-lt"/>
            </a:endParaRPr>
          </a:p>
          <a:p>
            <a:endParaRPr lang="it-IT" dirty="0">
              <a:solidFill>
                <a:srgbClr val="4D738A"/>
              </a:solidFill>
              <a:latin typeface="+mj-lt"/>
            </a:endParaRPr>
          </a:p>
          <a:p>
            <a:endParaRPr lang="en-GB" dirty="0">
              <a:solidFill>
                <a:srgbClr val="4D738A"/>
              </a:solidFill>
              <a:latin typeface="+mj-lt"/>
            </a:endParaRPr>
          </a:p>
          <a:p>
            <a:endParaRPr lang="en-GB" dirty="0">
              <a:solidFill>
                <a:srgbClr val="4D738A"/>
              </a:solidFill>
              <a:latin typeface="+mj-lt"/>
            </a:endParaRPr>
          </a:p>
          <a:p>
            <a:pPr lvl="1"/>
            <a:endParaRPr lang="en-GB" sz="2800" dirty="0">
              <a:solidFill>
                <a:srgbClr val="4D738A"/>
              </a:solidFill>
              <a:latin typeface="+mj-lt"/>
            </a:endParaRPr>
          </a:p>
          <a:p>
            <a:endParaRPr lang="en-GB" dirty="0">
              <a:solidFill>
                <a:srgbClr val="4D738A"/>
              </a:solidFill>
              <a:latin typeface="+mj-lt"/>
            </a:endParaRPr>
          </a:p>
          <a:p>
            <a:endParaRPr lang="en-GB" dirty="0">
              <a:solidFill>
                <a:srgbClr val="4D738A"/>
              </a:solidFill>
              <a:latin typeface="+mj-lt"/>
            </a:endParaRPr>
          </a:p>
          <a:p>
            <a:pPr lvl="1"/>
            <a:endParaRPr lang="en-GB" sz="2800" dirty="0">
              <a:solidFill>
                <a:srgbClr val="4D738A"/>
              </a:solidFill>
              <a:latin typeface="+mj-lt"/>
            </a:endParaRPr>
          </a:p>
          <a:p>
            <a:endParaRPr lang="en-GB" dirty="0">
              <a:solidFill>
                <a:srgbClr val="4D738A"/>
              </a:solidFill>
              <a:latin typeface="+mj-lt"/>
            </a:endParaRPr>
          </a:p>
          <a:p>
            <a:endParaRPr lang="en-GB" dirty="0">
              <a:solidFill>
                <a:srgbClr val="4D738A"/>
              </a:solidFill>
              <a:latin typeface="+mj-lt"/>
            </a:endParaRPr>
          </a:p>
        </p:txBody>
      </p:sp>
    </p:spTree>
    <p:extLst>
      <p:ext uri="{BB962C8B-B14F-4D97-AF65-F5344CB8AC3E}">
        <p14:creationId xmlns:p14="http://schemas.microsoft.com/office/powerpoint/2010/main" val="905813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838200" y="365125"/>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solidFill>
                  <a:srgbClr val="4D738A"/>
                </a:solidFill>
                <a:latin typeface="Calibri" panose="020F0502020204030204" pitchFamily="34" charset="0"/>
              </a:rPr>
              <a:t>Research </a:t>
            </a:r>
            <a:r>
              <a:rPr lang="en-GB" dirty="0" smtClean="0">
                <a:solidFill>
                  <a:srgbClr val="4D738A"/>
                </a:solidFill>
                <a:latin typeface="Calibri" panose="020F0502020204030204" pitchFamily="34" charset="0"/>
              </a:rPr>
              <a:t>income: HESA data </a:t>
            </a:r>
            <a:r>
              <a:rPr lang="en-GB" dirty="0">
                <a:solidFill>
                  <a:srgbClr val="4D738A"/>
                </a:solidFill>
                <a:latin typeface="Calibri" panose="020F0502020204030204" pitchFamily="34" charset="0"/>
              </a:rPr>
              <a:t>(1)</a:t>
            </a:r>
            <a:endParaRPr lang="en-GB" dirty="0"/>
          </a:p>
        </p:txBody>
      </p:sp>
      <p:sp>
        <p:nvSpPr>
          <p:cNvPr id="6" name="Content Placeholder 2"/>
          <p:cNvSpPr txBox="1">
            <a:spLocks/>
          </p:cNvSpPr>
          <p:nvPr/>
        </p:nvSpPr>
        <p:spPr>
          <a:xfrm>
            <a:off x="838200" y="958468"/>
            <a:ext cx="10904913" cy="550209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2400" dirty="0">
              <a:solidFill>
                <a:srgbClr val="4D738A"/>
              </a:solidFill>
              <a:latin typeface="+mj-lt"/>
            </a:endParaRPr>
          </a:p>
          <a:p>
            <a:endParaRPr lang="en-GB" sz="2400" dirty="0">
              <a:solidFill>
                <a:srgbClr val="4D738A"/>
              </a:solidFill>
              <a:latin typeface="+mj-lt"/>
            </a:endParaRPr>
          </a:p>
          <a:p>
            <a:endParaRPr lang="en-GB" sz="2400" dirty="0">
              <a:solidFill>
                <a:srgbClr val="4D738A"/>
              </a:solidFill>
              <a:latin typeface="+mj-lt"/>
            </a:endParaRPr>
          </a:p>
        </p:txBody>
      </p:sp>
      <p:sp>
        <p:nvSpPr>
          <p:cNvPr id="7" name="Content Placeholder 2"/>
          <p:cNvSpPr txBox="1">
            <a:spLocks/>
          </p:cNvSpPr>
          <p:nvPr/>
        </p:nvSpPr>
        <p:spPr>
          <a:xfrm>
            <a:off x="895110" y="958468"/>
            <a:ext cx="10961824" cy="589953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smtClean="0">
              <a:solidFill>
                <a:srgbClr val="4D738A"/>
              </a:solidFill>
              <a:latin typeface="+mj-lt"/>
            </a:endParaRPr>
          </a:p>
          <a:p>
            <a:r>
              <a:rPr lang="en-GB" dirty="0" smtClean="0">
                <a:solidFill>
                  <a:srgbClr val="4D738A"/>
                </a:solidFill>
                <a:latin typeface="+mj-lt"/>
              </a:rPr>
              <a:t>Externally </a:t>
            </a:r>
            <a:r>
              <a:rPr lang="en-GB" dirty="0">
                <a:solidFill>
                  <a:srgbClr val="4D738A"/>
                </a:solidFill>
                <a:latin typeface="+mj-lt"/>
              </a:rPr>
              <a:t>sponsored research carried out by the HE provider or its subsidiary split by </a:t>
            </a:r>
            <a:r>
              <a:rPr lang="en-GB" b="1" dirty="0">
                <a:solidFill>
                  <a:srgbClr val="4D738A"/>
                </a:solidFill>
                <a:latin typeface="+mj-lt"/>
              </a:rPr>
              <a:t>sources of </a:t>
            </a:r>
            <a:r>
              <a:rPr lang="en-GB" b="1" dirty="0" smtClean="0">
                <a:solidFill>
                  <a:srgbClr val="4D738A"/>
                </a:solidFill>
                <a:latin typeface="+mj-lt"/>
              </a:rPr>
              <a:t>income </a:t>
            </a:r>
            <a:r>
              <a:rPr lang="en-GB" dirty="0" smtClean="0">
                <a:solidFill>
                  <a:srgbClr val="4D738A"/>
                </a:solidFill>
                <a:latin typeface="+mj-lt"/>
              </a:rPr>
              <a:t>and</a:t>
            </a:r>
            <a:r>
              <a:rPr lang="en-GB" b="1" dirty="0" smtClean="0">
                <a:solidFill>
                  <a:srgbClr val="4D738A"/>
                </a:solidFill>
                <a:latin typeface="+mj-lt"/>
              </a:rPr>
              <a:t> year</a:t>
            </a:r>
            <a:endParaRPr lang="en-GB" b="1" dirty="0">
              <a:solidFill>
                <a:srgbClr val="4D738A"/>
              </a:solidFill>
              <a:latin typeface="+mj-lt"/>
            </a:endParaRPr>
          </a:p>
          <a:p>
            <a:r>
              <a:rPr lang="en-GB" dirty="0" smtClean="0">
                <a:solidFill>
                  <a:srgbClr val="4D738A"/>
                </a:solidFill>
                <a:latin typeface="+mj-lt"/>
              </a:rPr>
              <a:t>As </a:t>
            </a:r>
            <a:r>
              <a:rPr lang="en-GB" dirty="0" smtClean="0">
                <a:solidFill>
                  <a:srgbClr val="4D738A"/>
                </a:solidFill>
                <a:latin typeface="+mj-lt"/>
              </a:rPr>
              <a:t>returned to </a:t>
            </a:r>
            <a:r>
              <a:rPr lang="en-GB" b="1" dirty="0" smtClean="0">
                <a:solidFill>
                  <a:srgbClr val="4D738A"/>
                </a:solidFill>
                <a:latin typeface="+mj-lt"/>
              </a:rPr>
              <a:t>HESA </a:t>
            </a:r>
            <a:r>
              <a:rPr lang="en-GB" b="1" dirty="0">
                <a:solidFill>
                  <a:srgbClr val="4D738A"/>
                </a:solidFill>
                <a:latin typeface="+mj-lt"/>
              </a:rPr>
              <a:t>Finance record </a:t>
            </a:r>
            <a:r>
              <a:rPr lang="en-GB" dirty="0">
                <a:solidFill>
                  <a:srgbClr val="4D738A"/>
                </a:solidFill>
                <a:latin typeface="+mj-lt"/>
              </a:rPr>
              <a:t>– Table 5 “Research grants and contracts</a:t>
            </a:r>
            <a:r>
              <a:rPr lang="en-GB" dirty="0" smtClean="0">
                <a:solidFill>
                  <a:srgbClr val="4D738A"/>
                </a:solidFill>
                <a:latin typeface="+mj-lt"/>
              </a:rPr>
              <a:t>” (or 5b for 2013-14 and 2014-15)</a:t>
            </a:r>
          </a:p>
          <a:p>
            <a:r>
              <a:rPr lang="en-GB" dirty="0">
                <a:solidFill>
                  <a:srgbClr val="4D738A"/>
                </a:solidFill>
                <a:latin typeface="+mj-lt"/>
              </a:rPr>
              <a:t>The implementation of </a:t>
            </a:r>
            <a:r>
              <a:rPr lang="en-GB" b="1" dirty="0">
                <a:solidFill>
                  <a:srgbClr val="4D738A"/>
                </a:solidFill>
                <a:latin typeface="+mj-lt"/>
              </a:rPr>
              <a:t>Financial Reporting Standards (FRS) 102</a:t>
            </a:r>
            <a:r>
              <a:rPr lang="en-GB" dirty="0">
                <a:solidFill>
                  <a:srgbClr val="4D738A"/>
                </a:solidFill>
                <a:latin typeface="+mj-lt"/>
              </a:rPr>
              <a:t> since 2015-16 has generated a break in the way data are </a:t>
            </a:r>
            <a:r>
              <a:rPr lang="en-GB" dirty="0" smtClean="0">
                <a:solidFill>
                  <a:srgbClr val="4D738A"/>
                </a:solidFill>
                <a:latin typeface="+mj-lt"/>
              </a:rPr>
              <a:t>collected</a:t>
            </a:r>
            <a:endParaRPr lang="en-GB" dirty="0">
              <a:solidFill>
                <a:srgbClr val="4D738A"/>
              </a:solidFill>
              <a:latin typeface="+mj-lt"/>
            </a:endParaRPr>
          </a:p>
          <a:p>
            <a:r>
              <a:rPr lang="en-GB" dirty="0" smtClean="0">
                <a:solidFill>
                  <a:srgbClr val="4D738A"/>
                </a:solidFill>
                <a:latin typeface="+mj-lt"/>
              </a:rPr>
              <a:t>In order to make data </a:t>
            </a:r>
            <a:r>
              <a:rPr lang="en-GB" b="1" dirty="0" smtClean="0">
                <a:solidFill>
                  <a:srgbClr val="4D738A"/>
                </a:solidFill>
                <a:latin typeface="+mj-lt"/>
              </a:rPr>
              <a:t>comparable</a:t>
            </a:r>
            <a:r>
              <a:rPr lang="en-GB" dirty="0" smtClean="0">
                <a:solidFill>
                  <a:srgbClr val="4D738A"/>
                </a:solidFill>
                <a:latin typeface="+mj-lt"/>
              </a:rPr>
              <a:t> over years we do the following:</a:t>
            </a:r>
            <a:endParaRPr lang="en-GB" dirty="0">
              <a:solidFill>
                <a:srgbClr val="4D738A"/>
              </a:solidFill>
              <a:latin typeface="+mj-lt"/>
            </a:endParaRPr>
          </a:p>
          <a:p>
            <a:pPr lvl="1"/>
            <a:r>
              <a:rPr lang="en-GB" dirty="0" smtClean="0">
                <a:solidFill>
                  <a:srgbClr val="4D738A"/>
                </a:solidFill>
                <a:latin typeface="+mj-lt"/>
              </a:rPr>
              <a:t>Template </a:t>
            </a:r>
            <a:r>
              <a:rPr lang="en-GB" dirty="0" smtClean="0">
                <a:solidFill>
                  <a:srgbClr val="4D738A"/>
                </a:solidFill>
                <a:latin typeface="+mj-lt"/>
              </a:rPr>
              <a:t>with relevant old </a:t>
            </a:r>
            <a:r>
              <a:rPr lang="en-GB" i="1" dirty="0" smtClean="0">
                <a:solidFill>
                  <a:srgbClr val="4D738A"/>
                </a:solidFill>
                <a:latin typeface="+mj-lt"/>
              </a:rPr>
              <a:t>headings</a:t>
            </a:r>
            <a:endParaRPr lang="en-GB" dirty="0">
              <a:solidFill>
                <a:srgbClr val="4D738A"/>
              </a:solidFill>
              <a:latin typeface="+mj-lt"/>
            </a:endParaRPr>
          </a:p>
          <a:p>
            <a:pPr lvl="1"/>
            <a:r>
              <a:rPr lang="en-GB" dirty="0" smtClean="0">
                <a:solidFill>
                  <a:srgbClr val="4D738A"/>
                </a:solidFill>
                <a:latin typeface="+mj-lt"/>
              </a:rPr>
              <a:t>Assessment </a:t>
            </a:r>
            <a:r>
              <a:rPr lang="en-GB" dirty="0" smtClean="0">
                <a:solidFill>
                  <a:srgbClr val="4D738A"/>
                </a:solidFill>
                <a:latin typeface="+mj-lt"/>
              </a:rPr>
              <a:t>panels will </a:t>
            </a:r>
            <a:r>
              <a:rPr lang="en-GB" dirty="0">
                <a:solidFill>
                  <a:srgbClr val="4D738A"/>
                </a:solidFill>
                <a:latin typeface="+mj-lt"/>
              </a:rPr>
              <a:t>receive the average over 5 years from 2015-16 onwards</a:t>
            </a:r>
            <a:endParaRPr lang="en-GB" sz="2800" dirty="0">
              <a:solidFill>
                <a:srgbClr val="4D738A"/>
              </a:solidFill>
              <a:latin typeface="+mj-lt"/>
            </a:endParaRPr>
          </a:p>
          <a:p>
            <a:endParaRPr lang="en-GB" dirty="0">
              <a:solidFill>
                <a:srgbClr val="4D738A"/>
              </a:solidFill>
              <a:latin typeface="+mj-lt"/>
            </a:endParaRPr>
          </a:p>
          <a:p>
            <a:endParaRPr lang="en-GB" dirty="0">
              <a:solidFill>
                <a:srgbClr val="4D738A"/>
              </a:solidFill>
              <a:latin typeface="+mj-lt"/>
            </a:endParaRPr>
          </a:p>
          <a:p>
            <a:endParaRPr lang="en-GB" dirty="0">
              <a:solidFill>
                <a:srgbClr val="4D738A"/>
              </a:solidFill>
              <a:latin typeface="+mj-lt"/>
            </a:endParaRPr>
          </a:p>
          <a:p>
            <a:endParaRPr lang="en-GB" dirty="0">
              <a:solidFill>
                <a:srgbClr val="4D738A"/>
              </a:solidFill>
              <a:latin typeface="+mj-lt"/>
            </a:endParaRPr>
          </a:p>
          <a:p>
            <a:pPr lvl="1"/>
            <a:endParaRPr lang="en-GB" sz="2000" dirty="0">
              <a:solidFill>
                <a:srgbClr val="4D738A"/>
              </a:solidFill>
              <a:latin typeface="+mj-lt"/>
            </a:endParaRPr>
          </a:p>
          <a:p>
            <a:pPr lvl="1"/>
            <a:endParaRPr lang="en-GB" sz="2000" dirty="0">
              <a:solidFill>
                <a:srgbClr val="4D738A"/>
              </a:solidFill>
              <a:latin typeface="+mj-lt"/>
            </a:endParaRPr>
          </a:p>
          <a:p>
            <a:pPr lvl="1"/>
            <a:endParaRPr lang="en-GB" dirty="0">
              <a:solidFill>
                <a:srgbClr val="4D738A"/>
              </a:solidFill>
              <a:latin typeface="+mj-lt"/>
            </a:endParaRPr>
          </a:p>
          <a:p>
            <a:endParaRPr lang="en-GB" dirty="0">
              <a:solidFill>
                <a:srgbClr val="4D738A"/>
              </a:solidFill>
              <a:latin typeface="+mj-lt"/>
            </a:endParaRPr>
          </a:p>
          <a:p>
            <a:endParaRPr lang="en-GB" dirty="0">
              <a:solidFill>
                <a:srgbClr val="4D738A"/>
              </a:solidFill>
              <a:latin typeface="+mj-lt"/>
            </a:endParaRPr>
          </a:p>
          <a:p>
            <a:pPr lvl="1"/>
            <a:endParaRPr lang="en-GB" sz="2000" dirty="0">
              <a:solidFill>
                <a:srgbClr val="4D738A"/>
              </a:solidFill>
              <a:latin typeface="+mj-lt"/>
            </a:endParaRPr>
          </a:p>
          <a:p>
            <a:endParaRPr lang="en-GB" sz="2400" dirty="0">
              <a:solidFill>
                <a:srgbClr val="4D738A"/>
              </a:solidFill>
              <a:latin typeface="+mj-lt"/>
            </a:endParaRPr>
          </a:p>
          <a:p>
            <a:endParaRPr lang="en-GB" sz="2400" dirty="0">
              <a:solidFill>
                <a:srgbClr val="4D738A"/>
              </a:solidFill>
              <a:latin typeface="+mj-lt"/>
            </a:endParaRPr>
          </a:p>
        </p:txBody>
      </p:sp>
    </p:spTree>
    <p:extLst>
      <p:ext uri="{BB962C8B-B14F-4D97-AF65-F5344CB8AC3E}">
        <p14:creationId xmlns:p14="http://schemas.microsoft.com/office/powerpoint/2010/main" val="75522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838200" y="365125"/>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solidFill>
                  <a:srgbClr val="4D738A"/>
                </a:solidFill>
                <a:latin typeface="Calibri" panose="020F0502020204030204" pitchFamily="34" charset="0"/>
              </a:rPr>
              <a:t>Research </a:t>
            </a:r>
            <a:r>
              <a:rPr lang="en-GB" dirty="0" smtClean="0">
                <a:solidFill>
                  <a:srgbClr val="4D738A"/>
                </a:solidFill>
                <a:latin typeface="Calibri" panose="020F0502020204030204" pitchFamily="34" charset="0"/>
              </a:rPr>
              <a:t>income: HESA data (2)</a:t>
            </a:r>
            <a:endParaRPr lang="en-GB" dirty="0"/>
          </a:p>
        </p:txBody>
      </p:sp>
      <p:sp>
        <p:nvSpPr>
          <p:cNvPr id="6" name="Content Placeholder 2"/>
          <p:cNvSpPr txBox="1">
            <a:spLocks/>
          </p:cNvSpPr>
          <p:nvPr/>
        </p:nvSpPr>
        <p:spPr>
          <a:xfrm>
            <a:off x="838200" y="958468"/>
            <a:ext cx="10904913" cy="550209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2400" dirty="0">
              <a:solidFill>
                <a:srgbClr val="4D738A"/>
              </a:solidFill>
              <a:latin typeface="+mj-lt"/>
            </a:endParaRPr>
          </a:p>
          <a:p>
            <a:endParaRPr lang="en-GB" sz="2400" dirty="0">
              <a:solidFill>
                <a:srgbClr val="4D738A"/>
              </a:solidFill>
              <a:latin typeface="+mj-lt"/>
            </a:endParaRPr>
          </a:p>
          <a:p>
            <a:endParaRPr lang="en-GB" sz="2400" dirty="0">
              <a:solidFill>
                <a:srgbClr val="4D738A"/>
              </a:solidFill>
              <a:latin typeface="+mj-lt"/>
            </a:endParaRPr>
          </a:p>
        </p:txBody>
      </p:sp>
      <p:sp>
        <p:nvSpPr>
          <p:cNvPr id="7" name="Content Placeholder 2"/>
          <p:cNvSpPr txBox="1">
            <a:spLocks/>
          </p:cNvSpPr>
          <p:nvPr/>
        </p:nvSpPr>
        <p:spPr>
          <a:xfrm>
            <a:off x="895110" y="958468"/>
            <a:ext cx="10961824" cy="589953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2000" dirty="0">
              <a:solidFill>
                <a:srgbClr val="4D738A"/>
              </a:solidFill>
              <a:latin typeface="+mj-lt"/>
            </a:endParaRPr>
          </a:p>
          <a:p>
            <a:endParaRPr lang="en-GB" dirty="0">
              <a:solidFill>
                <a:srgbClr val="4D738A"/>
              </a:solidFill>
              <a:latin typeface="+mj-lt"/>
            </a:endParaRPr>
          </a:p>
          <a:p>
            <a:pPr lvl="1"/>
            <a:endParaRPr lang="en-GB" sz="2000" dirty="0">
              <a:solidFill>
                <a:srgbClr val="4D738A"/>
              </a:solidFill>
              <a:latin typeface="+mj-lt"/>
            </a:endParaRPr>
          </a:p>
          <a:p>
            <a:pPr lvl="1"/>
            <a:endParaRPr lang="en-GB" sz="2000" dirty="0">
              <a:solidFill>
                <a:srgbClr val="4D738A"/>
              </a:solidFill>
              <a:latin typeface="+mj-lt"/>
            </a:endParaRPr>
          </a:p>
          <a:p>
            <a:pPr lvl="1"/>
            <a:endParaRPr lang="en-GB" dirty="0">
              <a:solidFill>
                <a:srgbClr val="4D738A"/>
              </a:solidFill>
              <a:latin typeface="+mj-lt"/>
            </a:endParaRPr>
          </a:p>
          <a:p>
            <a:endParaRPr lang="en-GB" dirty="0">
              <a:solidFill>
                <a:srgbClr val="4D738A"/>
              </a:solidFill>
              <a:latin typeface="+mj-lt"/>
            </a:endParaRPr>
          </a:p>
          <a:p>
            <a:endParaRPr lang="en-GB" dirty="0">
              <a:solidFill>
                <a:srgbClr val="4D738A"/>
              </a:solidFill>
              <a:latin typeface="+mj-lt"/>
            </a:endParaRPr>
          </a:p>
          <a:p>
            <a:pPr lvl="1"/>
            <a:endParaRPr lang="en-GB" sz="2000" dirty="0">
              <a:solidFill>
                <a:srgbClr val="4D738A"/>
              </a:solidFill>
              <a:latin typeface="+mj-lt"/>
            </a:endParaRPr>
          </a:p>
          <a:p>
            <a:endParaRPr lang="en-GB" sz="2400" dirty="0">
              <a:solidFill>
                <a:srgbClr val="4D738A"/>
              </a:solidFill>
              <a:latin typeface="+mj-lt"/>
            </a:endParaRPr>
          </a:p>
          <a:p>
            <a:endParaRPr lang="en-GB" sz="2400" dirty="0">
              <a:solidFill>
                <a:srgbClr val="4D738A"/>
              </a:solidFill>
              <a:latin typeface="+mj-lt"/>
            </a:endParaRPr>
          </a:p>
        </p:txBody>
      </p:sp>
      <p:graphicFrame>
        <p:nvGraphicFramePr>
          <p:cNvPr id="4" name="Table 3"/>
          <p:cNvGraphicFramePr>
            <a:graphicFrameLocks noGrp="1"/>
          </p:cNvGraphicFramePr>
          <p:nvPr/>
        </p:nvGraphicFramePr>
        <p:xfrm>
          <a:off x="1440874" y="1135126"/>
          <a:ext cx="8894618" cy="5232257"/>
        </p:xfrm>
        <a:graphic>
          <a:graphicData uri="http://schemas.openxmlformats.org/drawingml/2006/table">
            <a:tbl>
              <a:tblPr firstRow="1" firstCol="1" bandRow="1">
                <a:tableStyleId>{5C22544A-7EE6-4342-B048-85BDC9FD1C3A}</a:tableStyleId>
              </a:tblPr>
              <a:tblGrid>
                <a:gridCol w="1148743"/>
                <a:gridCol w="2645131"/>
                <a:gridCol w="2565361"/>
                <a:gridCol w="2535383"/>
              </a:tblGrid>
              <a:tr h="344235">
                <a:tc gridSpan="4">
                  <a:txBody>
                    <a:bodyPr/>
                    <a:lstStyle/>
                    <a:p>
                      <a:pPr algn="ctr">
                        <a:lnSpc>
                          <a:spcPct val="107000"/>
                        </a:lnSpc>
                        <a:spcAft>
                          <a:spcPts val="0"/>
                        </a:spcAft>
                      </a:pPr>
                      <a:r>
                        <a:rPr lang="en-GB" sz="2400" dirty="0">
                          <a:effectLst/>
                        </a:rPr>
                        <a:t>Headings extracted by HESA finance record by year </a:t>
                      </a:r>
                      <a:endParaRPr lang="en-GB" sz="1800" dirty="0">
                        <a:effectLst/>
                        <a:latin typeface="Arial" panose="020B0604020202020204" pitchFamily="34" charset="0"/>
                        <a:ea typeface="Calibri" panose="020F0502020204030204" pitchFamily="34" charset="0"/>
                      </a:endParaRPr>
                    </a:p>
                  </a:txBody>
                  <a:tcPr marL="68580" marR="68580" marT="0" marB="0" anchor="ctr"/>
                </a:tc>
                <a:tc hMerge="1">
                  <a:txBody>
                    <a:bodyPr/>
                    <a:lstStyle/>
                    <a:p>
                      <a:endParaRPr lang="en-GB"/>
                    </a:p>
                  </a:txBody>
                  <a:tcPr/>
                </a:tc>
                <a:tc hMerge="1">
                  <a:txBody>
                    <a:bodyPr/>
                    <a:lstStyle/>
                    <a:p>
                      <a:endParaRPr lang="en-GB"/>
                    </a:p>
                  </a:txBody>
                  <a:tcPr/>
                </a:tc>
                <a:tc hMerge="1">
                  <a:txBody>
                    <a:bodyPr/>
                    <a:lstStyle/>
                    <a:p>
                      <a:endParaRPr lang="en-GB"/>
                    </a:p>
                  </a:txBody>
                  <a:tcPr/>
                </a:tc>
              </a:tr>
              <a:tr h="258162">
                <a:tc gridSpan="2">
                  <a:txBody>
                    <a:bodyPr/>
                    <a:lstStyle/>
                    <a:p>
                      <a:pPr algn="ctr">
                        <a:lnSpc>
                          <a:spcPct val="107000"/>
                        </a:lnSpc>
                        <a:spcAft>
                          <a:spcPts val="0"/>
                        </a:spcAft>
                      </a:pPr>
                      <a:r>
                        <a:rPr lang="en-GB" sz="1800" dirty="0">
                          <a:effectLst/>
                        </a:rPr>
                        <a:t>2013-14 and 2014-15</a:t>
                      </a:r>
                      <a:endParaRPr lang="en-GB" sz="1800" dirty="0">
                        <a:effectLst/>
                        <a:latin typeface="Arial" panose="020B0604020202020204" pitchFamily="34" charset="0"/>
                        <a:ea typeface="Calibri" panose="020F0502020204030204" pitchFamily="34" charset="0"/>
                      </a:endParaRPr>
                    </a:p>
                  </a:txBody>
                  <a:tcPr marL="68580" marR="68580" marT="0" marB="0" anchor="ctr"/>
                </a:tc>
                <a:tc hMerge="1">
                  <a:txBody>
                    <a:bodyPr/>
                    <a:lstStyle/>
                    <a:p>
                      <a:endParaRPr lang="en-GB"/>
                    </a:p>
                  </a:txBody>
                  <a:tcPr/>
                </a:tc>
                <a:tc>
                  <a:txBody>
                    <a:bodyPr/>
                    <a:lstStyle/>
                    <a:p>
                      <a:pPr marL="0" algn="ctr" defTabSz="914400" rtl="0" eaLnBrk="1" latinLnBrk="0" hangingPunct="1">
                        <a:lnSpc>
                          <a:spcPct val="107000"/>
                        </a:lnSpc>
                        <a:spcAft>
                          <a:spcPts val="0"/>
                        </a:spcAft>
                      </a:pPr>
                      <a:r>
                        <a:rPr lang="en-GB" sz="1800" b="1" kern="1200" dirty="0">
                          <a:solidFill>
                            <a:schemeClr val="lt1"/>
                          </a:solidFill>
                          <a:effectLst/>
                          <a:latin typeface="+mn-lt"/>
                          <a:ea typeface="+mn-ea"/>
                          <a:cs typeface="+mn-cs"/>
                        </a:rPr>
                        <a:t>2015-16</a:t>
                      </a:r>
                    </a:p>
                  </a:txBody>
                  <a:tcPr marL="68580" marR="68580" marT="0" marB="0" anchor="ctr">
                    <a:solidFill>
                      <a:schemeClr val="accent1"/>
                    </a:solidFill>
                  </a:tcPr>
                </a:tc>
                <a:tc>
                  <a:txBody>
                    <a:bodyPr/>
                    <a:lstStyle/>
                    <a:p>
                      <a:pPr marL="0" algn="ctr" defTabSz="914400" rtl="0" eaLnBrk="1" latinLnBrk="0" hangingPunct="1">
                        <a:lnSpc>
                          <a:spcPct val="107000"/>
                        </a:lnSpc>
                        <a:spcAft>
                          <a:spcPts val="0"/>
                        </a:spcAft>
                      </a:pPr>
                      <a:r>
                        <a:rPr lang="en-GB" sz="1800" b="1" kern="1200" dirty="0">
                          <a:solidFill>
                            <a:schemeClr val="lt1"/>
                          </a:solidFill>
                          <a:effectLst/>
                          <a:latin typeface="+mn-lt"/>
                          <a:ea typeface="+mn-ea"/>
                          <a:cs typeface="+mn-cs"/>
                        </a:rPr>
                        <a:t>2016-17 and 2017-18</a:t>
                      </a:r>
                    </a:p>
                  </a:txBody>
                  <a:tcPr marL="68580" marR="68580" marT="0" marB="0" anchor="ctr">
                    <a:solidFill>
                      <a:schemeClr val="accent1"/>
                    </a:solidFill>
                  </a:tcPr>
                </a:tc>
              </a:tr>
              <a:tr h="258162">
                <a:tc>
                  <a:txBody>
                    <a:bodyPr/>
                    <a:lstStyle/>
                    <a:p>
                      <a:pPr algn="ctr">
                        <a:lnSpc>
                          <a:spcPct val="107000"/>
                        </a:lnSpc>
                        <a:spcAft>
                          <a:spcPts val="0"/>
                        </a:spcAft>
                      </a:pPr>
                      <a:r>
                        <a:rPr lang="en-GB" sz="1800">
                          <a:effectLst/>
                        </a:rPr>
                        <a:t>Head</a:t>
                      </a:r>
                      <a:endParaRPr lang="en-GB" sz="1800">
                        <a:effectLst/>
                        <a:latin typeface="Arial" panose="020B0604020202020204" pitchFamily="34" charset="0"/>
                        <a:ea typeface="Calibri" panose="020F0502020204030204" pitchFamily="34" charset="0"/>
                      </a:endParaRPr>
                    </a:p>
                  </a:txBody>
                  <a:tcPr marL="68580" marR="68580" marT="0" marB="0" anchor="ctr"/>
                </a:tc>
                <a:tc>
                  <a:txBody>
                    <a:bodyPr/>
                    <a:lstStyle/>
                    <a:p>
                      <a:pPr algn="ctr">
                        <a:lnSpc>
                          <a:spcPct val="107000"/>
                        </a:lnSpc>
                        <a:spcAft>
                          <a:spcPts val="0"/>
                        </a:spcAft>
                      </a:pPr>
                      <a:r>
                        <a:rPr lang="en-GB" sz="1800" b="1" dirty="0">
                          <a:effectLst/>
                        </a:rPr>
                        <a:t>Label</a:t>
                      </a:r>
                      <a:endParaRPr lang="en-GB" sz="1800" b="1" dirty="0">
                        <a:effectLst/>
                        <a:latin typeface="Arial" panose="020B0604020202020204" pitchFamily="34" charset="0"/>
                        <a:ea typeface="Calibri" panose="020F0502020204030204" pitchFamily="34" charset="0"/>
                      </a:endParaRPr>
                    </a:p>
                  </a:txBody>
                  <a:tcPr marL="68580" marR="68580" marT="0" marB="0" anchor="ctr"/>
                </a:tc>
                <a:tc>
                  <a:txBody>
                    <a:bodyPr/>
                    <a:lstStyle/>
                    <a:p>
                      <a:pPr algn="ctr">
                        <a:lnSpc>
                          <a:spcPct val="107000"/>
                        </a:lnSpc>
                        <a:spcAft>
                          <a:spcPts val="0"/>
                        </a:spcAft>
                      </a:pPr>
                      <a:r>
                        <a:rPr lang="en-GB" sz="1800" b="1">
                          <a:effectLst/>
                        </a:rPr>
                        <a:t>Label</a:t>
                      </a:r>
                      <a:endParaRPr lang="en-GB" sz="1800" b="1">
                        <a:effectLst/>
                        <a:latin typeface="Arial" panose="020B0604020202020204" pitchFamily="34" charset="0"/>
                        <a:ea typeface="Calibri" panose="020F0502020204030204" pitchFamily="34" charset="0"/>
                      </a:endParaRPr>
                    </a:p>
                  </a:txBody>
                  <a:tcPr marL="68580" marR="68580" marT="0" marB="0" anchor="ctr"/>
                </a:tc>
                <a:tc>
                  <a:txBody>
                    <a:bodyPr/>
                    <a:lstStyle/>
                    <a:p>
                      <a:pPr algn="ctr">
                        <a:lnSpc>
                          <a:spcPct val="107000"/>
                        </a:lnSpc>
                        <a:spcAft>
                          <a:spcPts val="0"/>
                        </a:spcAft>
                      </a:pPr>
                      <a:r>
                        <a:rPr lang="en-GB" sz="1800" b="1" dirty="0">
                          <a:effectLst/>
                        </a:rPr>
                        <a:t>Label</a:t>
                      </a:r>
                      <a:endParaRPr lang="en-GB" sz="1800" b="1" dirty="0">
                        <a:effectLst/>
                        <a:latin typeface="Arial" panose="020B0604020202020204" pitchFamily="34" charset="0"/>
                        <a:ea typeface="Calibri" panose="020F0502020204030204" pitchFamily="34" charset="0"/>
                      </a:endParaRPr>
                    </a:p>
                  </a:txBody>
                  <a:tcPr marL="68580" marR="68580" marT="0" marB="0" anchor="ctr"/>
                </a:tc>
              </a:tr>
              <a:tr h="516325">
                <a:tc>
                  <a:txBody>
                    <a:bodyPr/>
                    <a:lstStyle/>
                    <a:p>
                      <a:pPr algn="ctr">
                        <a:lnSpc>
                          <a:spcPct val="107000"/>
                        </a:lnSpc>
                        <a:spcAft>
                          <a:spcPts val="0"/>
                        </a:spcAft>
                      </a:pPr>
                      <a:r>
                        <a:rPr lang="en-GB" sz="1800">
                          <a:effectLst/>
                        </a:rPr>
                        <a:t>Head 1 </a:t>
                      </a:r>
                      <a:endParaRPr lang="en-GB" sz="1800">
                        <a:effectLst/>
                        <a:latin typeface="Arial" panose="020B0604020202020204" pitchFamily="34" charset="0"/>
                        <a:ea typeface="Calibri" panose="020F0502020204030204" pitchFamily="34" charset="0"/>
                      </a:endParaRPr>
                    </a:p>
                  </a:txBody>
                  <a:tcPr marL="68580" marR="68580" marT="0" marB="0" anchor="ctr"/>
                </a:tc>
                <a:tc>
                  <a:txBody>
                    <a:bodyPr/>
                    <a:lstStyle/>
                    <a:p>
                      <a:pPr algn="ctr">
                        <a:lnSpc>
                          <a:spcPct val="107000"/>
                        </a:lnSpc>
                        <a:spcAft>
                          <a:spcPts val="0"/>
                        </a:spcAft>
                      </a:pPr>
                      <a:r>
                        <a:rPr lang="en-GB" sz="1800" dirty="0">
                          <a:effectLst/>
                        </a:rPr>
                        <a:t>Academic </a:t>
                      </a:r>
                      <a:endParaRPr lang="en-GB" sz="1800" dirty="0" smtClean="0">
                        <a:effectLst/>
                      </a:endParaRPr>
                    </a:p>
                    <a:p>
                      <a:pPr algn="ctr">
                        <a:lnSpc>
                          <a:spcPct val="107000"/>
                        </a:lnSpc>
                        <a:spcAft>
                          <a:spcPts val="0"/>
                        </a:spcAft>
                      </a:pPr>
                      <a:r>
                        <a:rPr lang="en-GB" sz="1800" dirty="0" smtClean="0">
                          <a:effectLst/>
                        </a:rPr>
                        <a:t>departments</a:t>
                      </a:r>
                      <a:endParaRPr lang="en-GB" sz="1800" dirty="0">
                        <a:effectLst/>
                        <a:latin typeface="Arial" panose="020B0604020202020204" pitchFamily="34" charset="0"/>
                        <a:ea typeface="Calibri" panose="020F0502020204030204" pitchFamily="34" charset="0"/>
                      </a:endParaRPr>
                    </a:p>
                  </a:txBody>
                  <a:tcPr marL="68580" marR="68580" marT="0" marB="0" anchor="ctr"/>
                </a:tc>
                <a:tc>
                  <a:txBody>
                    <a:bodyPr/>
                    <a:lstStyle/>
                    <a:p>
                      <a:pPr algn="ctr">
                        <a:lnSpc>
                          <a:spcPct val="107000"/>
                        </a:lnSpc>
                        <a:spcAft>
                          <a:spcPts val="0"/>
                        </a:spcAft>
                      </a:pPr>
                      <a:r>
                        <a:rPr lang="en-GB" sz="1800" dirty="0">
                          <a:effectLst/>
                        </a:rPr>
                        <a:t>Academic </a:t>
                      </a:r>
                      <a:endParaRPr lang="en-GB" sz="1800" dirty="0" smtClean="0">
                        <a:effectLst/>
                      </a:endParaRPr>
                    </a:p>
                    <a:p>
                      <a:pPr algn="ctr">
                        <a:lnSpc>
                          <a:spcPct val="107000"/>
                        </a:lnSpc>
                        <a:spcAft>
                          <a:spcPts val="0"/>
                        </a:spcAft>
                      </a:pPr>
                      <a:r>
                        <a:rPr lang="en-GB" sz="1800" dirty="0" smtClean="0">
                          <a:effectLst/>
                        </a:rPr>
                        <a:t>departments</a:t>
                      </a:r>
                      <a:endParaRPr lang="en-GB" sz="1800" dirty="0">
                        <a:effectLst/>
                        <a:latin typeface="Arial" panose="020B0604020202020204" pitchFamily="34" charset="0"/>
                        <a:ea typeface="Calibri" panose="020F0502020204030204" pitchFamily="34" charset="0"/>
                      </a:endParaRPr>
                    </a:p>
                  </a:txBody>
                  <a:tcPr marL="68580" marR="68580" marT="0" marB="0" anchor="ctr"/>
                </a:tc>
                <a:tc>
                  <a:txBody>
                    <a:bodyPr/>
                    <a:lstStyle/>
                    <a:p>
                      <a:pPr algn="ctr">
                        <a:lnSpc>
                          <a:spcPct val="107000"/>
                        </a:lnSpc>
                        <a:spcAft>
                          <a:spcPts val="0"/>
                        </a:spcAft>
                      </a:pPr>
                      <a:r>
                        <a:rPr lang="en-GB" sz="1800" dirty="0">
                          <a:effectLst/>
                        </a:rPr>
                        <a:t>Academic </a:t>
                      </a:r>
                    </a:p>
                    <a:p>
                      <a:pPr algn="ctr">
                        <a:lnSpc>
                          <a:spcPct val="107000"/>
                        </a:lnSpc>
                        <a:spcAft>
                          <a:spcPts val="0"/>
                        </a:spcAft>
                      </a:pPr>
                      <a:r>
                        <a:rPr lang="en-GB" sz="1800" dirty="0">
                          <a:effectLst/>
                        </a:rPr>
                        <a:t>departments</a:t>
                      </a:r>
                      <a:endParaRPr lang="en-GB" sz="1800" dirty="0">
                        <a:effectLst/>
                        <a:latin typeface="Arial" panose="020B0604020202020204" pitchFamily="34" charset="0"/>
                        <a:ea typeface="Calibri" panose="020F0502020204030204" pitchFamily="34" charset="0"/>
                      </a:endParaRPr>
                    </a:p>
                  </a:txBody>
                  <a:tcPr marL="68580" marR="68580" marT="0" marB="0" anchor="ctr"/>
                </a:tc>
              </a:tr>
              <a:tr h="438451">
                <a:tc>
                  <a:txBody>
                    <a:bodyPr/>
                    <a:lstStyle/>
                    <a:p>
                      <a:pPr algn="ctr">
                        <a:lnSpc>
                          <a:spcPct val="107000"/>
                        </a:lnSpc>
                        <a:spcAft>
                          <a:spcPts val="0"/>
                        </a:spcAft>
                      </a:pPr>
                      <a:r>
                        <a:rPr lang="en-GB" sz="1800">
                          <a:effectLst/>
                        </a:rPr>
                        <a:t>Head 2 </a:t>
                      </a:r>
                      <a:endParaRPr lang="en-GB" sz="1800">
                        <a:effectLst/>
                        <a:latin typeface="Arial" panose="020B0604020202020204" pitchFamily="34" charset="0"/>
                        <a:ea typeface="Calibri" panose="020F0502020204030204" pitchFamily="34" charset="0"/>
                      </a:endParaRPr>
                    </a:p>
                  </a:txBody>
                  <a:tcPr marL="68580" marR="68580" marT="0" marB="0" anchor="ctr"/>
                </a:tc>
                <a:tc>
                  <a:txBody>
                    <a:bodyPr/>
                    <a:lstStyle/>
                    <a:p>
                      <a:pPr algn="ctr">
                        <a:lnSpc>
                          <a:spcPct val="107000"/>
                        </a:lnSpc>
                        <a:spcAft>
                          <a:spcPts val="0"/>
                        </a:spcAft>
                      </a:pPr>
                      <a:r>
                        <a:rPr lang="en-GB" sz="1800">
                          <a:effectLst/>
                        </a:rPr>
                        <a:t>Total academic services</a:t>
                      </a:r>
                      <a:endParaRPr lang="en-GB" sz="1800">
                        <a:effectLst/>
                        <a:latin typeface="Arial" panose="020B0604020202020204" pitchFamily="34" charset="0"/>
                        <a:ea typeface="Calibri" panose="020F0502020204030204" pitchFamily="34" charset="0"/>
                      </a:endParaRPr>
                    </a:p>
                  </a:txBody>
                  <a:tcPr marL="68580" marR="68580" marT="0" marB="0" anchor="ctr"/>
                </a:tc>
                <a:tc>
                  <a:txBody>
                    <a:bodyPr/>
                    <a:lstStyle/>
                    <a:p>
                      <a:pPr algn="ctr">
                        <a:lnSpc>
                          <a:spcPct val="107000"/>
                        </a:lnSpc>
                        <a:spcAft>
                          <a:spcPts val="0"/>
                        </a:spcAft>
                      </a:pPr>
                      <a:r>
                        <a:rPr lang="en-GB" sz="1800" dirty="0">
                          <a:effectLst/>
                        </a:rPr>
                        <a:t>Total academic services</a:t>
                      </a:r>
                      <a:endParaRPr lang="en-GB" sz="1800" dirty="0">
                        <a:effectLst/>
                        <a:latin typeface="Arial" panose="020B0604020202020204" pitchFamily="34" charset="0"/>
                        <a:ea typeface="Calibri" panose="020F0502020204030204" pitchFamily="34" charset="0"/>
                      </a:endParaRPr>
                    </a:p>
                  </a:txBody>
                  <a:tcPr marL="68580" marR="68580" marT="0" marB="0" anchor="ctr"/>
                </a:tc>
                <a:tc>
                  <a:txBody>
                    <a:bodyPr/>
                    <a:lstStyle/>
                    <a:p>
                      <a:pPr algn="ctr">
                        <a:lnSpc>
                          <a:spcPct val="107000"/>
                        </a:lnSpc>
                        <a:spcAft>
                          <a:spcPts val="0"/>
                        </a:spcAft>
                      </a:pPr>
                      <a:r>
                        <a:rPr lang="en-GB" sz="1800">
                          <a:effectLst/>
                        </a:rPr>
                        <a:t>Total academic services</a:t>
                      </a:r>
                      <a:endParaRPr lang="en-GB" sz="1800">
                        <a:effectLst/>
                        <a:latin typeface="Arial" panose="020B0604020202020204" pitchFamily="34" charset="0"/>
                        <a:ea typeface="Calibri" panose="020F0502020204030204" pitchFamily="34" charset="0"/>
                      </a:endParaRPr>
                    </a:p>
                  </a:txBody>
                  <a:tcPr marL="68580" marR="68580" marT="0" marB="0" anchor="ctr"/>
                </a:tc>
              </a:tr>
              <a:tr h="516325">
                <a:tc>
                  <a:txBody>
                    <a:bodyPr/>
                    <a:lstStyle/>
                    <a:p>
                      <a:pPr algn="ctr">
                        <a:lnSpc>
                          <a:spcPct val="107000"/>
                        </a:lnSpc>
                        <a:spcAft>
                          <a:spcPts val="0"/>
                        </a:spcAft>
                      </a:pPr>
                      <a:r>
                        <a:rPr lang="en-GB" sz="1800">
                          <a:effectLst/>
                        </a:rPr>
                        <a:t>Head 3</a:t>
                      </a:r>
                      <a:endParaRPr lang="en-GB" sz="1800">
                        <a:effectLst/>
                        <a:latin typeface="Arial" panose="020B0604020202020204" pitchFamily="34" charset="0"/>
                        <a:ea typeface="Calibri" panose="020F0502020204030204" pitchFamily="34" charset="0"/>
                      </a:endParaRPr>
                    </a:p>
                  </a:txBody>
                  <a:tcPr marL="68580" marR="68580" marT="0" marB="0" anchor="ctr"/>
                </a:tc>
                <a:tc>
                  <a:txBody>
                    <a:bodyPr/>
                    <a:lstStyle/>
                    <a:p>
                      <a:pPr algn="ctr">
                        <a:lnSpc>
                          <a:spcPct val="107000"/>
                        </a:lnSpc>
                        <a:spcAft>
                          <a:spcPts val="0"/>
                        </a:spcAft>
                      </a:pPr>
                      <a:r>
                        <a:rPr lang="en-GB" sz="1800" dirty="0">
                          <a:effectLst/>
                        </a:rPr>
                        <a:t>Admin and central </a:t>
                      </a:r>
                      <a:endParaRPr lang="en-GB" sz="1800" dirty="0" smtClean="0">
                        <a:effectLst/>
                      </a:endParaRPr>
                    </a:p>
                    <a:p>
                      <a:pPr algn="ctr">
                        <a:lnSpc>
                          <a:spcPct val="107000"/>
                        </a:lnSpc>
                        <a:spcAft>
                          <a:spcPts val="0"/>
                        </a:spcAft>
                      </a:pPr>
                      <a:r>
                        <a:rPr lang="en-GB" sz="1800" dirty="0" smtClean="0">
                          <a:effectLst/>
                        </a:rPr>
                        <a:t>services</a:t>
                      </a:r>
                      <a:endParaRPr lang="en-GB" sz="1800" dirty="0">
                        <a:effectLst/>
                        <a:latin typeface="Arial" panose="020B0604020202020204" pitchFamily="34" charset="0"/>
                        <a:ea typeface="Calibri" panose="020F0502020204030204" pitchFamily="34" charset="0"/>
                      </a:endParaRPr>
                    </a:p>
                  </a:txBody>
                  <a:tcPr marL="68580" marR="68580" marT="0" marB="0" anchor="ctr"/>
                </a:tc>
                <a:tc>
                  <a:txBody>
                    <a:bodyPr/>
                    <a:lstStyle/>
                    <a:p>
                      <a:pPr algn="ctr">
                        <a:lnSpc>
                          <a:spcPct val="107000"/>
                        </a:lnSpc>
                        <a:spcAft>
                          <a:spcPts val="0"/>
                        </a:spcAft>
                      </a:pPr>
                      <a:r>
                        <a:rPr lang="en-GB" sz="1800" dirty="0">
                          <a:effectLst/>
                        </a:rPr>
                        <a:t>Admin and </a:t>
                      </a:r>
                      <a:r>
                        <a:rPr lang="en-GB" sz="1800" dirty="0" smtClean="0">
                          <a:effectLst/>
                        </a:rPr>
                        <a:t>central</a:t>
                      </a:r>
                      <a:r>
                        <a:rPr lang="en-GB" sz="1800" baseline="0" dirty="0" smtClean="0">
                          <a:effectLst/>
                        </a:rPr>
                        <a:t> </a:t>
                      </a:r>
                      <a:r>
                        <a:rPr lang="en-GB" sz="1800" dirty="0" smtClean="0">
                          <a:effectLst/>
                        </a:rPr>
                        <a:t>services</a:t>
                      </a:r>
                      <a:endParaRPr lang="en-GB" sz="1800" dirty="0">
                        <a:effectLst/>
                        <a:latin typeface="Arial" panose="020B0604020202020204" pitchFamily="34" charset="0"/>
                        <a:ea typeface="Calibri" panose="020F0502020204030204" pitchFamily="34" charset="0"/>
                      </a:endParaRPr>
                    </a:p>
                  </a:txBody>
                  <a:tcPr marL="68580" marR="68580" marT="0" marB="0" anchor="ctr"/>
                </a:tc>
                <a:tc>
                  <a:txBody>
                    <a:bodyPr/>
                    <a:lstStyle/>
                    <a:p>
                      <a:pPr algn="ctr">
                        <a:lnSpc>
                          <a:spcPct val="107000"/>
                        </a:lnSpc>
                        <a:spcAft>
                          <a:spcPts val="0"/>
                        </a:spcAft>
                      </a:pPr>
                      <a:r>
                        <a:rPr lang="en-GB" sz="1800">
                          <a:effectLst/>
                        </a:rPr>
                        <a:t>Admin and central services</a:t>
                      </a:r>
                      <a:endParaRPr lang="en-GB" sz="1800">
                        <a:effectLst/>
                        <a:latin typeface="Arial" panose="020B0604020202020204" pitchFamily="34" charset="0"/>
                        <a:ea typeface="Calibri" panose="020F0502020204030204" pitchFamily="34" charset="0"/>
                      </a:endParaRPr>
                    </a:p>
                  </a:txBody>
                  <a:tcPr marL="68580" marR="68580" marT="0" marB="0" anchor="ctr"/>
                </a:tc>
              </a:tr>
              <a:tr h="774487">
                <a:tc>
                  <a:txBody>
                    <a:bodyPr/>
                    <a:lstStyle/>
                    <a:p>
                      <a:pPr algn="ctr">
                        <a:lnSpc>
                          <a:spcPct val="107000"/>
                        </a:lnSpc>
                        <a:spcAft>
                          <a:spcPts val="0"/>
                        </a:spcAft>
                      </a:pPr>
                      <a:r>
                        <a:rPr lang="en-GB" sz="1800">
                          <a:effectLst/>
                        </a:rPr>
                        <a:t>Head 5</a:t>
                      </a:r>
                      <a:endParaRPr lang="en-GB" sz="1800">
                        <a:effectLst/>
                        <a:latin typeface="Arial" panose="020B0604020202020204" pitchFamily="34" charset="0"/>
                        <a:ea typeface="Calibri" panose="020F0502020204030204" pitchFamily="34" charset="0"/>
                      </a:endParaRPr>
                    </a:p>
                  </a:txBody>
                  <a:tcPr marL="68580" marR="68580" marT="0" marB="0" anchor="ctr"/>
                </a:tc>
                <a:tc>
                  <a:txBody>
                    <a:bodyPr/>
                    <a:lstStyle/>
                    <a:p>
                      <a:pPr algn="ctr">
                        <a:lnSpc>
                          <a:spcPct val="107000"/>
                        </a:lnSpc>
                        <a:spcAft>
                          <a:spcPts val="0"/>
                        </a:spcAft>
                      </a:pPr>
                      <a:r>
                        <a:rPr lang="en-GB" sz="1800">
                          <a:effectLst/>
                        </a:rPr>
                        <a:t>Income from restricted endowments held by institution</a:t>
                      </a:r>
                      <a:endParaRPr lang="en-GB" sz="1800">
                        <a:effectLst/>
                        <a:latin typeface="Arial" panose="020B0604020202020204" pitchFamily="34" charset="0"/>
                        <a:ea typeface="Calibri" panose="020F0502020204030204" pitchFamily="34" charset="0"/>
                      </a:endParaRPr>
                    </a:p>
                  </a:txBody>
                  <a:tcPr marL="68580" marR="68580" marT="0" marB="0" anchor="ctr"/>
                </a:tc>
                <a:tc>
                  <a:txBody>
                    <a:bodyPr/>
                    <a:lstStyle/>
                    <a:p>
                      <a:pPr algn="ctr">
                        <a:lnSpc>
                          <a:spcPct val="107000"/>
                        </a:lnSpc>
                        <a:spcAft>
                          <a:spcPts val="0"/>
                        </a:spcAft>
                      </a:pPr>
                      <a:r>
                        <a:rPr lang="en-GB" sz="1800" dirty="0">
                          <a:effectLst/>
                        </a:rPr>
                        <a:t>-</a:t>
                      </a:r>
                      <a:endParaRPr lang="en-GB" sz="1800" dirty="0">
                        <a:effectLst/>
                        <a:latin typeface="Arial" panose="020B0604020202020204" pitchFamily="34" charset="0"/>
                        <a:ea typeface="Calibri" panose="020F0502020204030204" pitchFamily="34" charset="0"/>
                      </a:endParaRPr>
                    </a:p>
                  </a:txBody>
                  <a:tcPr marL="68580" marR="68580" marT="0" marB="0" anchor="ctr"/>
                </a:tc>
                <a:tc>
                  <a:txBody>
                    <a:bodyPr/>
                    <a:lstStyle/>
                    <a:p>
                      <a:pPr algn="ctr">
                        <a:lnSpc>
                          <a:spcPct val="107000"/>
                        </a:lnSpc>
                        <a:spcAft>
                          <a:spcPts val="0"/>
                        </a:spcAft>
                      </a:pPr>
                      <a:r>
                        <a:rPr lang="en-GB" sz="1800">
                          <a:effectLst/>
                        </a:rPr>
                        <a:t>-</a:t>
                      </a:r>
                      <a:endParaRPr lang="en-GB" sz="1800">
                        <a:effectLst/>
                        <a:latin typeface="Arial" panose="020B0604020202020204" pitchFamily="34" charset="0"/>
                        <a:ea typeface="Calibri" panose="020F0502020204030204" pitchFamily="34" charset="0"/>
                      </a:endParaRPr>
                    </a:p>
                  </a:txBody>
                  <a:tcPr marL="68580" marR="68580" marT="0" marB="0" anchor="ctr"/>
                </a:tc>
              </a:tr>
              <a:tr h="876901">
                <a:tc>
                  <a:txBody>
                    <a:bodyPr/>
                    <a:lstStyle/>
                    <a:p>
                      <a:pPr algn="ctr">
                        <a:lnSpc>
                          <a:spcPct val="107000"/>
                        </a:lnSpc>
                        <a:spcAft>
                          <a:spcPts val="0"/>
                        </a:spcAft>
                      </a:pPr>
                      <a:r>
                        <a:rPr lang="en-GB" sz="1800">
                          <a:effectLst/>
                        </a:rPr>
                        <a:t>Head 6</a:t>
                      </a:r>
                      <a:endParaRPr lang="en-GB" sz="1800">
                        <a:effectLst/>
                        <a:latin typeface="Arial" panose="020B0604020202020204" pitchFamily="34" charset="0"/>
                        <a:ea typeface="Calibri" panose="020F0502020204030204" pitchFamily="34" charset="0"/>
                      </a:endParaRPr>
                    </a:p>
                  </a:txBody>
                  <a:tcPr marL="68580" marR="68580" marT="0" marB="0" anchor="ctr"/>
                </a:tc>
                <a:tc>
                  <a:txBody>
                    <a:bodyPr/>
                    <a:lstStyle/>
                    <a:p>
                      <a:pPr algn="ctr">
                        <a:lnSpc>
                          <a:spcPct val="107000"/>
                        </a:lnSpc>
                        <a:spcAft>
                          <a:spcPts val="0"/>
                        </a:spcAft>
                      </a:pPr>
                      <a:r>
                        <a:rPr lang="en-GB" sz="1800" dirty="0">
                          <a:effectLst/>
                        </a:rPr>
                        <a:t>-</a:t>
                      </a:r>
                      <a:endParaRPr lang="en-GB" sz="1800" dirty="0">
                        <a:effectLst/>
                        <a:latin typeface="Arial" panose="020B0604020202020204" pitchFamily="34" charset="0"/>
                        <a:ea typeface="Calibri" panose="020F0502020204030204" pitchFamily="34" charset="0"/>
                      </a:endParaRPr>
                    </a:p>
                  </a:txBody>
                  <a:tcPr marL="68580" marR="68580" marT="0" marB="0" anchor="ctr"/>
                </a:tc>
                <a:tc>
                  <a:txBody>
                    <a:bodyPr/>
                    <a:lstStyle/>
                    <a:p>
                      <a:pPr algn="ctr">
                        <a:lnSpc>
                          <a:spcPct val="107000"/>
                        </a:lnSpc>
                        <a:spcAft>
                          <a:spcPts val="0"/>
                        </a:spcAft>
                      </a:pPr>
                      <a:r>
                        <a:rPr lang="en-GB" sz="1800" dirty="0">
                          <a:effectLst/>
                        </a:rPr>
                        <a:t>Balance of research related deferred capital and revenue grants</a:t>
                      </a:r>
                      <a:endParaRPr lang="en-GB" sz="1800" dirty="0">
                        <a:effectLst/>
                        <a:latin typeface="Arial" panose="020B0604020202020204" pitchFamily="34" charset="0"/>
                        <a:ea typeface="Calibri" panose="020F0502020204030204" pitchFamily="34" charset="0"/>
                      </a:endParaRPr>
                    </a:p>
                  </a:txBody>
                  <a:tcPr marL="68580" marR="68580" marT="0" marB="0" anchor="ctr"/>
                </a:tc>
                <a:tc>
                  <a:txBody>
                    <a:bodyPr/>
                    <a:lstStyle/>
                    <a:p>
                      <a:pPr algn="ctr">
                        <a:lnSpc>
                          <a:spcPct val="107000"/>
                        </a:lnSpc>
                        <a:spcAft>
                          <a:spcPts val="0"/>
                        </a:spcAft>
                      </a:pPr>
                      <a:r>
                        <a:rPr lang="en-GB" sz="1800" dirty="0">
                          <a:effectLst/>
                        </a:rPr>
                        <a:t>-</a:t>
                      </a:r>
                      <a:endParaRPr lang="en-GB" sz="1800" dirty="0">
                        <a:effectLst/>
                        <a:latin typeface="Arial" panose="020B0604020202020204" pitchFamily="34" charset="0"/>
                        <a:ea typeface="Calibri" panose="020F0502020204030204" pitchFamily="34" charset="0"/>
                      </a:endParaRPr>
                    </a:p>
                  </a:txBody>
                  <a:tcPr marL="68580" marR="68580" marT="0" marB="0" anchor="ctr"/>
                </a:tc>
              </a:tr>
              <a:tr h="774487">
                <a:tc>
                  <a:txBody>
                    <a:bodyPr/>
                    <a:lstStyle/>
                    <a:p>
                      <a:pPr algn="ctr">
                        <a:lnSpc>
                          <a:spcPct val="107000"/>
                        </a:lnSpc>
                        <a:spcAft>
                          <a:spcPts val="0"/>
                        </a:spcAft>
                      </a:pPr>
                      <a:r>
                        <a:rPr lang="en-GB" sz="1800">
                          <a:effectLst/>
                        </a:rPr>
                        <a:t>Head 7</a:t>
                      </a:r>
                      <a:endParaRPr lang="en-GB" sz="1800">
                        <a:effectLst/>
                        <a:latin typeface="Arial" panose="020B0604020202020204" pitchFamily="34" charset="0"/>
                        <a:ea typeface="Calibri" panose="020F0502020204030204" pitchFamily="34" charset="0"/>
                      </a:endParaRPr>
                    </a:p>
                  </a:txBody>
                  <a:tcPr marL="68580" marR="68580" marT="0" marB="0" anchor="ctr"/>
                </a:tc>
                <a:tc>
                  <a:txBody>
                    <a:bodyPr/>
                    <a:lstStyle/>
                    <a:p>
                      <a:pPr algn="ctr">
                        <a:lnSpc>
                          <a:spcPct val="107000"/>
                        </a:lnSpc>
                        <a:spcAft>
                          <a:spcPts val="0"/>
                        </a:spcAft>
                      </a:pPr>
                      <a:r>
                        <a:rPr lang="en-GB" sz="1800">
                          <a:effectLst/>
                        </a:rPr>
                        <a:t>less any income passed onto other HEP/organisations </a:t>
                      </a:r>
                      <a:endParaRPr lang="en-GB" sz="1800">
                        <a:effectLst/>
                        <a:latin typeface="Arial" panose="020B0604020202020204" pitchFamily="34" charset="0"/>
                        <a:ea typeface="Calibri" panose="020F0502020204030204" pitchFamily="34" charset="0"/>
                      </a:endParaRPr>
                    </a:p>
                  </a:txBody>
                  <a:tcPr marL="68580" marR="68580" marT="0" marB="0" anchor="ctr"/>
                </a:tc>
                <a:tc>
                  <a:txBody>
                    <a:bodyPr/>
                    <a:lstStyle/>
                    <a:p>
                      <a:pPr algn="ctr">
                        <a:lnSpc>
                          <a:spcPct val="107000"/>
                        </a:lnSpc>
                        <a:spcAft>
                          <a:spcPts val="0"/>
                        </a:spcAft>
                      </a:pPr>
                      <a:r>
                        <a:rPr lang="en-GB" sz="1800" dirty="0">
                          <a:effectLst/>
                        </a:rPr>
                        <a:t>-</a:t>
                      </a:r>
                      <a:endParaRPr lang="en-GB" sz="1800" dirty="0">
                        <a:effectLst/>
                        <a:latin typeface="Arial" panose="020B0604020202020204" pitchFamily="34" charset="0"/>
                        <a:ea typeface="Calibri" panose="020F0502020204030204" pitchFamily="34" charset="0"/>
                      </a:endParaRPr>
                    </a:p>
                  </a:txBody>
                  <a:tcPr marL="68580" marR="68580" marT="0" marB="0" anchor="ctr"/>
                </a:tc>
                <a:tc>
                  <a:txBody>
                    <a:bodyPr/>
                    <a:lstStyle/>
                    <a:p>
                      <a:pPr algn="ctr">
                        <a:lnSpc>
                          <a:spcPct val="107000"/>
                        </a:lnSpc>
                        <a:spcAft>
                          <a:spcPts val="0"/>
                        </a:spcAft>
                      </a:pPr>
                      <a:r>
                        <a:rPr lang="en-GB" sz="1800" dirty="0">
                          <a:effectLst/>
                        </a:rPr>
                        <a:t>-</a:t>
                      </a:r>
                      <a:endParaRPr lang="en-GB" sz="1800" dirty="0">
                        <a:effectLst/>
                        <a:latin typeface="Arial" panose="020B0604020202020204" pitchFamily="34" charset="0"/>
                        <a:ea typeface="Calibri" panose="020F0502020204030204" pitchFamily="34" charset="0"/>
                      </a:endParaRPr>
                    </a:p>
                  </a:txBody>
                  <a:tcPr marL="68580" marR="68580" marT="0" marB="0" anchor="ctr"/>
                </a:tc>
              </a:tr>
            </a:tbl>
          </a:graphicData>
        </a:graphic>
      </p:graphicFrame>
    </p:spTree>
    <p:extLst>
      <p:ext uri="{BB962C8B-B14F-4D97-AF65-F5344CB8AC3E}">
        <p14:creationId xmlns:p14="http://schemas.microsoft.com/office/powerpoint/2010/main" val="42539891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838200" y="365125"/>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solidFill>
                  <a:srgbClr val="4D738A"/>
                </a:solidFill>
                <a:latin typeface="Calibri" panose="020F0502020204030204" pitchFamily="34" charset="0"/>
              </a:rPr>
              <a:t>Research </a:t>
            </a:r>
            <a:r>
              <a:rPr lang="en-GB" dirty="0" smtClean="0">
                <a:solidFill>
                  <a:srgbClr val="4D738A"/>
                </a:solidFill>
                <a:latin typeface="Calibri" panose="020F0502020204030204" pitchFamily="34" charset="0"/>
              </a:rPr>
              <a:t>income: HESA data (3)</a:t>
            </a:r>
            <a:endParaRPr lang="en-GB" dirty="0"/>
          </a:p>
        </p:txBody>
      </p:sp>
      <p:sp>
        <p:nvSpPr>
          <p:cNvPr id="6" name="Content Placeholder 2"/>
          <p:cNvSpPr txBox="1">
            <a:spLocks/>
          </p:cNvSpPr>
          <p:nvPr/>
        </p:nvSpPr>
        <p:spPr>
          <a:xfrm>
            <a:off x="838200" y="958468"/>
            <a:ext cx="10904913" cy="550209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2400" dirty="0">
              <a:solidFill>
                <a:srgbClr val="4D738A"/>
              </a:solidFill>
              <a:latin typeface="+mj-lt"/>
            </a:endParaRPr>
          </a:p>
          <a:p>
            <a:endParaRPr lang="en-GB" sz="2400" dirty="0">
              <a:solidFill>
                <a:srgbClr val="4D738A"/>
              </a:solidFill>
              <a:latin typeface="+mj-lt"/>
            </a:endParaRPr>
          </a:p>
          <a:p>
            <a:endParaRPr lang="en-GB" sz="2400" dirty="0">
              <a:solidFill>
                <a:srgbClr val="4D738A"/>
              </a:solidFill>
              <a:latin typeface="+mj-lt"/>
            </a:endParaRPr>
          </a:p>
        </p:txBody>
      </p:sp>
      <p:sp>
        <p:nvSpPr>
          <p:cNvPr id="7" name="Content Placeholder 2"/>
          <p:cNvSpPr txBox="1">
            <a:spLocks/>
          </p:cNvSpPr>
          <p:nvPr/>
        </p:nvSpPr>
        <p:spPr>
          <a:xfrm>
            <a:off x="895110" y="958468"/>
            <a:ext cx="10961824" cy="589953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2000" dirty="0">
              <a:solidFill>
                <a:srgbClr val="4D738A"/>
              </a:solidFill>
              <a:latin typeface="+mj-lt"/>
            </a:endParaRPr>
          </a:p>
          <a:p>
            <a:endParaRPr lang="en-GB" dirty="0">
              <a:solidFill>
                <a:srgbClr val="4D738A"/>
              </a:solidFill>
              <a:latin typeface="+mj-lt"/>
            </a:endParaRPr>
          </a:p>
          <a:p>
            <a:pPr lvl="1"/>
            <a:endParaRPr lang="en-GB" sz="2000" dirty="0">
              <a:solidFill>
                <a:srgbClr val="4D738A"/>
              </a:solidFill>
              <a:latin typeface="+mj-lt"/>
            </a:endParaRPr>
          </a:p>
          <a:p>
            <a:pPr lvl="1"/>
            <a:endParaRPr lang="en-GB" sz="2000" dirty="0">
              <a:solidFill>
                <a:srgbClr val="4D738A"/>
              </a:solidFill>
              <a:latin typeface="+mj-lt"/>
            </a:endParaRPr>
          </a:p>
          <a:p>
            <a:pPr lvl="1"/>
            <a:endParaRPr lang="en-GB" dirty="0">
              <a:solidFill>
                <a:srgbClr val="4D738A"/>
              </a:solidFill>
              <a:latin typeface="+mj-lt"/>
            </a:endParaRPr>
          </a:p>
          <a:p>
            <a:endParaRPr lang="en-GB" dirty="0">
              <a:solidFill>
                <a:srgbClr val="4D738A"/>
              </a:solidFill>
              <a:latin typeface="+mj-lt"/>
            </a:endParaRPr>
          </a:p>
          <a:p>
            <a:endParaRPr lang="en-GB" dirty="0">
              <a:solidFill>
                <a:srgbClr val="4D738A"/>
              </a:solidFill>
              <a:latin typeface="+mj-lt"/>
            </a:endParaRPr>
          </a:p>
          <a:p>
            <a:pPr lvl="1"/>
            <a:endParaRPr lang="en-GB" sz="2000" dirty="0">
              <a:solidFill>
                <a:srgbClr val="4D738A"/>
              </a:solidFill>
              <a:latin typeface="+mj-lt"/>
            </a:endParaRPr>
          </a:p>
          <a:p>
            <a:endParaRPr lang="en-GB" sz="2400" dirty="0">
              <a:solidFill>
                <a:srgbClr val="4D738A"/>
              </a:solidFill>
              <a:latin typeface="+mj-lt"/>
            </a:endParaRPr>
          </a:p>
          <a:p>
            <a:endParaRPr lang="en-GB" sz="2400" dirty="0">
              <a:solidFill>
                <a:srgbClr val="4D738A"/>
              </a:solidFill>
              <a:latin typeface="+mj-lt"/>
            </a:endParaRPr>
          </a:p>
        </p:txBody>
      </p:sp>
      <p:graphicFrame>
        <p:nvGraphicFramePr>
          <p:cNvPr id="8" name="Table 7"/>
          <p:cNvGraphicFramePr>
            <a:graphicFrameLocks noGrp="1"/>
          </p:cNvGraphicFramePr>
          <p:nvPr/>
        </p:nvGraphicFramePr>
        <p:xfrm>
          <a:off x="1995055" y="1443160"/>
          <a:ext cx="8201890" cy="4616188"/>
        </p:xfrm>
        <a:graphic>
          <a:graphicData uri="http://schemas.openxmlformats.org/drawingml/2006/table">
            <a:tbl>
              <a:tblPr firstRow="1" firstCol="1" bandRow="1">
                <a:tableStyleId>{5C22544A-7EE6-4342-B048-85BDC9FD1C3A}</a:tableStyleId>
              </a:tblPr>
              <a:tblGrid>
                <a:gridCol w="831272"/>
                <a:gridCol w="7370618"/>
              </a:tblGrid>
              <a:tr h="199467">
                <a:tc gridSpan="2">
                  <a:txBody>
                    <a:bodyPr/>
                    <a:lstStyle/>
                    <a:p>
                      <a:pPr>
                        <a:lnSpc>
                          <a:spcPct val="107000"/>
                        </a:lnSpc>
                        <a:spcAft>
                          <a:spcPts val="0"/>
                        </a:spcAft>
                      </a:pPr>
                      <a:r>
                        <a:rPr lang="en-GB" sz="1600" dirty="0">
                          <a:effectLst/>
                        </a:rPr>
                        <a:t>Sources of research income</a:t>
                      </a:r>
                      <a:endParaRPr lang="en-GB" sz="1400" dirty="0">
                        <a:effectLst/>
                        <a:latin typeface="Arial" panose="020B0604020202020204" pitchFamily="34" charset="0"/>
                        <a:ea typeface="Calibri" panose="020F0502020204030204" pitchFamily="34" charset="0"/>
                      </a:endParaRPr>
                    </a:p>
                  </a:txBody>
                  <a:tcPr marL="68580" marR="68580" marT="0" marB="0" anchor="b"/>
                </a:tc>
                <a:tc hMerge="1">
                  <a:txBody>
                    <a:bodyPr/>
                    <a:lstStyle/>
                    <a:p>
                      <a:endParaRPr lang="en-GB"/>
                    </a:p>
                  </a:txBody>
                  <a:tcPr/>
                </a:tc>
              </a:tr>
              <a:tr h="511123">
                <a:tc>
                  <a:txBody>
                    <a:bodyPr/>
                    <a:lstStyle/>
                    <a:p>
                      <a:pPr>
                        <a:lnSpc>
                          <a:spcPct val="107000"/>
                        </a:lnSpc>
                        <a:spcAft>
                          <a:spcPts val="0"/>
                        </a:spcAft>
                      </a:pPr>
                      <a:r>
                        <a:rPr lang="en-GB" sz="1400">
                          <a:effectLst/>
                        </a:rPr>
                        <a:t>1</a:t>
                      </a:r>
                      <a:endParaRPr lang="en-GB" sz="1400">
                        <a:effectLst/>
                        <a:latin typeface="Arial" panose="020B0604020202020204" pitchFamily="34" charset="0"/>
                        <a:ea typeface="Calibri" panose="020F0502020204030204" pitchFamily="34" charset="0"/>
                      </a:endParaRPr>
                    </a:p>
                  </a:txBody>
                  <a:tcPr marL="68580" marR="68580" marT="0" marB="0" anchor="ctr"/>
                </a:tc>
                <a:tc>
                  <a:txBody>
                    <a:bodyPr/>
                    <a:lstStyle/>
                    <a:p>
                      <a:pPr>
                        <a:lnSpc>
                          <a:spcPct val="107000"/>
                        </a:lnSpc>
                        <a:spcAft>
                          <a:spcPts val="0"/>
                        </a:spcAft>
                      </a:pPr>
                      <a:r>
                        <a:rPr lang="en-GB" sz="1400">
                          <a:effectLst/>
                        </a:rPr>
                        <a:t>UKRI Research Councils, The Royal Society, British Academy and The Royal Society of Edinburgh</a:t>
                      </a:r>
                      <a:endParaRPr lang="en-GB" sz="1400">
                        <a:effectLst/>
                        <a:latin typeface="Arial" panose="020B0604020202020204" pitchFamily="34" charset="0"/>
                        <a:ea typeface="Calibri" panose="020F0502020204030204" pitchFamily="34" charset="0"/>
                      </a:endParaRPr>
                    </a:p>
                  </a:txBody>
                  <a:tcPr marL="68580" marR="68580" marT="0" marB="0" anchor="ctr"/>
                </a:tc>
              </a:tr>
              <a:tr h="337841">
                <a:tc>
                  <a:txBody>
                    <a:bodyPr/>
                    <a:lstStyle/>
                    <a:p>
                      <a:pPr>
                        <a:lnSpc>
                          <a:spcPct val="107000"/>
                        </a:lnSpc>
                        <a:spcAft>
                          <a:spcPts val="0"/>
                        </a:spcAft>
                      </a:pPr>
                      <a:r>
                        <a:rPr lang="en-GB" sz="1400">
                          <a:effectLst/>
                        </a:rPr>
                        <a:t>2</a:t>
                      </a:r>
                      <a:endParaRPr lang="en-GB" sz="1400">
                        <a:effectLst/>
                        <a:latin typeface="Arial" panose="020B0604020202020204" pitchFamily="34" charset="0"/>
                        <a:ea typeface="Calibri" panose="020F0502020204030204" pitchFamily="34" charset="0"/>
                      </a:endParaRPr>
                    </a:p>
                  </a:txBody>
                  <a:tcPr marL="68580" marR="68580" marT="0" marB="0" anchor="ctr"/>
                </a:tc>
                <a:tc>
                  <a:txBody>
                    <a:bodyPr/>
                    <a:lstStyle/>
                    <a:p>
                      <a:pPr>
                        <a:lnSpc>
                          <a:spcPct val="107000"/>
                        </a:lnSpc>
                        <a:spcAft>
                          <a:spcPts val="0"/>
                        </a:spcAft>
                      </a:pPr>
                      <a:r>
                        <a:rPr lang="en-GB" sz="1400">
                          <a:effectLst/>
                        </a:rPr>
                        <a:t>UK-based charities (open competitive process)</a:t>
                      </a:r>
                      <a:endParaRPr lang="en-GB" sz="1400">
                        <a:effectLst/>
                        <a:latin typeface="Arial" panose="020B0604020202020204" pitchFamily="34" charset="0"/>
                        <a:ea typeface="Calibri" panose="020F0502020204030204" pitchFamily="34" charset="0"/>
                      </a:endParaRPr>
                    </a:p>
                  </a:txBody>
                  <a:tcPr marL="68580" marR="68580" marT="0" marB="0" anchor="ctr"/>
                </a:tc>
              </a:tr>
              <a:tr h="174515">
                <a:tc>
                  <a:txBody>
                    <a:bodyPr/>
                    <a:lstStyle/>
                    <a:p>
                      <a:pPr>
                        <a:lnSpc>
                          <a:spcPct val="107000"/>
                        </a:lnSpc>
                        <a:spcAft>
                          <a:spcPts val="0"/>
                        </a:spcAft>
                      </a:pPr>
                      <a:r>
                        <a:rPr lang="en-GB" sz="1400">
                          <a:effectLst/>
                        </a:rPr>
                        <a:t>3</a:t>
                      </a:r>
                      <a:endParaRPr lang="en-GB" sz="1400">
                        <a:effectLst/>
                        <a:latin typeface="Arial" panose="020B0604020202020204" pitchFamily="34" charset="0"/>
                        <a:ea typeface="Calibri" panose="020F0502020204030204" pitchFamily="34" charset="0"/>
                      </a:endParaRPr>
                    </a:p>
                  </a:txBody>
                  <a:tcPr marL="68580" marR="68580" marT="0" marB="0" anchor="ctr"/>
                </a:tc>
                <a:tc>
                  <a:txBody>
                    <a:bodyPr/>
                    <a:lstStyle/>
                    <a:p>
                      <a:pPr>
                        <a:lnSpc>
                          <a:spcPct val="107000"/>
                        </a:lnSpc>
                        <a:spcAft>
                          <a:spcPts val="0"/>
                        </a:spcAft>
                      </a:pPr>
                      <a:r>
                        <a:rPr lang="en-GB" sz="1400">
                          <a:effectLst/>
                        </a:rPr>
                        <a:t>UK-based charities (other)</a:t>
                      </a:r>
                      <a:endParaRPr lang="en-GB" sz="1400">
                        <a:effectLst/>
                        <a:latin typeface="Arial" panose="020B0604020202020204" pitchFamily="34" charset="0"/>
                        <a:ea typeface="Calibri" panose="020F0502020204030204" pitchFamily="34" charset="0"/>
                      </a:endParaRPr>
                    </a:p>
                  </a:txBody>
                  <a:tcPr marL="68580" marR="68580" marT="0" marB="0" anchor="ctr"/>
                </a:tc>
              </a:tr>
              <a:tr h="337841">
                <a:tc>
                  <a:txBody>
                    <a:bodyPr/>
                    <a:lstStyle/>
                    <a:p>
                      <a:pPr>
                        <a:lnSpc>
                          <a:spcPct val="107000"/>
                        </a:lnSpc>
                        <a:spcAft>
                          <a:spcPts val="0"/>
                        </a:spcAft>
                      </a:pPr>
                      <a:r>
                        <a:rPr lang="en-GB" sz="1400">
                          <a:effectLst/>
                        </a:rPr>
                        <a:t>4</a:t>
                      </a:r>
                      <a:endParaRPr lang="en-GB" sz="1400">
                        <a:effectLst/>
                        <a:latin typeface="Arial" panose="020B0604020202020204" pitchFamily="34" charset="0"/>
                        <a:ea typeface="Calibri" panose="020F0502020204030204" pitchFamily="34" charset="0"/>
                      </a:endParaRPr>
                    </a:p>
                  </a:txBody>
                  <a:tcPr marL="68580" marR="68580" marT="0" marB="0" anchor="ctr"/>
                </a:tc>
                <a:tc>
                  <a:txBody>
                    <a:bodyPr/>
                    <a:lstStyle/>
                    <a:p>
                      <a:pPr>
                        <a:lnSpc>
                          <a:spcPct val="107000"/>
                        </a:lnSpc>
                        <a:spcAft>
                          <a:spcPts val="0"/>
                        </a:spcAft>
                      </a:pPr>
                      <a:r>
                        <a:rPr lang="en-GB" sz="1400">
                          <a:effectLst/>
                        </a:rPr>
                        <a:t>UK central government bodies/local authorities, health and hospital authorities </a:t>
                      </a:r>
                      <a:endParaRPr lang="en-GB" sz="1400">
                        <a:effectLst/>
                        <a:latin typeface="Arial" panose="020B0604020202020204" pitchFamily="34" charset="0"/>
                        <a:ea typeface="Calibri" panose="020F0502020204030204" pitchFamily="34" charset="0"/>
                      </a:endParaRPr>
                    </a:p>
                  </a:txBody>
                  <a:tcPr marL="68580" marR="68580" marT="0" marB="0" anchor="ctr"/>
                </a:tc>
              </a:tr>
              <a:tr h="337841">
                <a:tc>
                  <a:txBody>
                    <a:bodyPr/>
                    <a:lstStyle/>
                    <a:p>
                      <a:pPr>
                        <a:lnSpc>
                          <a:spcPct val="107000"/>
                        </a:lnSpc>
                        <a:spcAft>
                          <a:spcPts val="0"/>
                        </a:spcAft>
                      </a:pPr>
                      <a:r>
                        <a:rPr lang="en-GB" sz="1400">
                          <a:effectLst/>
                        </a:rPr>
                        <a:t>5</a:t>
                      </a:r>
                      <a:endParaRPr lang="en-GB" sz="1400">
                        <a:effectLst/>
                        <a:latin typeface="Arial" panose="020B0604020202020204" pitchFamily="34" charset="0"/>
                        <a:ea typeface="Calibri" panose="020F0502020204030204" pitchFamily="34" charset="0"/>
                      </a:endParaRPr>
                    </a:p>
                  </a:txBody>
                  <a:tcPr marL="68580" marR="68580" marT="0" marB="0" anchor="ctr"/>
                </a:tc>
                <a:tc>
                  <a:txBody>
                    <a:bodyPr/>
                    <a:lstStyle/>
                    <a:p>
                      <a:pPr>
                        <a:lnSpc>
                          <a:spcPct val="107000"/>
                        </a:lnSpc>
                        <a:spcAft>
                          <a:spcPts val="0"/>
                        </a:spcAft>
                      </a:pPr>
                      <a:r>
                        <a:rPr lang="en-GB" sz="1400" dirty="0">
                          <a:effectLst/>
                        </a:rPr>
                        <a:t>UK central government tax credits for research and development expenditure</a:t>
                      </a:r>
                      <a:endParaRPr lang="en-GB" sz="1400" dirty="0">
                        <a:effectLst/>
                        <a:latin typeface="Arial" panose="020B0604020202020204" pitchFamily="34" charset="0"/>
                        <a:ea typeface="Calibri" panose="020F0502020204030204" pitchFamily="34" charset="0"/>
                      </a:endParaRPr>
                    </a:p>
                  </a:txBody>
                  <a:tcPr marL="68580" marR="68580" marT="0" marB="0" anchor="ctr"/>
                </a:tc>
              </a:tr>
              <a:tr h="337841">
                <a:tc>
                  <a:txBody>
                    <a:bodyPr/>
                    <a:lstStyle/>
                    <a:p>
                      <a:pPr>
                        <a:lnSpc>
                          <a:spcPct val="107000"/>
                        </a:lnSpc>
                        <a:spcAft>
                          <a:spcPts val="0"/>
                        </a:spcAft>
                      </a:pPr>
                      <a:r>
                        <a:rPr lang="en-GB" sz="1400">
                          <a:effectLst/>
                        </a:rPr>
                        <a:t>6</a:t>
                      </a:r>
                      <a:endParaRPr lang="en-GB" sz="1400">
                        <a:effectLst/>
                        <a:latin typeface="Arial" panose="020B0604020202020204" pitchFamily="34" charset="0"/>
                        <a:ea typeface="Calibri" panose="020F0502020204030204" pitchFamily="34" charset="0"/>
                      </a:endParaRPr>
                    </a:p>
                  </a:txBody>
                  <a:tcPr marL="68580" marR="68580" marT="0" marB="0" anchor="ctr"/>
                </a:tc>
                <a:tc>
                  <a:txBody>
                    <a:bodyPr/>
                    <a:lstStyle/>
                    <a:p>
                      <a:pPr>
                        <a:lnSpc>
                          <a:spcPct val="107000"/>
                        </a:lnSpc>
                        <a:spcAft>
                          <a:spcPts val="0"/>
                        </a:spcAft>
                      </a:pPr>
                      <a:r>
                        <a:rPr lang="en-GB" sz="1400">
                          <a:effectLst/>
                        </a:rPr>
                        <a:t>UK industry, commerce and public corporations</a:t>
                      </a:r>
                      <a:endParaRPr lang="en-GB" sz="1400">
                        <a:effectLst/>
                        <a:latin typeface="Arial" panose="020B0604020202020204" pitchFamily="34" charset="0"/>
                        <a:ea typeface="Calibri" panose="020F0502020204030204" pitchFamily="34" charset="0"/>
                      </a:endParaRPr>
                    </a:p>
                  </a:txBody>
                  <a:tcPr marL="68580" marR="68580" marT="0" marB="0" anchor="ctr"/>
                </a:tc>
              </a:tr>
              <a:tr h="174515">
                <a:tc>
                  <a:txBody>
                    <a:bodyPr/>
                    <a:lstStyle/>
                    <a:p>
                      <a:pPr>
                        <a:lnSpc>
                          <a:spcPct val="107000"/>
                        </a:lnSpc>
                        <a:spcAft>
                          <a:spcPts val="0"/>
                        </a:spcAft>
                      </a:pPr>
                      <a:r>
                        <a:rPr lang="en-GB" sz="1400">
                          <a:effectLst/>
                        </a:rPr>
                        <a:t>7</a:t>
                      </a:r>
                      <a:endParaRPr lang="en-GB" sz="1400">
                        <a:effectLst/>
                        <a:latin typeface="Arial" panose="020B0604020202020204" pitchFamily="34" charset="0"/>
                        <a:ea typeface="Calibri" panose="020F0502020204030204" pitchFamily="34" charset="0"/>
                      </a:endParaRPr>
                    </a:p>
                  </a:txBody>
                  <a:tcPr marL="68580" marR="68580" marT="0" marB="0" anchor="ctr"/>
                </a:tc>
                <a:tc>
                  <a:txBody>
                    <a:bodyPr/>
                    <a:lstStyle/>
                    <a:p>
                      <a:pPr>
                        <a:lnSpc>
                          <a:spcPct val="107000"/>
                        </a:lnSpc>
                        <a:spcAft>
                          <a:spcPts val="0"/>
                        </a:spcAft>
                      </a:pPr>
                      <a:r>
                        <a:rPr lang="en-GB" sz="1400">
                          <a:effectLst/>
                        </a:rPr>
                        <a:t>UK other sources</a:t>
                      </a:r>
                      <a:endParaRPr lang="en-GB" sz="1400">
                        <a:effectLst/>
                        <a:latin typeface="Arial" panose="020B0604020202020204" pitchFamily="34" charset="0"/>
                        <a:ea typeface="Calibri" panose="020F0502020204030204" pitchFamily="34" charset="0"/>
                      </a:endParaRPr>
                    </a:p>
                  </a:txBody>
                  <a:tcPr marL="68580" marR="68580" marT="0" marB="0" anchor="ctr"/>
                </a:tc>
              </a:tr>
              <a:tr h="174515">
                <a:tc>
                  <a:txBody>
                    <a:bodyPr/>
                    <a:lstStyle/>
                    <a:p>
                      <a:pPr>
                        <a:lnSpc>
                          <a:spcPct val="107000"/>
                        </a:lnSpc>
                        <a:spcAft>
                          <a:spcPts val="0"/>
                        </a:spcAft>
                      </a:pPr>
                      <a:r>
                        <a:rPr lang="en-GB" sz="1400">
                          <a:effectLst/>
                        </a:rPr>
                        <a:t>8</a:t>
                      </a:r>
                      <a:endParaRPr lang="en-GB" sz="1400">
                        <a:effectLst/>
                        <a:latin typeface="Arial" panose="020B0604020202020204" pitchFamily="34" charset="0"/>
                        <a:ea typeface="Calibri" panose="020F0502020204030204" pitchFamily="34" charset="0"/>
                      </a:endParaRPr>
                    </a:p>
                  </a:txBody>
                  <a:tcPr marL="68580" marR="68580" marT="0" marB="0" anchor="ctr"/>
                </a:tc>
                <a:tc>
                  <a:txBody>
                    <a:bodyPr/>
                    <a:lstStyle/>
                    <a:p>
                      <a:pPr>
                        <a:lnSpc>
                          <a:spcPct val="107000"/>
                        </a:lnSpc>
                        <a:spcAft>
                          <a:spcPts val="0"/>
                        </a:spcAft>
                      </a:pPr>
                      <a:r>
                        <a:rPr lang="en-GB" sz="1400">
                          <a:effectLst/>
                        </a:rPr>
                        <a:t>EU government bodies</a:t>
                      </a:r>
                      <a:endParaRPr lang="en-GB" sz="1400">
                        <a:effectLst/>
                        <a:latin typeface="Arial" panose="020B0604020202020204" pitchFamily="34" charset="0"/>
                        <a:ea typeface="Calibri" panose="020F0502020204030204" pitchFamily="34" charset="0"/>
                      </a:endParaRPr>
                    </a:p>
                  </a:txBody>
                  <a:tcPr marL="68580" marR="68580" marT="0" marB="0" anchor="ctr"/>
                </a:tc>
              </a:tr>
              <a:tr h="337841">
                <a:tc>
                  <a:txBody>
                    <a:bodyPr/>
                    <a:lstStyle/>
                    <a:p>
                      <a:pPr>
                        <a:lnSpc>
                          <a:spcPct val="107000"/>
                        </a:lnSpc>
                        <a:spcAft>
                          <a:spcPts val="0"/>
                        </a:spcAft>
                      </a:pPr>
                      <a:r>
                        <a:rPr lang="en-GB" sz="1400">
                          <a:effectLst/>
                        </a:rPr>
                        <a:t>9</a:t>
                      </a:r>
                      <a:endParaRPr lang="en-GB" sz="1400">
                        <a:effectLst/>
                        <a:latin typeface="Arial" panose="020B0604020202020204" pitchFamily="34" charset="0"/>
                        <a:ea typeface="Calibri" panose="020F0502020204030204" pitchFamily="34" charset="0"/>
                      </a:endParaRPr>
                    </a:p>
                  </a:txBody>
                  <a:tcPr marL="68580" marR="68580" marT="0" marB="0" anchor="ctr"/>
                </a:tc>
                <a:tc>
                  <a:txBody>
                    <a:bodyPr/>
                    <a:lstStyle/>
                    <a:p>
                      <a:pPr>
                        <a:lnSpc>
                          <a:spcPct val="107000"/>
                        </a:lnSpc>
                        <a:spcAft>
                          <a:spcPts val="0"/>
                        </a:spcAft>
                      </a:pPr>
                      <a:r>
                        <a:rPr lang="en-GB" sz="1400">
                          <a:effectLst/>
                        </a:rPr>
                        <a:t>EU-based charities (open competitive process)</a:t>
                      </a:r>
                      <a:endParaRPr lang="en-GB" sz="1400">
                        <a:effectLst/>
                        <a:latin typeface="Arial" panose="020B0604020202020204" pitchFamily="34" charset="0"/>
                        <a:ea typeface="Calibri" panose="020F0502020204030204" pitchFamily="34" charset="0"/>
                      </a:endParaRPr>
                    </a:p>
                  </a:txBody>
                  <a:tcPr marL="68580" marR="68580" marT="0" marB="0" anchor="ctr"/>
                </a:tc>
              </a:tr>
              <a:tr h="337841">
                <a:tc>
                  <a:txBody>
                    <a:bodyPr/>
                    <a:lstStyle/>
                    <a:p>
                      <a:pPr>
                        <a:lnSpc>
                          <a:spcPct val="107000"/>
                        </a:lnSpc>
                        <a:spcAft>
                          <a:spcPts val="0"/>
                        </a:spcAft>
                      </a:pPr>
                      <a:r>
                        <a:rPr lang="en-GB" sz="1400">
                          <a:effectLst/>
                        </a:rPr>
                        <a:t>10</a:t>
                      </a:r>
                      <a:endParaRPr lang="en-GB" sz="1400">
                        <a:effectLst/>
                        <a:latin typeface="Arial" panose="020B0604020202020204" pitchFamily="34" charset="0"/>
                        <a:ea typeface="Calibri" panose="020F0502020204030204" pitchFamily="34" charset="0"/>
                      </a:endParaRPr>
                    </a:p>
                  </a:txBody>
                  <a:tcPr marL="68580" marR="68580" marT="0" marB="0" anchor="ctr"/>
                </a:tc>
                <a:tc>
                  <a:txBody>
                    <a:bodyPr/>
                    <a:lstStyle/>
                    <a:p>
                      <a:pPr>
                        <a:lnSpc>
                          <a:spcPct val="107000"/>
                        </a:lnSpc>
                        <a:spcAft>
                          <a:spcPts val="0"/>
                        </a:spcAft>
                      </a:pPr>
                      <a:r>
                        <a:rPr lang="en-GB" sz="1400">
                          <a:effectLst/>
                        </a:rPr>
                        <a:t>EU industry, commerce and public corporations</a:t>
                      </a:r>
                      <a:endParaRPr lang="en-GB" sz="1400">
                        <a:effectLst/>
                        <a:latin typeface="Arial" panose="020B0604020202020204" pitchFamily="34" charset="0"/>
                        <a:ea typeface="Calibri" panose="020F0502020204030204" pitchFamily="34" charset="0"/>
                      </a:endParaRPr>
                    </a:p>
                  </a:txBody>
                  <a:tcPr marL="68580" marR="68580" marT="0" marB="0" anchor="ctr"/>
                </a:tc>
              </a:tr>
              <a:tr h="174515">
                <a:tc>
                  <a:txBody>
                    <a:bodyPr/>
                    <a:lstStyle/>
                    <a:p>
                      <a:pPr>
                        <a:lnSpc>
                          <a:spcPct val="107000"/>
                        </a:lnSpc>
                        <a:spcAft>
                          <a:spcPts val="0"/>
                        </a:spcAft>
                      </a:pPr>
                      <a:r>
                        <a:rPr lang="en-GB" sz="1400">
                          <a:effectLst/>
                        </a:rPr>
                        <a:t>11</a:t>
                      </a:r>
                      <a:endParaRPr lang="en-GB" sz="1400">
                        <a:effectLst/>
                        <a:latin typeface="Arial" panose="020B0604020202020204" pitchFamily="34" charset="0"/>
                        <a:ea typeface="Calibri" panose="020F0502020204030204" pitchFamily="34" charset="0"/>
                      </a:endParaRPr>
                    </a:p>
                  </a:txBody>
                  <a:tcPr marL="68580" marR="68580" marT="0" marB="0" anchor="ctr"/>
                </a:tc>
                <a:tc>
                  <a:txBody>
                    <a:bodyPr/>
                    <a:lstStyle/>
                    <a:p>
                      <a:pPr>
                        <a:lnSpc>
                          <a:spcPct val="107000"/>
                        </a:lnSpc>
                        <a:spcAft>
                          <a:spcPts val="0"/>
                        </a:spcAft>
                      </a:pPr>
                      <a:r>
                        <a:rPr lang="en-GB" sz="1400">
                          <a:effectLst/>
                        </a:rPr>
                        <a:t>EU (excluding UK) other</a:t>
                      </a:r>
                      <a:endParaRPr lang="en-GB" sz="1400">
                        <a:effectLst/>
                        <a:latin typeface="Arial" panose="020B0604020202020204" pitchFamily="34" charset="0"/>
                        <a:ea typeface="Calibri" panose="020F0502020204030204" pitchFamily="34" charset="0"/>
                      </a:endParaRPr>
                    </a:p>
                  </a:txBody>
                  <a:tcPr marL="68580" marR="68580" marT="0" marB="0" anchor="ctr"/>
                </a:tc>
              </a:tr>
              <a:tr h="337841">
                <a:tc>
                  <a:txBody>
                    <a:bodyPr/>
                    <a:lstStyle/>
                    <a:p>
                      <a:pPr>
                        <a:lnSpc>
                          <a:spcPct val="107000"/>
                        </a:lnSpc>
                        <a:spcAft>
                          <a:spcPts val="0"/>
                        </a:spcAft>
                      </a:pPr>
                      <a:r>
                        <a:rPr lang="en-GB" sz="1400">
                          <a:effectLst/>
                        </a:rPr>
                        <a:t>12</a:t>
                      </a:r>
                      <a:endParaRPr lang="en-GB" sz="1400">
                        <a:effectLst/>
                        <a:latin typeface="Arial" panose="020B0604020202020204" pitchFamily="34" charset="0"/>
                        <a:ea typeface="Calibri" panose="020F0502020204030204" pitchFamily="34" charset="0"/>
                      </a:endParaRPr>
                    </a:p>
                  </a:txBody>
                  <a:tcPr marL="68580" marR="68580" marT="0" marB="0" anchor="ctr"/>
                </a:tc>
                <a:tc>
                  <a:txBody>
                    <a:bodyPr/>
                    <a:lstStyle/>
                    <a:p>
                      <a:pPr>
                        <a:lnSpc>
                          <a:spcPct val="107000"/>
                        </a:lnSpc>
                        <a:spcAft>
                          <a:spcPts val="0"/>
                        </a:spcAft>
                      </a:pPr>
                      <a:r>
                        <a:rPr lang="en-GB" sz="1400">
                          <a:effectLst/>
                        </a:rPr>
                        <a:t>Non-EU-based charities (open competitive process)</a:t>
                      </a:r>
                      <a:endParaRPr lang="en-GB" sz="1400">
                        <a:effectLst/>
                        <a:latin typeface="Arial" panose="020B0604020202020204" pitchFamily="34" charset="0"/>
                        <a:ea typeface="Calibri" panose="020F0502020204030204" pitchFamily="34" charset="0"/>
                      </a:endParaRPr>
                    </a:p>
                  </a:txBody>
                  <a:tcPr marL="68580" marR="68580" marT="0" marB="0" anchor="ctr"/>
                </a:tc>
              </a:tr>
              <a:tr h="337841">
                <a:tc>
                  <a:txBody>
                    <a:bodyPr/>
                    <a:lstStyle/>
                    <a:p>
                      <a:pPr>
                        <a:lnSpc>
                          <a:spcPct val="107000"/>
                        </a:lnSpc>
                        <a:spcAft>
                          <a:spcPts val="0"/>
                        </a:spcAft>
                      </a:pPr>
                      <a:r>
                        <a:rPr lang="en-GB" sz="1400">
                          <a:effectLst/>
                        </a:rPr>
                        <a:t>13</a:t>
                      </a:r>
                      <a:endParaRPr lang="en-GB" sz="1400">
                        <a:effectLst/>
                        <a:latin typeface="Arial" panose="020B0604020202020204" pitchFamily="34" charset="0"/>
                        <a:ea typeface="Calibri" panose="020F0502020204030204" pitchFamily="34" charset="0"/>
                      </a:endParaRPr>
                    </a:p>
                  </a:txBody>
                  <a:tcPr marL="68580" marR="68580" marT="0" marB="0" anchor="ctr"/>
                </a:tc>
                <a:tc>
                  <a:txBody>
                    <a:bodyPr/>
                    <a:lstStyle/>
                    <a:p>
                      <a:pPr>
                        <a:lnSpc>
                          <a:spcPct val="107000"/>
                        </a:lnSpc>
                        <a:spcAft>
                          <a:spcPts val="0"/>
                        </a:spcAft>
                      </a:pPr>
                      <a:r>
                        <a:rPr lang="en-GB" sz="1400">
                          <a:effectLst/>
                        </a:rPr>
                        <a:t>Non-EU industry, commerce and public corporations</a:t>
                      </a:r>
                      <a:endParaRPr lang="en-GB" sz="1400">
                        <a:effectLst/>
                        <a:latin typeface="Arial" panose="020B0604020202020204" pitchFamily="34" charset="0"/>
                        <a:ea typeface="Calibri" panose="020F0502020204030204" pitchFamily="34" charset="0"/>
                      </a:endParaRPr>
                    </a:p>
                  </a:txBody>
                  <a:tcPr marL="68580" marR="68580" marT="0" marB="0" anchor="ctr"/>
                </a:tc>
              </a:tr>
              <a:tr h="174515">
                <a:tc>
                  <a:txBody>
                    <a:bodyPr/>
                    <a:lstStyle/>
                    <a:p>
                      <a:pPr>
                        <a:lnSpc>
                          <a:spcPct val="107000"/>
                        </a:lnSpc>
                        <a:spcAft>
                          <a:spcPts val="0"/>
                        </a:spcAft>
                      </a:pPr>
                      <a:r>
                        <a:rPr lang="en-GB" sz="1400">
                          <a:effectLst/>
                        </a:rPr>
                        <a:t>14</a:t>
                      </a:r>
                      <a:endParaRPr lang="en-GB" sz="1400">
                        <a:effectLst/>
                        <a:latin typeface="Arial" panose="020B0604020202020204" pitchFamily="34" charset="0"/>
                        <a:ea typeface="Calibri" panose="020F0502020204030204" pitchFamily="34" charset="0"/>
                      </a:endParaRPr>
                    </a:p>
                  </a:txBody>
                  <a:tcPr marL="68580" marR="68580" marT="0" marB="0" anchor="ctr"/>
                </a:tc>
                <a:tc>
                  <a:txBody>
                    <a:bodyPr/>
                    <a:lstStyle/>
                    <a:p>
                      <a:pPr>
                        <a:lnSpc>
                          <a:spcPct val="107000"/>
                        </a:lnSpc>
                        <a:spcAft>
                          <a:spcPts val="0"/>
                        </a:spcAft>
                      </a:pPr>
                      <a:r>
                        <a:rPr lang="en-GB" sz="1400" dirty="0">
                          <a:effectLst/>
                        </a:rPr>
                        <a:t>Non-EU other</a:t>
                      </a:r>
                      <a:endParaRPr lang="en-GB" sz="1400" dirty="0">
                        <a:effectLst/>
                        <a:latin typeface="Arial" panose="020B0604020202020204" pitchFamily="34" charset="0"/>
                        <a:ea typeface="Calibri" panose="020F0502020204030204" pitchFamily="34" charset="0"/>
                      </a:endParaRPr>
                    </a:p>
                  </a:txBody>
                  <a:tcPr marL="68580" marR="68580" marT="0" marB="0" anchor="ctr"/>
                </a:tc>
              </a:tr>
            </a:tbl>
          </a:graphicData>
        </a:graphic>
      </p:graphicFrame>
    </p:spTree>
    <p:extLst>
      <p:ext uri="{BB962C8B-B14F-4D97-AF65-F5344CB8AC3E}">
        <p14:creationId xmlns:p14="http://schemas.microsoft.com/office/powerpoint/2010/main" val="436177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838200" y="365125"/>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solidFill>
                  <a:srgbClr val="4D738A"/>
                </a:solidFill>
                <a:latin typeface="Calibri" panose="020F0502020204030204" pitchFamily="34" charset="0"/>
              </a:rPr>
              <a:t>Research </a:t>
            </a:r>
            <a:r>
              <a:rPr lang="en-GB" dirty="0" smtClean="0">
                <a:solidFill>
                  <a:srgbClr val="4D738A"/>
                </a:solidFill>
                <a:latin typeface="Calibri" panose="020F0502020204030204" pitchFamily="34" charset="0"/>
              </a:rPr>
              <a:t>incom</a:t>
            </a:r>
            <a:r>
              <a:rPr lang="en-GB" dirty="0" smtClean="0">
                <a:solidFill>
                  <a:srgbClr val="4D738A"/>
                </a:solidFill>
                <a:latin typeface="Calibri" panose="020F0502020204030204" pitchFamily="34" charset="0"/>
              </a:rPr>
              <a:t>e: Your submissions</a:t>
            </a:r>
            <a:endParaRPr lang="en-GB" dirty="0"/>
          </a:p>
        </p:txBody>
      </p:sp>
      <p:sp>
        <p:nvSpPr>
          <p:cNvPr id="6" name="Content Placeholder 2"/>
          <p:cNvSpPr txBox="1">
            <a:spLocks/>
          </p:cNvSpPr>
          <p:nvPr/>
        </p:nvSpPr>
        <p:spPr>
          <a:xfrm>
            <a:off x="838200" y="958468"/>
            <a:ext cx="10904913" cy="550209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2400" dirty="0">
              <a:solidFill>
                <a:srgbClr val="4D738A"/>
              </a:solidFill>
              <a:latin typeface="+mj-lt"/>
            </a:endParaRPr>
          </a:p>
          <a:p>
            <a:endParaRPr lang="en-GB" sz="2400" dirty="0">
              <a:solidFill>
                <a:srgbClr val="4D738A"/>
              </a:solidFill>
              <a:latin typeface="+mj-lt"/>
            </a:endParaRPr>
          </a:p>
          <a:p>
            <a:endParaRPr lang="en-GB" sz="2400" dirty="0">
              <a:solidFill>
                <a:srgbClr val="4D738A"/>
              </a:solidFill>
              <a:latin typeface="+mj-lt"/>
            </a:endParaRPr>
          </a:p>
        </p:txBody>
      </p:sp>
      <p:sp>
        <p:nvSpPr>
          <p:cNvPr id="7" name="Content Placeholder 2"/>
          <p:cNvSpPr txBox="1">
            <a:spLocks/>
          </p:cNvSpPr>
          <p:nvPr/>
        </p:nvSpPr>
        <p:spPr>
          <a:xfrm>
            <a:off x="895110" y="958468"/>
            <a:ext cx="10961824" cy="589953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GB" sz="2000" dirty="0">
              <a:solidFill>
                <a:srgbClr val="4D738A"/>
              </a:solidFill>
              <a:latin typeface="+mj-lt"/>
            </a:endParaRPr>
          </a:p>
          <a:p>
            <a:r>
              <a:rPr lang="it-IT" dirty="0" smtClean="0">
                <a:solidFill>
                  <a:srgbClr val="4D738A"/>
                </a:solidFill>
                <a:latin typeface="+mj-lt"/>
              </a:rPr>
              <a:t>Take </a:t>
            </a:r>
            <a:r>
              <a:rPr lang="it-IT" dirty="0" smtClean="0">
                <a:solidFill>
                  <a:srgbClr val="4D738A"/>
                </a:solidFill>
                <a:latin typeface="+mj-lt"/>
              </a:rPr>
              <a:t>into account the changes in the columns’ structure for years before 2016-17</a:t>
            </a:r>
          </a:p>
          <a:p>
            <a:r>
              <a:rPr lang="it-IT" dirty="0" smtClean="0">
                <a:solidFill>
                  <a:srgbClr val="4D738A"/>
                </a:solidFill>
                <a:latin typeface="+mj-lt"/>
              </a:rPr>
              <a:t>Allocate income to UOAs </a:t>
            </a:r>
          </a:p>
          <a:p>
            <a:r>
              <a:rPr lang="en-GB" dirty="0">
                <a:solidFill>
                  <a:srgbClr val="4D738A"/>
                </a:solidFill>
                <a:latin typeface="+mj-lt"/>
              </a:rPr>
              <a:t>F</a:t>
            </a:r>
            <a:r>
              <a:rPr lang="en-GB" dirty="0" smtClean="0">
                <a:solidFill>
                  <a:srgbClr val="4D738A"/>
                </a:solidFill>
                <a:latin typeface="+mj-lt"/>
              </a:rPr>
              <a:t>or </a:t>
            </a:r>
            <a:r>
              <a:rPr lang="en-GB" dirty="0">
                <a:solidFill>
                  <a:srgbClr val="4D738A"/>
                </a:solidFill>
                <a:latin typeface="+mj-lt"/>
              </a:rPr>
              <a:t>UOAs 1 to 6 </a:t>
            </a:r>
            <a:r>
              <a:rPr lang="en-GB" dirty="0" smtClean="0">
                <a:solidFill>
                  <a:srgbClr val="4D738A"/>
                </a:solidFill>
                <a:latin typeface="+mj-lt"/>
              </a:rPr>
              <a:t>you need to separately report </a:t>
            </a:r>
            <a:r>
              <a:rPr lang="en-GB" i="1" dirty="0" smtClean="0">
                <a:solidFill>
                  <a:srgbClr val="4D738A"/>
                </a:solidFill>
                <a:latin typeface="+mj-lt"/>
              </a:rPr>
              <a:t>research </a:t>
            </a:r>
            <a:r>
              <a:rPr lang="en-GB" i="1" dirty="0">
                <a:solidFill>
                  <a:srgbClr val="4D738A"/>
                </a:solidFill>
                <a:latin typeface="+mj-lt"/>
              </a:rPr>
              <a:t>income </a:t>
            </a:r>
            <a:r>
              <a:rPr lang="en-GB" i="1" dirty="0" smtClean="0">
                <a:solidFill>
                  <a:srgbClr val="4D738A"/>
                </a:solidFill>
                <a:latin typeface="+mj-lt"/>
              </a:rPr>
              <a:t>from </a:t>
            </a:r>
            <a:r>
              <a:rPr lang="en-GB" i="1" dirty="0">
                <a:solidFill>
                  <a:srgbClr val="4D738A"/>
                </a:solidFill>
                <a:latin typeface="+mj-lt"/>
              </a:rPr>
              <a:t>UK health research funding </a:t>
            </a:r>
            <a:r>
              <a:rPr lang="en-GB" i="1" dirty="0" smtClean="0">
                <a:solidFill>
                  <a:srgbClr val="4D738A"/>
                </a:solidFill>
                <a:latin typeface="+mj-lt"/>
              </a:rPr>
              <a:t>bodies</a:t>
            </a:r>
            <a:r>
              <a:rPr lang="en-GB" dirty="0" smtClean="0">
                <a:solidFill>
                  <a:srgbClr val="4D738A"/>
                </a:solidFill>
                <a:latin typeface="+mj-lt"/>
              </a:rPr>
              <a:t> from</a:t>
            </a:r>
            <a:r>
              <a:rPr lang="en-GB" sz="3600" dirty="0" smtClean="0">
                <a:solidFill>
                  <a:srgbClr val="4D738A"/>
                </a:solidFill>
                <a:latin typeface="+mj-lt"/>
              </a:rPr>
              <a:t> </a:t>
            </a:r>
            <a:r>
              <a:rPr lang="en-GB" i="1" dirty="0">
                <a:solidFill>
                  <a:srgbClr val="4D738A"/>
                </a:solidFill>
                <a:latin typeface="+mj-lt"/>
              </a:rPr>
              <a:t>UK central government bodies/local authorities, health and hospital authorities</a:t>
            </a:r>
            <a:r>
              <a:rPr lang="en-GB" dirty="0">
                <a:solidFill>
                  <a:srgbClr val="4D738A"/>
                </a:solidFill>
                <a:latin typeface="+mj-lt"/>
              </a:rPr>
              <a:t> </a:t>
            </a:r>
            <a:endParaRPr lang="en-GB" dirty="0" smtClean="0">
              <a:solidFill>
                <a:srgbClr val="4D738A"/>
              </a:solidFill>
              <a:latin typeface="+mj-lt"/>
            </a:endParaRPr>
          </a:p>
          <a:p>
            <a:r>
              <a:rPr lang="it-IT" dirty="0" smtClean="0">
                <a:solidFill>
                  <a:srgbClr val="4D738A"/>
                </a:solidFill>
                <a:latin typeface="+mj-lt"/>
              </a:rPr>
              <a:t>If you have earlier years’ income data that was returned to HESA by another institution, you can:</a:t>
            </a:r>
          </a:p>
          <a:p>
            <a:pPr lvl="1"/>
            <a:r>
              <a:rPr lang="it-IT" dirty="0" smtClean="0">
                <a:solidFill>
                  <a:srgbClr val="4D738A"/>
                </a:solidFill>
                <a:latin typeface="+mj-lt"/>
              </a:rPr>
              <a:t>Return it in REF5</a:t>
            </a:r>
          </a:p>
          <a:p>
            <a:pPr lvl="1"/>
            <a:r>
              <a:rPr lang="it-IT" dirty="0" smtClean="0">
                <a:solidFill>
                  <a:srgbClr val="4D738A"/>
                </a:solidFill>
                <a:latin typeface="+mj-lt"/>
              </a:rPr>
              <a:t>Ask us to liaise with involved institution(s) </a:t>
            </a:r>
            <a:endParaRPr lang="en-GB" dirty="0" smtClean="0">
              <a:solidFill>
                <a:srgbClr val="4D738A"/>
              </a:solidFill>
              <a:latin typeface="+mj-lt"/>
            </a:endParaRPr>
          </a:p>
          <a:p>
            <a:pPr lvl="1"/>
            <a:endParaRPr lang="en-GB" sz="2000" dirty="0">
              <a:solidFill>
                <a:srgbClr val="4D738A"/>
              </a:solidFill>
              <a:latin typeface="+mj-lt"/>
            </a:endParaRPr>
          </a:p>
          <a:p>
            <a:pPr lvl="1"/>
            <a:endParaRPr lang="en-GB" dirty="0">
              <a:solidFill>
                <a:srgbClr val="4D738A"/>
              </a:solidFill>
              <a:latin typeface="+mj-lt"/>
            </a:endParaRPr>
          </a:p>
          <a:p>
            <a:endParaRPr lang="en-GB" dirty="0">
              <a:solidFill>
                <a:srgbClr val="4D738A"/>
              </a:solidFill>
              <a:latin typeface="+mj-lt"/>
            </a:endParaRPr>
          </a:p>
          <a:p>
            <a:endParaRPr lang="en-GB" dirty="0">
              <a:solidFill>
                <a:srgbClr val="4D738A"/>
              </a:solidFill>
              <a:latin typeface="+mj-lt"/>
            </a:endParaRPr>
          </a:p>
          <a:p>
            <a:pPr lvl="1"/>
            <a:endParaRPr lang="en-GB" sz="2000" dirty="0">
              <a:solidFill>
                <a:srgbClr val="4D738A"/>
              </a:solidFill>
              <a:latin typeface="+mj-lt"/>
            </a:endParaRPr>
          </a:p>
          <a:p>
            <a:endParaRPr lang="en-GB" sz="2400" dirty="0">
              <a:solidFill>
                <a:srgbClr val="4D738A"/>
              </a:solidFill>
              <a:latin typeface="+mj-lt"/>
            </a:endParaRPr>
          </a:p>
          <a:p>
            <a:endParaRPr lang="en-GB" sz="2400" dirty="0">
              <a:solidFill>
                <a:srgbClr val="4D738A"/>
              </a:solidFill>
              <a:latin typeface="+mj-lt"/>
            </a:endParaRPr>
          </a:p>
        </p:txBody>
      </p:sp>
    </p:spTree>
    <p:extLst>
      <p:ext uri="{BB962C8B-B14F-4D97-AF65-F5344CB8AC3E}">
        <p14:creationId xmlns:p14="http://schemas.microsoft.com/office/powerpoint/2010/main" val="4098106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838200" y="365125"/>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solidFill>
                  <a:srgbClr val="4D738A"/>
                </a:solidFill>
                <a:latin typeface="Calibri" panose="020F0502020204030204" pitchFamily="34" charset="0"/>
              </a:rPr>
              <a:t>Research income-in-kind (1)</a:t>
            </a:r>
            <a:endParaRPr lang="en-GB" dirty="0"/>
          </a:p>
        </p:txBody>
      </p:sp>
      <p:sp>
        <p:nvSpPr>
          <p:cNvPr id="6" name="Content Placeholder 2"/>
          <p:cNvSpPr txBox="1">
            <a:spLocks/>
          </p:cNvSpPr>
          <p:nvPr/>
        </p:nvSpPr>
        <p:spPr>
          <a:xfrm>
            <a:off x="838200" y="958468"/>
            <a:ext cx="10904913" cy="550209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2400" dirty="0">
              <a:solidFill>
                <a:srgbClr val="4D738A"/>
              </a:solidFill>
              <a:latin typeface="+mj-lt"/>
            </a:endParaRPr>
          </a:p>
          <a:p>
            <a:endParaRPr lang="en-GB" sz="2400" dirty="0">
              <a:solidFill>
                <a:srgbClr val="4D738A"/>
              </a:solidFill>
              <a:latin typeface="+mj-lt"/>
            </a:endParaRPr>
          </a:p>
          <a:p>
            <a:endParaRPr lang="en-GB" sz="2400" dirty="0">
              <a:solidFill>
                <a:srgbClr val="4D738A"/>
              </a:solidFill>
              <a:latin typeface="+mj-lt"/>
            </a:endParaRPr>
          </a:p>
        </p:txBody>
      </p:sp>
      <p:sp>
        <p:nvSpPr>
          <p:cNvPr id="7" name="Content Placeholder 2"/>
          <p:cNvSpPr txBox="1">
            <a:spLocks/>
          </p:cNvSpPr>
          <p:nvPr/>
        </p:nvSpPr>
        <p:spPr>
          <a:xfrm>
            <a:off x="895110" y="1355902"/>
            <a:ext cx="10904913" cy="550209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smtClean="0">
                <a:solidFill>
                  <a:srgbClr val="4D738A"/>
                </a:solidFill>
                <a:latin typeface="+mj-lt"/>
              </a:rPr>
              <a:t>Estimated </a:t>
            </a:r>
            <a:r>
              <a:rPr lang="en-GB" dirty="0">
                <a:solidFill>
                  <a:srgbClr val="4D738A"/>
                </a:solidFill>
                <a:latin typeface="+mj-lt"/>
              </a:rPr>
              <a:t>value of </a:t>
            </a:r>
            <a:r>
              <a:rPr lang="en-GB" dirty="0" smtClean="0">
                <a:solidFill>
                  <a:srgbClr val="4D738A"/>
                </a:solidFill>
                <a:latin typeface="+mj-lt"/>
              </a:rPr>
              <a:t>RC facility </a:t>
            </a:r>
            <a:r>
              <a:rPr lang="en-GB" dirty="0">
                <a:solidFill>
                  <a:srgbClr val="4D738A"/>
                </a:solidFill>
                <a:latin typeface="+mj-lt"/>
              </a:rPr>
              <a:t>time </a:t>
            </a:r>
            <a:r>
              <a:rPr lang="en-GB" b="1" dirty="0">
                <a:solidFill>
                  <a:srgbClr val="4D738A"/>
                </a:solidFill>
                <a:latin typeface="+mj-lt"/>
              </a:rPr>
              <a:t>allocated through peer review </a:t>
            </a:r>
            <a:r>
              <a:rPr lang="en-GB" dirty="0">
                <a:solidFill>
                  <a:srgbClr val="4D738A"/>
                </a:solidFill>
                <a:latin typeface="+mj-lt"/>
              </a:rPr>
              <a:t>and used by researchers should be returned as research income-in-kind (non monetary income) over the period 2013-14 to 2019-20</a:t>
            </a:r>
          </a:p>
          <a:p>
            <a:r>
              <a:rPr lang="en-GB" dirty="0">
                <a:solidFill>
                  <a:srgbClr val="4D738A"/>
                </a:solidFill>
                <a:latin typeface="+mj-lt"/>
              </a:rPr>
              <a:t>No double counting </a:t>
            </a:r>
            <a:r>
              <a:rPr lang="en-GB" dirty="0">
                <a:solidFill>
                  <a:srgbClr val="4D738A"/>
                </a:solidFill>
                <a:latin typeface="+mj-lt"/>
                <a:sym typeface="Wingdings" panose="05000000000000000000" pitchFamily="2" charset="2"/>
              </a:rPr>
              <a:t> </a:t>
            </a:r>
            <a:r>
              <a:rPr lang="en-GB" dirty="0">
                <a:solidFill>
                  <a:srgbClr val="4D738A"/>
                </a:solidFill>
                <a:latin typeface="+mj-lt"/>
              </a:rPr>
              <a:t>If the institution is already returning an element of this funding as REF4b it should not return it in REF4c.</a:t>
            </a:r>
          </a:p>
          <a:p>
            <a:r>
              <a:rPr lang="en-GB" dirty="0" smtClean="0">
                <a:solidFill>
                  <a:srgbClr val="4D738A"/>
                </a:solidFill>
                <a:latin typeface="+mj-lt"/>
              </a:rPr>
              <a:t>Partnerships</a:t>
            </a:r>
            <a:r>
              <a:rPr lang="en-GB" dirty="0" smtClean="0">
                <a:solidFill>
                  <a:srgbClr val="4D738A"/>
                </a:solidFill>
                <a:latin typeface="+mj-lt"/>
                <a:sym typeface="Wingdings" panose="05000000000000000000" pitchFamily="2" charset="2"/>
              </a:rPr>
              <a:t> </a:t>
            </a:r>
            <a:r>
              <a:rPr lang="en-GB" dirty="0" smtClean="0">
                <a:solidFill>
                  <a:srgbClr val="4D738A"/>
                </a:solidFill>
                <a:latin typeface="+mj-lt"/>
              </a:rPr>
              <a:t>funders </a:t>
            </a:r>
            <a:r>
              <a:rPr lang="en-GB" dirty="0">
                <a:solidFill>
                  <a:srgbClr val="4D738A"/>
                </a:solidFill>
                <a:latin typeface="+mj-lt"/>
              </a:rPr>
              <a:t>will </a:t>
            </a:r>
            <a:r>
              <a:rPr lang="en-GB" dirty="0" smtClean="0">
                <a:solidFill>
                  <a:srgbClr val="4D738A"/>
                </a:solidFill>
                <a:latin typeface="+mj-lt"/>
              </a:rPr>
              <a:t>usually provide </a:t>
            </a:r>
            <a:r>
              <a:rPr lang="en-GB" dirty="0">
                <a:solidFill>
                  <a:srgbClr val="4D738A"/>
                </a:solidFill>
                <a:latin typeface="+mj-lt"/>
              </a:rPr>
              <a:t>data only to the lead institution</a:t>
            </a:r>
            <a:r>
              <a:rPr lang="en-GB" dirty="0">
                <a:solidFill>
                  <a:srgbClr val="4D738A"/>
                </a:solidFill>
                <a:latin typeface="+mj-lt"/>
                <a:sym typeface="Wingdings" panose="05000000000000000000" pitchFamily="2" charset="2"/>
              </a:rPr>
              <a:t> </a:t>
            </a:r>
            <a:r>
              <a:rPr lang="en-GB" b="1" dirty="0">
                <a:solidFill>
                  <a:srgbClr val="4D738A"/>
                </a:solidFill>
                <a:latin typeface="+mj-lt"/>
                <a:sym typeface="Wingdings" panose="05000000000000000000" pitchFamily="2" charset="2"/>
              </a:rPr>
              <a:t>responsibility</a:t>
            </a:r>
            <a:r>
              <a:rPr lang="en-GB" dirty="0">
                <a:solidFill>
                  <a:srgbClr val="4D738A"/>
                </a:solidFill>
                <a:latin typeface="+mj-lt"/>
                <a:sym typeface="Wingdings" panose="05000000000000000000" pitchFamily="2" charset="2"/>
              </a:rPr>
              <a:t> </a:t>
            </a:r>
            <a:r>
              <a:rPr lang="en-GB" b="1" dirty="0">
                <a:solidFill>
                  <a:srgbClr val="4D738A"/>
                </a:solidFill>
                <a:latin typeface="+mj-lt"/>
              </a:rPr>
              <a:t>of the lead </a:t>
            </a:r>
            <a:r>
              <a:rPr lang="en-GB" dirty="0">
                <a:solidFill>
                  <a:srgbClr val="4D738A"/>
                </a:solidFill>
                <a:latin typeface="+mj-lt"/>
              </a:rPr>
              <a:t>institutions to: </a:t>
            </a:r>
          </a:p>
          <a:p>
            <a:pPr lvl="1"/>
            <a:r>
              <a:rPr lang="en-GB" dirty="0">
                <a:solidFill>
                  <a:srgbClr val="4D738A"/>
                </a:solidFill>
                <a:latin typeface="+mj-lt"/>
              </a:rPr>
              <a:t>calculate the proportions of the income-in-kind that apply to partner institutions</a:t>
            </a:r>
          </a:p>
          <a:p>
            <a:pPr lvl="1"/>
            <a:r>
              <a:rPr lang="en-GB" dirty="0">
                <a:solidFill>
                  <a:srgbClr val="4D738A"/>
                </a:solidFill>
                <a:latin typeface="+mj-lt"/>
              </a:rPr>
              <a:t>inform partner institutions of the proportions </a:t>
            </a:r>
          </a:p>
          <a:p>
            <a:pPr lvl="1"/>
            <a:r>
              <a:rPr lang="en-GB" dirty="0">
                <a:solidFill>
                  <a:srgbClr val="4D738A"/>
                </a:solidFill>
                <a:latin typeface="+mj-lt"/>
              </a:rPr>
              <a:t>not include the proportions attributed to other institutions in their own submission</a:t>
            </a:r>
            <a:endParaRPr lang="en-GB" sz="2800" dirty="0">
              <a:solidFill>
                <a:srgbClr val="4D738A"/>
              </a:solidFill>
              <a:latin typeface="+mj-lt"/>
            </a:endParaRPr>
          </a:p>
          <a:p>
            <a:pPr marL="457200" lvl="1" indent="0">
              <a:buNone/>
            </a:pPr>
            <a:r>
              <a:rPr lang="en-GB" sz="3200" dirty="0">
                <a:solidFill>
                  <a:srgbClr val="4D738A"/>
                </a:solidFill>
                <a:latin typeface="+mj-lt"/>
                <a:sym typeface="Wingdings" panose="05000000000000000000" pitchFamily="2" charset="2"/>
              </a:rPr>
              <a:t>             </a:t>
            </a:r>
            <a:r>
              <a:rPr lang="en-GB" sz="3200" dirty="0" smtClean="0">
                <a:solidFill>
                  <a:srgbClr val="4D738A"/>
                </a:solidFill>
                <a:latin typeface="+mj-lt"/>
                <a:sym typeface="Wingdings" panose="05000000000000000000" pitchFamily="2" charset="2"/>
              </a:rPr>
              <a:t>  </a:t>
            </a:r>
            <a:r>
              <a:rPr lang="en-GB" dirty="0">
                <a:solidFill>
                  <a:srgbClr val="4D738A"/>
                </a:solidFill>
                <a:latin typeface="+mj-lt"/>
                <a:sym typeface="Wingdings" panose="05000000000000000000" pitchFamily="2" charset="2"/>
              </a:rPr>
              <a:t> </a:t>
            </a:r>
            <a:r>
              <a:rPr lang="en-GB" dirty="0">
                <a:solidFill>
                  <a:srgbClr val="4D738A"/>
                </a:solidFill>
                <a:latin typeface="+mj-lt"/>
              </a:rPr>
              <a:t>These calculations may be subject to audit to ensure there is no double counting</a:t>
            </a:r>
          </a:p>
          <a:p>
            <a:pPr marL="0" indent="0">
              <a:buNone/>
            </a:pPr>
            <a:endParaRPr lang="en-GB" sz="2000" dirty="0">
              <a:solidFill>
                <a:srgbClr val="4D738A"/>
              </a:solidFill>
              <a:latin typeface="+mj-lt"/>
            </a:endParaRPr>
          </a:p>
          <a:p>
            <a:pPr lvl="1"/>
            <a:endParaRPr lang="en-GB" sz="2000" dirty="0">
              <a:solidFill>
                <a:srgbClr val="4D738A"/>
              </a:solidFill>
              <a:latin typeface="+mj-lt"/>
            </a:endParaRPr>
          </a:p>
          <a:p>
            <a:pPr lvl="1"/>
            <a:endParaRPr lang="en-GB" sz="2000" dirty="0">
              <a:solidFill>
                <a:srgbClr val="4D738A"/>
              </a:solidFill>
              <a:latin typeface="+mj-lt"/>
            </a:endParaRPr>
          </a:p>
          <a:p>
            <a:pPr lvl="1"/>
            <a:endParaRPr lang="en-GB" sz="2000" dirty="0">
              <a:solidFill>
                <a:srgbClr val="4D738A"/>
              </a:solidFill>
              <a:latin typeface="+mj-lt"/>
            </a:endParaRPr>
          </a:p>
          <a:p>
            <a:endParaRPr lang="en-GB" dirty="0">
              <a:solidFill>
                <a:srgbClr val="4D738A"/>
              </a:solidFill>
              <a:latin typeface="+mj-lt"/>
            </a:endParaRPr>
          </a:p>
          <a:p>
            <a:endParaRPr lang="en-GB" dirty="0">
              <a:solidFill>
                <a:srgbClr val="4D738A"/>
              </a:solidFill>
              <a:latin typeface="+mj-lt"/>
            </a:endParaRPr>
          </a:p>
          <a:p>
            <a:pPr lvl="1"/>
            <a:endParaRPr lang="en-GB" sz="2800" dirty="0">
              <a:solidFill>
                <a:srgbClr val="4D738A"/>
              </a:solidFill>
              <a:latin typeface="+mj-lt"/>
            </a:endParaRPr>
          </a:p>
          <a:p>
            <a:endParaRPr lang="en-GB" dirty="0">
              <a:solidFill>
                <a:srgbClr val="4D738A"/>
              </a:solidFill>
              <a:latin typeface="+mj-lt"/>
            </a:endParaRPr>
          </a:p>
          <a:p>
            <a:endParaRPr lang="en-GB" dirty="0">
              <a:solidFill>
                <a:srgbClr val="4D738A"/>
              </a:solidFill>
              <a:latin typeface="+mj-lt"/>
            </a:endParaRPr>
          </a:p>
        </p:txBody>
      </p:sp>
    </p:spTree>
    <p:extLst>
      <p:ext uri="{BB962C8B-B14F-4D97-AF65-F5344CB8AC3E}">
        <p14:creationId xmlns:p14="http://schemas.microsoft.com/office/powerpoint/2010/main" val="2940293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838200" y="365125"/>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solidFill>
                  <a:srgbClr val="4D738A"/>
                </a:solidFill>
                <a:latin typeface="Calibri" panose="020F0502020204030204" pitchFamily="34" charset="0"/>
              </a:rPr>
              <a:t>Research income-in-kind (2)</a:t>
            </a:r>
            <a:endParaRPr lang="en-GB" dirty="0"/>
          </a:p>
        </p:txBody>
      </p:sp>
      <p:sp>
        <p:nvSpPr>
          <p:cNvPr id="6" name="Content Placeholder 2"/>
          <p:cNvSpPr txBox="1">
            <a:spLocks/>
          </p:cNvSpPr>
          <p:nvPr/>
        </p:nvSpPr>
        <p:spPr>
          <a:xfrm>
            <a:off x="728105" y="863665"/>
            <a:ext cx="10904913" cy="550209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2400" dirty="0">
              <a:solidFill>
                <a:srgbClr val="4D738A"/>
              </a:solidFill>
              <a:latin typeface="+mj-lt"/>
            </a:endParaRPr>
          </a:p>
          <a:p>
            <a:endParaRPr lang="en-GB" sz="2400" dirty="0">
              <a:solidFill>
                <a:srgbClr val="4D738A"/>
              </a:solidFill>
              <a:latin typeface="+mj-lt"/>
            </a:endParaRPr>
          </a:p>
          <a:p>
            <a:endParaRPr lang="en-GB" sz="2400" dirty="0">
              <a:solidFill>
                <a:srgbClr val="4D738A"/>
              </a:solidFill>
              <a:latin typeface="+mj-lt"/>
            </a:endParaRPr>
          </a:p>
        </p:txBody>
      </p:sp>
      <p:sp>
        <p:nvSpPr>
          <p:cNvPr id="7" name="Content Placeholder 2"/>
          <p:cNvSpPr txBox="1">
            <a:spLocks/>
          </p:cNvSpPr>
          <p:nvPr/>
        </p:nvSpPr>
        <p:spPr>
          <a:xfrm>
            <a:off x="952021" y="1334131"/>
            <a:ext cx="10904913" cy="550209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a:solidFill>
                <a:srgbClr val="4D738A"/>
              </a:solidFill>
              <a:latin typeface="+mj-lt"/>
            </a:endParaRPr>
          </a:p>
          <a:p>
            <a:pPr lvl="1"/>
            <a:endParaRPr lang="en-GB" sz="2000" dirty="0">
              <a:solidFill>
                <a:srgbClr val="4D738A"/>
              </a:solidFill>
              <a:latin typeface="+mj-lt"/>
            </a:endParaRPr>
          </a:p>
          <a:p>
            <a:pPr lvl="1"/>
            <a:endParaRPr lang="en-GB" sz="2000" dirty="0">
              <a:solidFill>
                <a:srgbClr val="4D738A"/>
              </a:solidFill>
              <a:latin typeface="+mj-lt"/>
            </a:endParaRPr>
          </a:p>
          <a:p>
            <a:pPr lvl="1"/>
            <a:endParaRPr lang="en-GB" dirty="0">
              <a:solidFill>
                <a:srgbClr val="4D738A"/>
              </a:solidFill>
              <a:latin typeface="+mj-lt"/>
            </a:endParaRPr>
          </a:p>
          <a:p>
            <a:endParaRPr lang="en-GB" dirty="0">
              <a:solidFill>
                <a:srgbClr val="4D738A"/>
              </a:solidFill>
              <a:latin typeface="+mj-lt"/>
            </a:endParaRPr>
          </a:p>
          <a:p>
            <a:endParaRPr lang="en-GB" dirty="0">
              <a:solidFill>
                <a:srgbClr val="4D738A"/>
              </a:solidFill>
              <a:latin typeface="+mj-lt"/>
            </a:endParaRPr>
          </a:p>
          <a:p>
            <a:pPr lvl="1"/>
            <a:endParaRPr lang="en-GB" sz="2000" dirty="0">
              <a:solidFill>
                <a:srgbClr val="4D738A"/>
              </a:solidFill>
              <a:latin typeface="+mj-lt"/>
            </a:endParaRPr>
          </a:p>
          <a:p>
            <a:endParaRPr lang="en-GB" sz="2400" dirty="0">
              <a:solidFill>
                <a:srgbClr val="4D738A"/>
              </a:solidFill>
              <a:latin typeface="+mj-lt"/>
            </a:endParaRPr>
          </a:p>
          <a:p>
            <a:endParaRPr lang="en-GB" sz="2400" dirty="0">
              <a:solidFill>
                <a:srgbClr val="4D738A"/>
              </a:solidFill>
              <a:latin typeface="+mj-lt"/>
            </a:endParaRPr>
          </a:p>
        </p:txBody>
      </p:sp>
      <p:graphicFrame>
        <p:nvGraphicFramePr>
          <p:cNvPr id="4" name="Table 3"/>
          <p:cNvGraphicFramePr>
            <a:graphicFrameLocks noGrp="1"/>
          </p:cNvGraphicFramePr>
          <p:nvPr>
            <p:extLst/>
          </p:nvPr>
        </p:nvGraphicFramePr>
        <p:xfrm>
          <a:off x="1132116" y="1679376"/>
          <a:ext cx="10123713" cy="4416625"/>
        </p:xfrm>
        <a:graphic>
          <a:graphicData uri="http://schemas.openxmlformats.org/drawingml/2006/table">
            <a:tbl>
              <a:tblPr firstRow="1" bandRow="1">
                <a:tableStyleId>{5C22544A-7EE6-4342-B048-85BDC9FD1C3A}</a:tableStyleId>
              </a:tblPr>
              <a:tblGrid>
                <a:gridCol w="1341959">
                  <a:extLst>
                    <a:ext uri="{9D8B030D-6E8A-4147-A177-3AD203B41FA5}">
                      <a16:colId xmlns:a16="http://schemas.microsoft.com/office/drawing/2014/main" xmlns="" val="20000"/>
                    </a:ext>
                  </a:extLst>
                </a:gridCol>
                <a:gridCol w="883564">
                  <a:extLst>
                    <a:ext uri="{9D8B030D-6E8A-4147-A177-3AD203B41FA5}">
                      <a16:colId xmlns:a16="http://schemas.microsoft.com/office/drawing/2014/main" xmlns="" val="20001"/>
                    </a:ext>
                  </a:extLst>
                </a:gridCol>
                <a:gridCol w="665239">
                  <a:extLst>
                    <a:ext uri="{9D8B030D-6E8A-4147-A177-3AD203B41FA5}">
                      <a16:colId xmlns:a16="http://schemas.microsoft.com/office/drawing/2014/main" xmlns="" val="20002"/>
                    </a:ext>
                  </a:extLst>
                </a:gridCol>
                <a:gridCol w="1318381">
                  <a:extLst>
                    <a:ext uri="{9D8B030D-6E8A-4147-A177-3AD203B41FA5}">
                      <a16:colId xmlns:a16="http://schemas.microsoft.com/office/drawing/2014/main" xmlns="" val="20003"/>
                    </a:ext>
                  </a:extLst>
                </a:gridCol>
                <a:gridCol w="979713">
                  <a:extLst>
                    <a:ext uri="{9D8B030D-6E8A-4147-A177-3AD203B41FA5}">
                      <a16:colId xmlns:a16="http://schemas.microsoft.com/office/drawing/2014/main" xmlns="" val="20004"/>
                    </a:ext>
                  </a:extLst>
                </a:gridCol>
                <a:gridCol w="1443668">
                  <a:extLst>
                    <a:ext uri="{9D8B030D-6E8A-4147-A177-3AD203B41FA5}">
                      <a16:colId xmlns:a16="http://schemas.microsoft.com/office/drawing/2014/main" xmlns="" val="20005"/>
                    </a:ext>
                  </a:extLst>
                </a:gridCol>
                <a:gridCol w="1144713">
                  <a:extLst>
                    <a:ext uri="{9D8B030D-6E8A-4147-A177-3AD203B41FA5}">
                      <a16:colId xmlns:a16="http://schemas.microsoft.com/office/drawing/2014/main" xmlns="" val="20006"/>
                    </a:ext>
                  </a:extLst>
                </a:gridCol>
                <a:gridCol w="509864">
                  <a:extLst>
                    <a:ext uri="{9D8B030D-6E8A-4147-A177-3AD203B41FA5}">
                      <a16:colId xmlns:a16="http://schemas.microsoft.com/office/drawing/2014/main" xmlns="" val="20007"/>
                    </a:ext>
                  </a:extLst>
                </a:gridCol>
                <a:gridCol w="481946">
                  <a:extLst>
                    <a:ext uri="{9D8B030D-6E8A-4147-A177-3AD203B41FA5}">
                      <a16:colId xmlns:a16="http://schemas.microsoft.com/office/drawing/2014/main" xmlns="" val="20008"/>
                    </a:ext>
                  </a:extLst>
                </a:gridCol>
                <a:gridCol w="423333">
                  <a:extLst>
                    <a:ext uri="{9D8B030D-6E8A-4147-A177-3AD203B41FA5}">
                      <a16:colId xmlns:a16="http://schemas.microsoft.com/office/drawing/2014/main" xmlns="" val="20009"/>
                    </a:ext>
                  </a:extLst>
                </a:gridCol>
                <a:gridCol w="495904">
                  <a:extLst>
                    <a:ext uri="{9D8B030D-6E8A-4147-A177-3AD203B41FA5}">
                      <a16:colId xmlns:a16="http://schemas.microsoft.com/office/drawing/2014/main" xmlns="" val="20010"/>
                    </a:ext>
                  </a:extLst>
                </a:gridCol>
                <a:gridCol w="435429">
                  <a:extLst>
                    <a:ext uri="{9D8B030D-6E8A-4147-A177-3AD203B41FA5}">
                      <a16:colId xmlns:a16="http://schemas.microsoft.com/office/drawing/2014/main" xmlns="" val="20011"/>
                    </a:ext>
                  </a:extLst>
                </a:gridCol>
              </a:tblGrid>
              <a:tr h="2151690">
                <a:tc>
                  <a:txBody>
                    <a:bodyPr/>
                    <a:lstStyle/>
                    <a:p>
                      <a:pPr algn="ctr"/>
                      <a:r>
                        <a:rPr lang="en-GB" dirty="0"/>
                        <a:t>Institution</a:t>
                      </a:r>
                    </a:p>
                  </a:txBody>
                  <a:tcPr anchor="ctr"/>
                </a:tc>
                <a:tc>
                  <a:txBody>
                    <a:bodyPr/>
                    <a:lstStyle/>
                    <a:p>
                      <a:pPr algn="ctr"/>
                      <a:r>
                        <a:rPr lang="en-GB" dirty="0"/>
                        <a:t>Dept.</a:t>
                      </a:r>
                    </a:p>
                  </a:txBody>
                  <a:tcPr anchor="ctr"/>
                </a:tc>
                <a:tc>
                  <a:txBody>
                    <a:bodyPr/>
                    <a:lstStyle/>
                    <a:p>
                      <a:pPr algn="ctr"/>
                      <a:r>
                        <a:rPr lang="en-GB" dirty="0"/>
                        <a:t>PI</a:t>
                      </a:r>
                    </a:p>
                  </a:txBody>
                  <a:tcPr anchor="ctr"/>
                </a:tc>
                <a:tc>
                  <a:txBody>
                    <a:bodyPr/>
                    <a:lstStyle/>
                    <a:p>
                      <a:pPr algn="ctr"/>
                      <a:r>
                        <a:rPr lang="en-GB" dirty="0"/>
                        <a:t>ORCID (optional)</a:t>
                      </a:r>
                    </a:p>
                  </a:txBody>
                  <a:tcPr anchor="ctr"/>
                </a:tc>
                <a:tc>
                  <a:txBody>
                    <a:bodyPr/>
                    <a:lstStyle/>
                    <a:p>
                      <a:pPr algn="ctr"/>
                      <a:r>
                        <a:rPr lang="en-GB" dirty="0"/>
                        <a:t>Facility</a:t>
                      </a:r>
                    </a:p>
                  </a:txBody>
                  <a:tcPr anchor="ctr"/>
                </a:tc>
                <a:tc>
                  <a:txBody>
                    <a:bodyPr/>
                    <a:lstStyle/>
                    <a:p>
                      <a:pPr algn="ctr"/>
                      <a:r>
                        <a:rPr lang="en-GB" dirty="0"/>
                        <a:t>Grant</a:t>
                      </a:r>
                      <a:r>
                        <a:rPr lang="en-GB" baseline="0" dirty="0"/>
                        <a:t> ref. number </a:t>
                      </a:r>
                    </a:p>
                    <a:p>
                      <a:pPr algn="ctr"/>
                      <a:r>
                        <a:rPr lang="en-GB" baseline="0" dirty="0"/>
                        <a:t>(if available)</a:t>
                      </a:r>
                      <a:endParaRPr lang="en-GB" dirty="0"/>
                    </a:p>
                  </a:txBody>
                  <a:tcPr anchor="ctr"/>
                </a:tc>
                <a:tc>
                  <a:txBody>
                    <a:bodyPr/>
                    <a:lstStyle/>
                    <a:p>
                      <a:pPr algn="ctr"/>
                      <a:r>
                        <a:rPr lang="en-GB" dirty="0"/>
                        <a:t>RC or health</a:t>
                      </a:r>
                      <a:r>
                        <a:rPr lang="en-GB" baseline="0" dirty="0"/>
                        <a:t> research funding body</a:t>
                      </a:r>
                    </a:p>
                    <a:p>
                      <a:pPr algn="ctr"/>
                      <a:endParaRPr lang="en-GB" dirty="0"/>
                    </a:p>
                  </a:txBody>
                  <a:tcPr anchor="ctr"/>
                </a:tc>
                <a:tc>
                  <a:txBody>
                    <a:bodyPr/>
                    <a:lstStyle/>
                    <a:p>
                      <a:pPr algn="ctr"/>
                      <a:r>
                        <a:rPr lang="en-GB" dirty="0"/>
                        <a:t>2013-14</a:t>
                      </a:r>
                    </a:p>
                  </a:txBody>
                  <a:tcPr vert="vert270" anchor="ctr"/>
                </a:tc>
                <a:tc>
                  <a:txBody>
                    <a:bodyPr/>
                    <a:lstStyle/>
                    <a:p>
                      <a:pPr algn="ctr"/>
                      <a:r>
                        <a:rPr lang="en-GB" dirty="0"/>
                        <a:t>2014-15</a:t>
                      </a:r>
                    </a:p>
                  </a:txBody>
                  <a:tcPr vert="vert270" anchor="ctr"/>
                </a:tc>
                <a:tc>
                  <a:txBody>
                    <a:bodyPr/>
                    <a:lstStyle/>
                    <a:p>
                      <a:pPr algn="ctr"/>
                      <a:r>
                        <a:rPr lang="en-GB" dirty="0"/>
                        <a:t>2015-16</a:t>
                      </a:r>
                    </a:p>
                  </a:txBody>
                  <a:tcPr vert="vert270" anchor="ctr"/>
                </a:tc>
                <a:tc>
                  <a:txBody>
                    <a:bodyPr/>
                    <a:lstStyle/>
                    <a:p>
                      <a:pPr algn="ctr"/>
                      <a:endParaRPr lang="en-GB" dirty="0"/>
                    </a:p>
                    <a:p>
                      <a:pPr algn="ctr"/>
                      <a:r>
                        <a:rPr lang="en-GB" dirty="0"/>
                        <a:t>2016-17</a:t>
                      </a:r>
                    </a:p>
                    <a:p>
                      <a:pPr algn="ctr"/>
                      <a:endParaRPr lang="en-GB" dirty="0"/>
                    </a:p>
                  </a:txBody>
                  <a:tcPr vert="vert270" anchor="ctr"/>
                </a:tc>
                <a:tc>
                  <a:txBody>
                    <a:bodyPr/>
                    <a:lstStyle/>
                    <a:p>
                      <a:pPr algn="ctr"/>
                      <a:endParaRPr lang="en-GB" dirty="0"/>
                    </a:p>
                    <a:p>
                      <a:pPr algn="ctr"/>
                      <a:r>
                        <a:rPr lang="en-GB" dirty="0"/>
                        <a:t>2017-18</a:t>
                      </a:r>
                    </a:p>
                    <a:p>
                      <a:pPr algn="ctr"/>
                      <a:endParaRPr lang="en-GB" dirty="0"/>
                    </a:p>
                  </a:txBody>
                  <a:tcPr vert="vert270" anchor="ctr"/>
                </a:tc>
                <a:extLst>
                  <a:ext uri="{0D108BD9-81ED-4DB2-BD59-A6C34878D82A}">
                    <a16:rowId xmlns:a16="http://schemas.microsoft.com/office/drawing/2014/main" xmlns="" val="10000"/>
                  </a:ext>
                </a:extLst>
              </a:tr>
              <a:tr h="452987">
                <a:tc>
                  <a:txBody>
                    <a:bodyPr/>
                    <a:lstStyle/>
                    <a:p>
                      <a:r>
                        <a:rPr lang="en-GB" dirty="0"/>
                        <a:t>A</a:t>
                      </a:r>
                    </a:p>
                  </a:txBody>
                  <a:tcPr/>
                </a:tc>
                <a:tc>
                  <a:txBody>
                    <a:bodyPr/>
                    <a:lstStyle/>
                    <a:p>
                      <a:r>
                        <a:rPr lang="en-GB" dirty="0"/>
                        <a:t>2</a:t>
                      </a:r>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a:p>
                  </a:txBody>
                  <a:tcPr/>
                </a:tc>
                <a:tc>
                  <a:txBody>
                    <a:bodyPr/>
                    <a:lstStyle/>
                    <a:p>
                      <a:endParaRPr lang="en-GB"/>
                    </a:p>
                  </a:txBody>
                  <a:tcPr/>
                </a:tc>
                <a:tc>
                  <a:txBody>
                    <a:bodyPr/>
                    <a:lstStyle/>
                    <a:p>
                      <a:r>
                        <a:rPr lang="en-GB" dirty="0"/>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p>
                  </a:txBody>
                  <a:tcPr/>
                </a:tc>
                <a:extLst>
                  <a:ext uri="{0D108BD9-81ED-4DB2-BD59-A6C34878D82A}">
                    <a16:rowId xmlns:a16="http://schemas.microsoft.com/office/drawing/2014/main" xmlns="" val="10001"/>
                  </a:ext>
                </a:extLst>
              </a:tr>
              <a:tr h="452987">
                <a:tc>
                  <a:txBody>
                    <a:bodyPr/>
                    <a:lstStyle/>
                    <a:p>
                      <a:r>
                        <a:rPr lang="en-GB" dirty="0"/>
                        <a:t>A</a:t>
                      </a:r>
                    </a:p>
                  </a:txBody>
                  <a:tcPr/>
                </a:tc>
                <a:tc>
                  <a:txBody>
                    <a:bodyPr/>
                    <a:lstStyle/>
                    <a:p>
                      <a:r>
                        <a:rPr lang="en-GB" dirty="0"/>
                        <a:t>3</a:t>
                      </a:r>
                    </a:p>
                  </a:txBody>
                  <a:tcPr/>
                </a:tc>
                <a:tc>
                  <a:txBody>
                    <a:bodyPr/>
                    <a:lstStyle/>
                    <a:p>
                      <a:endParaRPr lang="en-GB"/>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r>
                        <a:rPr lang="en-GB" dirty="0"/>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p>
                  </a:txBody>
                  <a:tcPr/>
                </a:tc>
                <a:extLst>
                  <a:ext uri="{0D108BD9-81ED-4DB2-BD59-A6C34878D82A}">
                    <a16:rowId xmlns:a16="http://schemas.microsoft.com/office/drawing/2014/main" xmlns="" val="10002"/>
                  </a:ext>
                </a:extLst>
              </a:tr>
              <a:tr h="452987">
                <a:tc>
                  <a:txBody>
                    <a:bodyPr/>
                    <a:lstStyle/>
                    <a:p>
                      <a:r>
                        <a:rPr lang="en-GB" dirty="0"/>
                        <a:t>A</a:t>
                      </a:r>
                    </a:p>
                  </a:txBody>
                  <a:tcPr/>
                </a:tc>
                <a:tc>
                  <a:txBody>
                    <a:bodyPr/>
                    <a:lstStyle/>
                    <a:p>
                      <a:r>
                        <a:rPr lang="en-GB" dirty="0"/>
                        <a:t>3</a:t>
                      </a:r>
                    </a:p>
                  </a:txBody>
                  <a:tcPr/>
                </a:tc>
                <a:tc>
                  <a:txBody>
                    <a:bodyPr/>
                    <a:lstStyle/>
                    <a:p>
                      <a:endParaRPr lang="en-GB"/>
                    </a:p>
                  </a:txBody>
                  <a:tcPr/>
                </a:tc>
                <a:tc>
                  <a:txBody>
                    <a:bodyPr/>
                    <a:lstStyle/>
                    <a:p>
                      <a:endParaRPr lang="en-GB" dirty="0"/>
                    </a:p>
                  </a:txBody>
                  <a:tcPr/>
                </a:tc>
                <a:tc>
                  <a:txBody>
                    <a:bodyPr/>
                    <a:lstStyle/>
                    <a:p>
                      <a:endParaRPr lang="en-GB" dirty="0"/>
                    </a:p>
                  </a:txBody>
                  <a:tcPr/>
                </a:tc>
                <a:tc>
                  <a:txBody>
                    <a:bodyPr/>
                    <a:lstStyle/>
                    <a:p>
                      <a:endParaRPr lang="en-GB"/>
                    </a:p>
                  </a:txBody>
                  <a:tcPr/>
                </a:tc>
                <a:tc>
                  <a:txBody>
                    <a:bodyPr/>
                    <a:lstStyle/>
                    <a:p>
                      <a:endParaRPr lang="en-GB"/>
                    </a:p>
                  </a:txBody>
                  <a:tcPr/>
                </a:tc>
                <a:tc>
                  <a:txBody>
                    <a:bodyPr/>
                    <a:lstStyle/>
                    <a:p>
                      <a:r>
                        <a:rPr lang="en-GB" dirty="0"/>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p>
                  </a:txBody>
                  <a:tcPr/>
                </a:tc>
                <a:extLst>
                  <a:ext uri="{0D108BD9-81ED-4DB2-BD59-A6C34878D82A}">
                    <a16:rowId xmlns:a16="http://schemas.microsoft.com/office/drawing/2014/main" xmlns="" val="10003"/>
                  </a:ext>
                </a:extLst>
              </a:tr>
              <a:tr h="452987">
                <a:tc>
                  <a:txBody>
                    <a:bodyPr/>
                    <a:lstStyle/>
                    <a:p>
                      <a:r>
                        <a:rPr lang="en-GB" dirty="0"/>
                        <a:t>A</a:t>
                      </a:r>
                    </a:p>
                  </a:txBody>
                  <a:tcPr/>
                </a:tc>
                <a:tc>
                  <a:txBody>
                    <a:bodyPr/>
                    <a:lstStyle/>
                    <a:p>
                      <a:r>
                        <a:rPr lang="en-GB" dirty="0"/>
                        <a:t>3</a:t>
                      </a:r>
                    </a:p>
                  </a:txBody>
                  <a:tcPr/>
                </a:tc>
                <a:tc>
                  <a:txBody>
                    <a:bodyPr/>
                    <a:lstStyle/>
                    <a:p>
                      <a:endParaRPr lang="en-GB"/>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a:p>
                  </a:txBody>
                  <a:tcPr/>
                </a:tc>
                <a:tc>
                  <a:txBody>
                    <a:bodyPr/>
                    <a:lstStyle/>
                    <a:p>
                      <a:r>
                        <a:rPr lang="en-GB" dirty="0"/>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p>
                  </a:txBody>
                  <a:tcPr/>
                </a:tc>
                <a:extLst>
                  <a:ext uri="{0D108BD9-81ED-4DB2-BD59-A6C34878D82A}">
                    <a16:rowId xmlns:a16="http://schemas.microsoft.com/office/drawing/2014/main" xmlns="" val="10004"/>
                  </a:ext>
                </a:extLst>
              </a:tr>
              <a:tr h="452987">
                <a:tc>
                  <a:txBody>
                    <a:bodyPr/>
                    <a:lstStyle/>
                    <a:p>
                      <a:r>
                        <a:rPr lang="en-GB" dirty="0"/>
                        <a:t>…</a:t>
                      </a:r>
                    </a:p>
                  </a:txBody>
                  <a:tcPr/>
                </a:tc>
                <a:tc>
                  <a:txBody>
                    <a:bodyPr/>
                    <a:lstStyle/>
                    <a:p>
                      <a:endParaRPr lang="en-GB" dirty="0"/>
                    </a:p>
                  </a:txBody>
                  <a:tcPr/>
                </a:tc>
                <a:tc>
                  <a:txBody>
                    <a:bodyPr/>
                    <a:lstStyle/>
                    <a:p>
                      <a:endParaRPr lang="en-GB"/>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a:p>
                  </a:txBody>
                  <a:tcPr/>
                </a:tc>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xmlns="" val="10005"/>
                  </a:ext>
                </a:extLst>
              </a:tr>
            </a:tbl>
          </a:graphicData>
        </a:graphic>
      </p:graphicFrame>
      <p:sp>
        <p:nvSpPr>
          <p:cNvPr id="8" name="Rectangle 7"/>
          <p:cNvSpPr/>
          <p:nvPr/>
        </p:nvSpPr>
        <p:spPr>
          <a:xfrm>
            <a:off x="1047894" y="1310044"/>
            <a:ext cx="10320133" cy="369332"/>
          </a:xfrm>
          <a:prstGeom prst="rect">
            <a:avLst/>
          </a:prstGeom>
        </p:spPr>
        <p:txBody>
          <a:bodyPr wrap="none">
            <a:spAutoFit/>
          </a:bodyPr>
          <a:lstStyle/>
          <a:p>
            <a:r>
              <a:rPr lang="en-GB" b="1" dirty="0">
                <a:solidFill>
                  <a:srgbClr val="4D738A"/>
                </a:solidFill>
                <a:latin typeface="Calibri" panose="020F0502020204030204" pitchFamily="34" charset="0"/>
              </a:rPr>
              <a:t>First despatch from UKRI and UK health research funding bodies - data sample for research income-in-kind</a:t>
            </a:r>
            <a:endParaRPr lang="en-GB" b="1" dirty="0"/>
          </a:p>
        </p:txBody>
      </p:sp>
    </p:spTree>
    <p:extLst>
      <p:ext uri="{BB962C8B-B14F-4D97-AF65-F5344CB8AC3E}">
        <p14:creationId xmlns:p14="http://schemas.microsoft.com/office/powerpoint/2010/main" val="1512605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838200" y="365125"/>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dirty="0" smtClean="0">
                <a:solidFill>
                  <a:srgbClr val="4D738A"/>
                </a:solidFill>
                <a:latin typeface="Calibri" panose="020F0502020204030204" pitchFamily="34" charset="0"/>
              </a:rPr>
              <a:t>Data validation (1)</a:t>
            </a:r>
            <a:endParaRPr lang="en-GB" dirty="0"/>
          </a:p>
        </p:txBody>
      </p:sp>
      <p:sp>
        <p:nvSpPr>
          <p:cNvPr id="6" name="Content Placeholder 2"/>
          <p:cNvSpPr txBox="1">
            <a:spLocks/>
          </p:cNvSpPr>
          <p:nvPr/>
        </p:nvSpPr>
        <p:spPr>
          <a:xfrm>
            <a:off x="838200" y="1027906"/>
            <a:ext cx="10904913" cy="550209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2400" dirty="0">
              <a:solidFill>
                <a:srgbClr val="4D738A"/>
              </a:solidFill>
              <a:latin typeface="+mj-lt"/>
            </a:endParaRPr>
          </a:p>
          <a:p>
            <a:endParaRPr lang="en-GB" sz="2400" dirty="0">
              <a:solidFill>
                <a:srgbClr val="4D738A"/>
              </a:solidFill>
              <a:latin typeface="+mj-lt"/>
            </a:endParaRPr>
          </a:p>
          <a:p>
            <a:endParaRPr lang="en-GB" sz="2400" dirty="0">
              <a:solidFill>
                <a:srgbClr val="4D738A"/>
              </a:solidFill>
              <a:latin typeface="+mj-lt"/>
            </a:endParaRPr>
          </a:p>
        </p:txBody>
      </p:sp>
      <p:sp>
        <p:nvSpPr>
          <p:cNvPr id="7" name="Content Placeholder 2"/>
          <p:cNvSpPr txBox="1">
            <a:spLocks/>
          </p:cNvSpPr>
          <p:nvPr/>
        </p:nvSpPr>
        <p:spPr>
          <a:xfrm>
            <a:off x="895110" y="1355902"/>
            <a:ext cx="10904913" cy="550209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smtClean="0">
                <a:solidFill>
                  <a:srgbClr val="4D738A"/>
                </a:solidFill>
                <a:latin typeface="+mj-lt"/>
              </a:rPr>
              <a:t>Data </a:t>
            </a:r>
            <a:r>
              <a:rPr lang="en-GB" dirty="0">
                <a:solidFill>
                  <a:srgbClr val="4D738A"/>
                </a:solidFill>
                <a:latin typeface="+mj-lt"/>
              </a:rPr>
              <a:t>should align with corresponding HESA, UKRI and UK health research funding bodies data as closely as possible </a:t>
            </a:r>
          </a:p>
          <a:p>
            <a:r>
              <a:rPr lang="en-GB" dirty="0">
                <a:solidFill>
                  <a:srgbClr val="4D738A"/>
                </a:solidFill>
                <a:latin typeface="+mj-lt"/>
              </a:rPr>
              <a:t>Validation checks </a:t>
            </a:r>
            <a:r>
              <a:rPr lang="en-GB" dirty="0" smtClean="0">
                <a:solidFill>
                  <a:srgbClr val="4D738A"/>
                </a:solidFill>
                <a:latin typeface="+mj-lt"/>
              </a:rPr>
              <a:t>are run </a:t>
            </a:r>
            <a:r>
              <a:rPr lang="en-GB" dirty="0">
                <a:solidFill>
                  <a:srgbClr val="4D738A"/>
                </a:solidFill>
                <a:latin typeface="+mj-lt"/>
              </a:rPr>
              <a:t>within the submission system </a:t>
            </a:r>
            <a:r>
              <a:rPr lang="en-GB" dirty="0" smtClean="0">
                <a:solidFill>
                  <a:srgbClr val="4D738A"/>
                </a:solidFill>
                <a:latin typeface="+mj-lt"/>
              </a:rPr>
              <a:t>software </a:t>
            </a:r>
            <a:r>
              <a:rPr lang="en-US" dirty="0" smtClean="0">
                <a:solidFill>
                  <a:srgbClr val="4D738A"/>
                </a:solidFill>
                <a:latin typeface="+mj-lt"/>
              </a:rPr>
              <a:t>in </a:t>
            </a:r>
            <a:r>
              <a:rPr lang="en-US" dirty="0">
                <a:solidFill>
                  <a:srgbClr val="4D738A"/>
                </a:solidFill>
                <a:latin typeface="+mj-lt"/>
              </a:rPr>
              <a:t>spring 2020 after data for 2018-19 are </a:t>
            </a:r>
            <a:r>
              <a:rPr lang="en-US" dirty="0" smtClean="0">
                <a:solidFill>
                  <a:srgbClr val="4D738A"/>
                </a:solidFill>
                <a:latin typeface="+mj-lt"/>
              </a:rPr>
              <a:t>available</a:t>
            </a:r>
            <a:endParaRPr lang="en-GB" dirty="0">
              <a:solidFill>
                <a:srgbClr val="4D738A"/>
              </a:solidFill>
              <a:latin typeface="+mj-lt"/>
            </a:endParaRPr>
          </a:p>
          <a:p>
            <a:r>
              <a:rPr lang="en-GB" dirty="0">
                <a:solidFill>
                  <a:srgbClr val="4D738A"/>
                </a:solidFill>
                <a:latin typeface="+mj-lt"/>
              </a:rPr>
              <a:t>Data that at the </a:t>
            </a:r>
            <a:r>
              <a:rPr lang="en-GB" b="1" dirty="0">
                <a:solidFill>
                  <a:srgbClr val="4D738A"/>
                </a:solidFill>
                <a:latin typeface="+mj-lt"/>
              </a:rPr>
              <a:t>institutional level </a:t>
            </a:r>
            <a:r>
              <a:rPr lang="en-GB" dirty="0">
                <a:solidFill>
                  <a:srgbClr val="4D738A"/>
                </a:solidFill>
                <a:latin typeface="+mj-lt"/>
              </a:rPr>
              <a:t>falls beyond the tolerance limits will result in a validation </a:t>
            </a:r>
            <a:r>
              <a:rPr lang="en-GB" dirty="0" smtClean="0">
                <a:solidFill>
                  <a:srgbClr val="4D738A"/>
                </a:solidFill>
                <a:latin typeface="+mj-lt"/>
              </a:rPr>
              <a:t>failure </a:t>
            </a:r>
            <a:r>
              <a:rPr lang="en-GB" dirty="0" smtClean="0">
                <a:solidFill>
                  <a:srgbClr val="4D738A"/>
                </a:solidFill>
                <a:latin typeface="+mj-lt"/>
                <a:sym typeface="Wingdings" panose="05000000000000000000" pitchFamily="2" charset="2"/>
              </a:rPr>
              <a:t> </a:t>
            </a:r>
            <a:r>
              <a:rPr lang="en-GB" dirty="0">
                <a:solidFill>
                  <a:srgbClr val="4D738A"/>
                </a:solidFill>
                <a:latin typeface="+mj-lt"/>
                <a:sym typeface="Wingdings" panose="05000000000000000000" pitchFamily="2" charset="2"/>
              </a:rPr>
              <a:t>v</a:t>
            </a:r>
            <a:r>
              <a:rPr lang="en-GB" dirty="0" smtClean="0">
                <a:solidFill>
                  <a:srgbClr val="4D738A"/>
                </a:solidFill>
                <a:latin typeface="+mj-lt"/>
              </a:rPr>
              <a:t>alidation </a:t>
            </a:r>
            <a:r>
              <a:rPr lang="en-GB" dirty="0">
                <a:solidFill>
                  <a:srgbClr val="4D738A"/>
                </a:solidFill>
                <a:latin typeface="+mj-lt"/>
              </a:rPr>
              <a:t>errors will need to be cleared before submissions can be </a:t>
            </a:r>
            <a:r>
              <a:rPr lang="en-GB" dirty="0" smtClean="0">
                <a:solidFill>
                  <a:srgbClr val="4D738A"/>
                </a:solidFill>
                <a:latin typeface="+mj-lt"/>
              </a:rPr>
              <a:t>finalised</a:t>
            </a:r>
            <a:endParaRPr lang="en-GB" dirty="0">
              <a:solidFill>
                <a:srgbClr val="4D738A"/>
              </a:solidFill>
              <a:latin typeface="+mj-lt"/>
            </a:endParaRPr>
          </a:p>
          <a:p>
            <a:r>
              <a:rPr lang="en-GB" dirty="0" smtClean="0">
                <a:solidFill>
                  <a:srgbClr val="4D738A"/>
                </a:solidFill>
                <a:latin typeface="+mj-lt"/>
              </a:rPr>
              <a:t>Targeted </a:t>
            </a:r>
            <a:r>
              <a:rPr lang="en-GB" dirty="0">
                <a:solidFill>
                  <a:srgbClr val="4D738A"/>
                </a:solidFill>
                <a:latin typeface="+mj-lt"/>
              </a:rPr>
              <a:t>audit may be undertaken </a:t>
            </a:r>
            <a:r>
              <a:rPr lang="en-GB" dirty="0" smtClean="0">
                <a:solidFill>
                  <a:srgbClr val="4D738A"/>
                </a:solidFill>
                <a:latin typeface="+mj-lt"/>
              </a:rPr>
              <a:t>where:</a:t>
            </a:r>
          </a:p>
          <a:p>
            <a:pPr lvl="1"/>
            <a:r>
              <a:rPr lang="en-GB" dirty="0">
                <a:solidFill>
                  <a:srgbClr val="4D738A"/>
                </a:solidFill>
                <a:latin typeface="+mj-lt"/>
              </a:rPr>
              <a:t>E</a:t>
            </a:r>
            <a:r>
              <a:rPr lang="en-GB" dirty="0" smtClean="0">
                <a:solidFill>
                  <a:srgbClr val="4D738A"/>
                </a:solidFill>
                <a:latin typeface="+mj-lt"/>
              </a:rPr>
              <a:t>nvironment </a:t>
            </a:r>
            <a:r>
              <a:rPr lang="en-GB" dirty="0">
                <a:solidFill>
                  <a:srgbClr val="4D738A"/>
                </a:solidFill>
                <a:latin typeface="+mj-lt"/>
              </a:rPr>
              <a:t>data returned exhibits significant </a:t>
            </a:r>
            <a:r>
              <a:rPr lang="en-GB" dirty="0" smtClean="0">
                <a:solidFill>
                  <a:srgbClr val="4D738A"/>
                </a:solidFill>
                <a:latin typeface="+mj-lt"/>
              </a:rPr>
              <a:t>variances</a:t>
            </a:r>
          </a:p>
          <a:p>
            <a:pPr lvl="1"/>
            <a:r>
              <a:rPr lang="en-GB" dirty="0" smtClean="0">
                <a:solidFill>
                  <a:srgbClr val="4D738A"/>
                </a:solidFill>
                <a:latin typeface="+mj-lt"/>
              </a:rPr>
              <a:t>Significant differences </a:t>
            </a:r>
            <a:r>
              <a:rPr lang="en-GB" dirty="0">
                <a:solidFill>
                  <a:srgbClr val="4D738A"/>
                </a:solidFill>
                <a:latin typeface="+mj-lt"/>
              </a:rPr>
              <a:t>at subject level between HESA and </a:t>
            </a:r>
            <a:r>
              <a:rPr lang="en-GB" dirty="0" smtClean="0">
                <a:solidFill>
                  <a:srgbClr val="4D738A"/>
                </a:solidFill>
                <a:latin typeface="+mj-lt"/>
              </a:rPr>
              <a:t>submissions indicate discrepancies in way </a:t>
            </a:r>
            <a:r>
              <a:rPr lang="en-GB" dirty="0" smtClean="0">
                <a:solidFill>
                  <a:srgbClr val="4D738A"/>
                </a:solidFill>
                <a:latin typeface="+mj-lt"/>
              </a:rPr>
              <a:t>institution allocated </a:t>
            </a:r>
            <a:r>
              <a:rPr lang="en-GB" dirty="0" smtClean="0">
                <a:solidFill>
                  <a:srgbClr val="4D738A"/>
                </a:solidFill>
                <a:latin typeface="+mj-lt"/>
              </a:rPr>
              <a:t>data to UOAs</a:t>
            </a:r>
            <a:endParaRPr lang="en-GB" dirty="0">
              <a:solidFill>
                <a:srgbClr val="4D738A"/>
              </a:solidFill>
              <a:latin typeface="+mj-lt"/>
            </a:endParaRPr>
          </a:p>
          <a:p>
            <a:pPr marL="0" indent="0">
              <a:buNone/>
            </a:pPr>
            <a:endParaRPr lang="en-GB" dirty="0">
              <a:solidFill>
                <a:srgbClr val="4D738A"/>
              </a:solidFill>
              <a:latin typeface="+mj-lt"/>
            </a:endParaRPr>
          </a:p>
          <a:p>
            <a:endParaRPr lang="en-GB" dirty="0">
              <a:solidFill>
                <a:srgbClr val="4D738A"/>
              </a:solidFill>
              <a:latin typeface="+mj-lt"/>
            </a:endParaRPr>
          </a:p>
          <a:p>
            <a:pPr lvl="1"/>
            <a:endParaRPr lang="en-GB" sz="2800" dirty="0">
              <a:solidFill>
                <a:srgbClr val="4D738A"/>
              </a:solidFill>
              <a:latin typeface="+mj-lt"/>
            </a:endParaRPr>
          </a:p>
          <a:p>
            <a:pPr lvl="1"/>
            <a:endParaRPr lang="en-GB" sz="2800" dirty="0">
              <a:solidFill>
                <a:srgbClr val="4D738A"/>
              </a:solidFill>
              <a:latin typeface="+mj-lt"/>
            </a:endParaRPr>
          </a:p>
          <a:p>
            <a:pPr lvl="1"/>
            <a:endParaRPr lang="en-GB" sz="2800" dirty="0">
              <a:solidFill>
                <a:srgbClr val="4D738A"/>
              </a:solidFill>
              <a:latin typeface="+mj-lt"/>
            </a:endParaRPr>
          </a:p>
          <a:p>
            <a:endParaRPr lang="en-GB" dirty="0">
              <a:solidFill>
                <a:srgbClr val="4D738A"/>
              </a:solidFill>
              <a:latin typeface="+mj-lt"/>
            </a:endParaRPr>
          </a:p>
          <a:p>
            <a:endParaRPr lang="en-GB" dirty="0">
              <a:solidFill>
                <a:srgbClr val="4D738A"/>
              </a:solidFill>
              <a:latin typeface="+mj-lt"/>
            </a:endParaRPr>
          </a:p>
          <a:p>
            <a:pPr lvl="1"/>
            <a:endParaRPr lang="en-GB" sz="2800" dirty="0">
              <a:solidFill>
                <a:srgbClr val="4D738A"/>
              </a:solidFill>
              <a:latin typeface="+mj-lt"/>
            </a:endParaRPr>
          </a:p>
          <a:p>
            <a:endParaRPr lang="en-GB" dirty="0">
              <a:solidFill>
                <a:srgbClr val="4D738A"/>
              </a:solidFill>
              <a:latin typeface="+mj-lt"/>
            </a:endParaRPr>
          </a:p>
          <a:p>
            <a:endParaRPr lang="en-GB" dirty="0">
              <a:solidFill>
                <a:srgbClr val="4D738A"/>
              </a:solidFill>
              <a:latin typeface="+mj-lt"/>
            </a:endParaRPr>
          </a:p>
        </p:txBody>
      </p:sp>
    </p:spTree>
    <p:extLst>
      <p:ext uri="{BB962C8B-B14F-4D97-AF65-F5344CB8AC3E}">
        <p14:creationId xmlns:p14="http://schemas.microsoft.com/office/powerpoint/2010/main" val="3068831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838200" y="365125"/>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dirty="0" smtClean="0">
                <a:solidFill>
                  <a:srgbClr val="4D738A"/>
                </a:solidFill>
                <a:latin typeface="Calibri" panose="020F0502020204030204" pitchFamily="34" charset="0"/>
              </a:rPr>
              <a:t>Outline</a:t>
            </a:r>
            <a:endParaRPr lang="en-GB" dirty="0"/>
          </a:p>
        </p:txBody>
      </p:sp>
      <p:sp>
        <p:nvSpPr>
          <p:cNvPr id="6" name="Content Placeholder 2"/>
          <p:cNvSpPr txBox="1">
            <a:spLocks/>
          </p:cNvSpPr>
          <p:nvPr/>
        </p:nvSpPr>
        <p:spPr>
          <a:xfrm>
            <a:off x="838200" y="958468"/>
            <a:ext cx="10904913" cy="550209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2400" dirty="0">
              <a:solidFill>
                <a:srgbClr val="4D738A"/>
              </a:solidFill>
              <a:latin typeface="+mj-lt"/>
            </a:endParaRPr>
          </a:p>
          <a:p>
            <a:endParaRPr lang="en-GB" sz="2400" dirty="0">
              <a:solidFill>
                <a:srgbClr val="4D738A"/>
              </a:solidFill>
              <a:latin typeface="+mj-lt"/>
            </a:endParaRPr>
          </a:p>
          <a:p>
            <a:endParaRPr lang="en-GB" sz="2400" dirty="0">
              <a:solidFill>
                <a:srgbClr val="4D738A"/>
              </a:solidFill>
              <a:latin typeface="+mj-lt"/>
            </a:endParaRPr>
          </a:p>
        </p:txBody>
      </p:sp>
      <p:sp>
        <p:nvSpPr>
          <p:cNvPr id="7" name="Content Placeholder 2"/>
          <p:cNvSpPr txBox="1">
            <a:spLocks/>
          </p:cNvSpPr>
          <p:nvPr/>
        </p:nvSpPr>
        <p:spPr>
          <a:xfrm>
            <a:off x="895110" y="1355902"/>
            <a:ext cx="10904913" cy="550209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it-IT" dirty="0" smtClean="0">
                <a:solidFill>
                  <a:srgbClr val="4D738A"/>
                </a:solidFill>
                <a:latin typeface="+mj-lt"/>
              </a:rPr>
              <a:t>Section I </a:t>
            </a:r>
          </a:p>
          <a:p>
            <a:r>
              <a:rPr lang="it-IT" dirty="0" smtClean="0">
                <a:solidFill>
                  <a:srgbClr val="4D738A"/>
                </a:solidFill>
                <a:latin typeface="+mj-lt"/>
              </a:rPr>
              <a:t>Environment assessment criteria</a:t>
            </a:r>
          </a:p>
          <a:p>
            <a:r>
              <a:rPr lang="en-GB" dirty="0">
                <a:solidFill>
                  <a:srgbClr val="4D738A"/>
                </a:solidFill>
                <a:latin typeface="+mj-lt"/>
              </a:rPr>
              <a:t>REF5a: institutional-level environment</a:t>
            </a:r>
          </a:p>
          <a:p>
            <a:r>
              <a:rPr lang="en-GB" dirty="0">
                <a:solidFill>
                  <a:srgbClr val="4D738A"/>
                </a:solidFill>
                <a:latin typeface="+mj-lt"/>
              </a:rPr>
              <a:t>REF5b: unit-level </a:t>
            </a:r>
            <a:r>
              <a:rPr lang="en-GB" dirty="0">
                <a:solidFill>
                  <a:srgbClr val="4D738A"/>
                </a:solidFill>
                <a:latin typeface="+mj-lt"/>
              </a:rPr>
              <a:t>environment</a:t>
            </a:r>
          </a:p>
          <a:p>
            <a:r>
              <a:rPr lang="it-IT" dirty="0">
                <a:solidFill>
                  <a:srgbClr val="4D738A"/>
                </a:solidFill>
                <a:latin typeface="+mj-lt"/>
              </a:rPr>
              <a:t>Questions and </a:t>
            </a:r>
            <a:r>
              <a:rPr lang="it-IT" dirty="0" smtClean="0">
                <a:solidFill>
                  <a:srgbClr val="4D738A"/>
                </a:solidFill>
                <a:latin typeface="+mj-lt"/>
              </a:rPr>
              <a:t>discussion</a:t>
            </a:r>
          </a:p>
          <a:p>
            <a:pPr marL="0" indent="0">
              <a:buNone/>
            </a:pPr>
            <a:endParaRPr lang="en-GB" dirty="0">
              <a:solidFill>
                <a:srgbClr val="4D738A"/>
              </a:solidFill>
              <a:latin typeface="+mj-lt"/>
            </a:endParaRPr>
          </a:p>
          <a:p>
            <a:pPr marL="0" indent="0">
              <a:buNone/>
            </a:pPr>
            <a:r>
              <a:rPr lang="it-IT" dirty="0" smtClean="0">
                <a:solidFill>
                  <a:srgbClr val="4D738A"/>
                </a:solidFill>
                <a:latin typeface="+mj-lt"/>
              </a:rPr>
              <a:t>Section II</a:t>
            </a:r>
          </a:p>
          <a:p>
            <a:r>
              <a:rPr lang="it-IT" dirty="0" smtClean="0">
                <a:solidFill>
                  <a:srgbClr val="4D738A"/>
                </a:solidFill>
                <a:latin typeface="+mj-lt"/>
              </a:rPr>
              <a:t>REF4</a:t>
            </a:r>
            <a:r>
              <a:rPr lang="it-IT" dirty="0">
                <a:solidFill>
                  <a:srgbClr val="4D738A"/>
                </a:solidFill>
                <a:latin typeface="+mj-lt"/>
              </a:rPr>
              <a:t>: environment data </a:t>
            </a:r>
          </a:p>
          <a:p>
            <a:r>
              <a:rPr lang="it-IT" dirty="0">
                <a:solidFill>
                  <a:srgbClr val="4D738A"/>
                </a:solidFill>
                <a:latin typeface="+mj-lt"/>
              </a:rPr>
              <a:t>Questions and discussion</a:t>
            </a:r>
            <a:endParaRPr lang="en-GB" dirty="0">
              <a:solidFill>
                <a:srgbClr val="4D738A"/>
              </a:solidFill>
              <a:latin typeface="+mj-lt"/>
            </a:endParaRPr>
          </a:p>
          <a:p>
            <a:pPr marL="0" indent="0">
              <a:buNone/>
            </a:pPr>
            <a:endParaRPr lang="en-GB" dirty="0">
              <a:solidFill>
                <a:srgbClr val="4D738A"/>
              </a:solidFill>
              <a:latin typeface="+mj-lt"/>
            </a:endParaRPr>
          </a:p>
        </p:txBody>
      </p:sp>
    </p:spTree>
    <p:extLst>
      <p:ext uri="{BB962C8B-B14F-4D97-AF65-F5344CB8AC3E}">
        <p14:creationId xmlns:p14="http://schemas.microsoft.com/office/powerpoint/2010/main" val="21695045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925883" y="435199"/>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solidFill>
                  <a:srgbClr val="4D738A"/>
                </a:solidFill>
                <a:latin typeface="Calibri" panose="020F0502020204030204" pitchFamily="34" charset="0"/>
              </a:rPr>
              <a:t>Data validation (2): tolerance </a:t>
            </a:r>
            <a:r>
              <a:rPr lang="en-GB" dirty="0">
                <a:solidFill>
                  <a:srgbClr val="4D738A"/>
                </a:solidFill>
                <a:latin typeface="Calibri" panose="020F0502020204030204" pitchFamily="34" charset="0"/>
              </a:rPr>
              <a:t>levels</a:t>
            </a:r>
            <a:endParaRPr lang="en-GB" dirty="0"/>
          </a:p>
        </p:txBody>
      </p:sp>
      <p:sp>
        <p:nvSpPr>
          <p:cNvPr id="6" name="Content Placeholder 2"/>
          <p:cNvSpPr txBox="1">
            <a:spLocks/>
          </p:cNvSpPr>
          <p:nvPr/>
        </p:nvSpPr>
        <p:spPr>
          <a:xfrm>
            <a:off x="925883" y="893154"/>
            <a:ext cx="10904913" cy="550209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2400" dirty="0">
              <a:solidFill>
                <a:srgbClr val="4D738A"/>
              </a:solidFill>
              <a:latin typeface="+mj-lt"/>
            </a:endParaRPr>
          </a:p>
          <a:p>
            <a:endParaRPr lang="en-GB" sz="2400" dirty="0">
              <a:solidFill>
                <a:srgbClr val="4D738A"/>
              </a:solidFill>
              <a:latin typeface="+mj-lt"/>
            </a:endParaRPr>
          </a:p>
          <a:p>
            <a:endParaRPr lang="en-GB" sz="2400" dirty="0">
              <a:solidFill>
                <a:srgbClr val="4D738A"/>
              </a:solidFill>
              <a:latin typeface="+mj-lt"/>
            </a:endParaRPr>
          </a:p>
        </p:txBody>
      </p:sp>
      <p:sp>
        <p:nvSpPr>
          <p:cNvPr id="7" name="Content Placeholder 2"/>
          <p:cNvSpPr txBox="1">
            <a:spLocks/>
          </p:cNvSpPr>
          <p:nvPr/>
        </p:nvSpPr>
        <p:spPr>
          <a:xfrm>
            <a:off x="1107528" y="1112017"/>
            <a:ext cx="9826631" cy="375779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b="1" dirty="0">
                <a:solidFill>
                  <a:srgbClr val="4D738A"/>
                </a:solidFill>
                <a:latin typeface="+mj-lt"/>
              </a:rPr>
              <a:t>REF4a:</a:t>
            </a:r>
          </a:p>
          <a:p>
            <a:pPr marL="0" indent="0">
              <a:buNone/>
            </a:pPr>
            <a:r>
              <a:rPr lang="en-GB" sz="2000" dirty="0">
                <a:solidFill>
                  <a:srgbClr val="4D738A"/>
                </a:solidFill>
                <a:latin typeface="+mj-lt"/>
              </a:rPr>
              <a:t>Total number of degrees awarded submitted </a:t>
            </a:r>
            <a:r>
              <a:rPr lang="en-GB" sz="2000" b="1" dirty="0">
                <a:solidFill>
                  <a:srgbClr val="4D738A"/>
                </a:solidFill>
                <a:latin typeface="+mj-lt"/>
              </a:rPr>
              <a:t>should not exceed </a:t>
            </a:r>
            <a:r>
              <a:rPr lang="en-GB" sz="2000" dirty="0">
                <a:solidFill>
                  <a:srgbClr val="4D738A"/>
                </a:solidFill>
                <a:latin typeface="+mj-lt"/>
              </a:rPr>
              <a:t>the number of degrees awarded provided in the HESA Student Record by: </a:t>
            </a:r>
          </a:p>
          <a:p>
            <a:r>
              <a:rPr lang="en-GB" sz="1800" dirty="0">
                <a:solidFill>
                  <a:srgbClr val="4D738A"/>
                </a:solidFill>
                <a:latin typeface="+mj-lt"/>
              </a:rPr>
              <a:t>More than 20 awards </a:t>
            </a:r>
            <a:r>
              <a:rPr lang="en-GB" sz="1800" b="1" dirty="0" smtClean="0">
                <a:solidFill>
                  <a:srgbClr val="4D738A"/>
                </a:solidFill>
                <a:latin typeface="+mj-lt"/>
              </a:rPr>
              <a:t>AND</a:t>
            </a:r>
            <a:r>
              <a:rPr lang="en-GB" sz="1800" dirty="0" smtClean="0">
                <a:solidFill>
                  <a:srgbClr val="4D738A"/>
                </a:solidFill>
                <a:latin typeface="+mj-lt"/>
              </a:rPr>
              <a:t> 5</a:t>
            </a:r>
            <a:r>
              <a:rPr lang="en-GB" sz="1800" dirty="0">
                <a:solidFill>
                  <a:srgbClr val="4D738A"/>
                </a:solidFill>
                <a:latin typeface="+mj-lt"/>
              </a:rPr>
              <a:t>% over the period 2013-14 to 2018-19 </a:t>
            </a:r>
          </a:p>
          <a:p>
            <a:r>
              <a:rPr lang="en-GB" sz="1800" dirty="0">
                <a:solidFill>
                  <a:srgbClr val="4D738A"/>
                </a:solidFill>
                <a:latin typeface="+mj-lt"/>
              </a:rPr>
              <a:t>More than 10 awards </a:t>
            </a:r>
            <a:r>
              <a:rPr lang="en-GB" sz="1800" b="1" dirty="0">
                <a:solidFill>
                  <a:srgbClr val="4D738A"/>
                </a:solidFill>
              </a:rPr>
              <a:t>AND</a:t>
            </a:r>
            <a:r>
              <a:rPr lang="en-GB" sz="1800" dirty="0">
                <a:solidFill>
                  <a:srgbClr val="4D738A"/>
                </a:solidFill>
              </a:rPr>
              <a:t> </a:t>
            </a:r>
            <a:r>
              <a:rPr lang="en-GB" sz="1800" dirty="0" smtClean="0">
                <a:solidFill>
                  <a:srgbClr val="4D738A"/>
                </a:solidFill>
                <a:latin typeface="+mj-lt"/>
              </a:rPr>
              <a:t>10</a:t>
            </a:r>
            <a:r>
              <a:rPr lang="en-GB" sz="1800" dirty="0">
                <a:solidFill>
                  <a:srgbClr val="4D738A"/>
                </a:solidFill>
                <a:latin typeface="+mj-lt"/>
              </a:rPr>
              <a:t>% in any academic year 2013-14 to 2018-19</a:t>
            </a:r>
          </a:p>
          <a:p>
            <a:pPr marL="0" indent="0">
              <a:buNone/>
            </a:pPr>
            <a:r>
              <a:rPr lang="en-GB" sz="2400" b="1" dirty="0">
                <a:solidFill>
                  <a:srgbClr val="4D738A"/>
                </a:solidFill>
                <a:latin typeface="+mj-lt"/>
              </a:rPr>
              <a:t>REF4b</a:t>
            </a:r>
            <a:r>
              <a:rPr lang="en-GB" sz="2400" dirty="0">
                <a:solidFill>
                  <a:srgbClr val="4D738A"/>
                </a:solidFill>
                <a:latin typeface="+mj-lt"/>
              </a:rPr>
              <a:t>:</a:t>
            </a:r>
          </a:p>
          <a:p>
            <a:pPr marL="0" indent="0">
              <a:buNone/>
            </a:pPr>
            <a:r>
              <a:rPr lang="en-GB" sz="2000" dirty="0">
                <a:solidFill>
                  <a:srgbClr val="4D738A"/>
                </a:solidFill>
                <a:latin typeface="+mj-lt"/>
              </a:rPr>
              <a:t>Total amount of research income submitted </a:t>
            </a:r>
            <a:r>
              <a:rPr lang="en-GB" sz="2000" b="1" dirty="0">
                <a:solidFill>
                  <a:srgbClr val="4D738A"/>
                </a:solidFill>
                <a:latin typeface="+mj-lt"/>
              </a:rPr>
              <a:t>should not exceed </a:t>
            </a:r>
            <a:r>
              <a:rPr lang="en-GB" sz="2000" dirty="0">
                <a:solidFill>
                  <a:srgbClr val="4D738A"/>
                </a:solidFill>
                <a:latin typeface="+mj-lt"/>
              </a:rPr>
              <a:t>HESA equivalent by:</a:t>
            </a:r>
          </a:p>
          <a:p>
            <a:r>
              <a:rPr lang="en-GB" sz="1800" dirty="0">
                <a:solidFill>
                  <a:srgbClr val="4D738A"/>
                </a:solidFill>
                <a:latin typeface="+mj-lt"/>
              </a:rPr>
              <a:t>More than £200,000 </a:t>
            </a:r>
            <a:r>
              <a:rPr lang="en-GB" sz="1800" b="1" dirty="0">
                <a:solidFill>
                  <a:srgbClr val="4D738A"/>
                </a:solidFill>
              </a:rPr>
              <a:t>AND</a:t>
            </a:r>
            <a:r>
              <a:rPr lang="en-GB" sz="1800" dirty="0">
                <a:solidFill>
                  <a:srgbClr val="4D738A"/>
                </a:solidFill>
              </a:rPr>
              <a:t> </a:t>
            </a:r>
            <a:r>
              <a:rPr lang="en-GB" sz="1800" dirty="0" smtClean="0">
                <a:solidFill>
                  <a:srgbClr val="4D738A"/>
                </a:solidFill>
                <a:latin typeface="+mj-lt"/>
              </a:rPr>
              <a:t>5</a:t>
            </a:r>
            <a:r>
              <a:rPr lang="en-GB" sz="1800" dirty="0">
                <a:solidFill>
                  <a:srgbClr val="4D738A"/>
                </a:solidFill>
                <a:latin typeface="+mj-lt"/>
              </a:rPr>
              <a:t>% over the period 2013-14 to 2018-19 </a:t>
            </a:r>
          </a:p>
          <a:p>
            <a:r>
              <a:rPr lang="en-GB" sz="1800" dirty="0">
                <a:solidFill>
                  <a:srgbClr val="4D738A"/>
                </a:solidFill>
                <a:latin typeface="+mj-lt"/>
              </a:rPr>
              <a:t>More than £100,000 </a:t>
            </a:r>
            <a:r>
              <a:rPr lang="en-GB" sz="1800" b="1" dirty="0">
                <a:solidFill>
                  <a:srgbClr val="4D738A"/>
                </a:solidFill>
              </a:rPr>
              <a:t>AND</a:t>
            </a:r>
            <a:r>
              <a:rPr lang="en-GB" sz="1800" dirty="0">
                <a:solidFill>
                  <a:srgbClr val="4D738A"/>
                </a:solidFill>
              </a:rPr>
              <a:t> </a:t>
            </a:r>
            <a:r>
              <a:rPr lang="en-GB" sz="1800" dirty="0" smtClean="0">
                <a:solidFill>
                  <a:srgbClr val="4D738A"/>
                </a:solidFill>
                <a:latin typeface="+mj-lt"/>
              </a:rPr>
              <a:t>10</a:t>
            </a:r>
            <a:r>
              <a:rPr lang="en-GB" sz="1800" dirty="0">
                <a:solidFill>
                  <a:srgbClr val="4D738A"/>
                </a:solidFill>
                <a:latin typeface="+mj-lt"/>
              </a:rPr>
              <a:t>% in any academic year 2013-14 to 2018-19 </a:t>
            </a:r>
          </a:p>
          <a:p>
            <a:r>
              <a:rPr lang="en-GB" sz="1800" dirty="0">
                <a:solidFill>
                  <a:srgbClr val="4D738A"/>
                </a:solidFill>
                <a:latin typeface="+mj-lt"/>
              </a:rPr>
              <a:t>More than £100,000 </a:t>
            </a:r>
            <a:r>
              <a:rPr lang="en-GB" sz="1800" b="1" dirty="0">
                <a:solidFill>
                  <a:srgbClr val="4D738A"/>
                </a:solidFill>
              </a:rPr>
              <a:t>AND</a:t>
            </a:r>
            <a:r>
              <a:rPr lang="en-GB" sz="1800" dirty="0">
                <a:solidFill>
                  <a:srgbClr val="4D738A"/>
                </a:solidFill>
              </a:rPr>
              <a:t> </a:t>
            </a:r>
            <a:r>
              <a:rPr lang="en-GB" sz="1800" dirty="0" smtClean="0">
                <a:solidFill>
                  <a:srgbClr val="4D738A"/>
                </a:solidFill>
                <a:latin typeface="+mj-lt"/>
              </a:rPr>
              <a:t>10</a:t>
            </a:r>
            <a:r>
              <a:rPr lang="en-GB" sz="1800" dirty="0">
                <a:solidFill>
                  <a:srgbClr val="4D738A"/>
                </a:solidFill>
                <a:latin typeface="+mj-lt"/>
              </a:rPr>
              <a:t>% in any source of income over the period 2013-14 to 2018-19 </a:t>
            </a:r>
          </a:p>
          <a:p>
            <a:pPr marL="0" indent="0">
              <a:buNone/>
            </a:pPr>
            <a:r>
              <a:rPr lang="en-GB" sz="2400" b="1" dirty="0">
                <a:solidFill>
                  <a:srgbClr val="4D738A"/>
                </a:solidFill>
                <a:latin typeface="+mj-lt"/>
              </a:rPr>
              <a:t>REF4c</a:t>
            </a:r>
            <a:r>
              <a:rPr lang="en-GB" sz="2000" b="1" dirty="0">
                <a:solidFill>
                  <a:srgbClr val="4D738A"/>
                </a:solidFill>
                <a:latin typeface="+mj-lt"/>
              </a:rPr>
              <a:t>:</a:t>
            </a:r>
          </a:p>
          <a:p>
            <a:pPr marL="0" indent="0">
              <a:buNone/>
            </a:pPr>
            <a:r>
              <a:rPr lang="en-GB" sz="2000" dirty="0">
                <a:solidFill>
                  <a:srgbClr val="4D738A"/>
                </a:solidFill>
                <a:latin typeface="+mj-lt"/>
              </a:rPr>
              <a:t>Amount of RIIK</a:t>
            </a:r>
            <a:r>
              <a:rPr lang="en-GB" sz="2000" b="1" dirty="0">
                <a:solidFill>
                  <a:srgbClr val="4D738A"/>
                </a:solidFill>
                <a:latin typeface="+mj-lt"/>
              </a:rPr>
              <a:t> should not exceed </a:t>
            </a:r>
            <a:r>
              <a:rPr lang="en-GB" sz="2000" dirty="0">
                <a:solidFill>
                  <a:srgbClr val="4D738A"/>
                </a:solidFill>
                <a:latin typeface="+mj-lt"/>
              </a:rPr>
              <a:t>that provided by UKRI and UK health research funding bodies by:</a:t>
            </a:r>
          </a:p>
          <a:p>
            <a:r>
              <a:rPr lang="en-GB" sz="1800" dirty="0">
                <a:solidFill>
                  <a:srgbClr val="4D738A"/>
                </a:solidFill>
                <a:latin typeface="+mj-lt"/>
              </a:rPr>
              <a:t>More than £200,000 </a:t>
            </a:r>
            <a:r>
              <a:rPr lang="en-GB" sz="1800" b="1" dirty="0">
                <a:solidFill>
                  <a:srgbClr val="4D738A"/>
                </a:solidFill>
              </a:rPr>
              <a:t>AND</a:t>
            </a:r>
            <a:r>
              <a:rPr lang="en-GB" sz="1800" dirty="0">
                <a:solidFill>
                  <a:srgbClr val="4D738A"/>
                </a:solidFill>
              </a:rPr>
              <a:t> </a:t>
            </a:r>
            <a:r>
              <a:rPr lang="en-GB" sz="1800" dirty="0" smtClean="0">
                <a:solidFill>
                  <a:srgbClr val="4D738A"/>
                </a:solidFill>
                <a:latin typeface="+mj-lt"/>
              </a:rPr>
              <a:t>5</a:t>
            </a:r>
            <a:r>
              <a:rPr lang="en-GB" sz="1800" dirty="0">
                <a:solidFill>
                  <a:srgbClr val="4D738A"/>
                </a:solidFill>
                <a:latin typeface="+mj-lt"/>
              </a:rPr>
              <a:t>% over the period 2013-14 to 2018-19 </a:t>
            </a:r>
          </a:p>
          <a:p>
            <a:r>
              <a:rPr lang="en-GB" sz="1800" dirty="0">
                <a:solidFill>
                  <a:srgbClr val="4D738A"/>
                </a:solidFill>
                <a:latin typeface="+mj-lt"/>
              </a:rPr>
              <a:t>More than £100,000 </a:t>
            </a:r>
            <a:r>
              <a:rPr lang="en-GB" sz="1800" b="1" dirty="0">
                <a:solidFill>
                  <a:srgbClr val="4D738A"/>
                </a:solidFill>
              </a:rPr>
              <a:t>AND</a:t>
            </a:r>
            <a:r>
              <a:rPr lang="en-GB" sz="1800" dirty="0">
                <a:solidFill>
                  <a:srgbClr val="4D738A"/>
                </a:solidFill>
              </a:rPr>
              <a:t> </a:t>
            </a:r>
            <a:r>
              <a:rPr lang="en-GB" sz="1800" dirty="0" smtClean="0">
                <a:solidFill>
                  <a:srgbClr val="4D738A"/>
                </a:solidFill>
                <a:latin typeface="+mj-lt"/>
              </a:rPr>
              <a:t>10</a:t>
            </a:r>
            <a:r>
              <a:rPr lang="en-GB" sz="1800" dirty="0">
                <a:solidFill>
                  <a:srgbClr val="4D738A"/>
                </a:solidFill>
                <a:latin typeface="+mj-lt"/>
              </a:rPr>
              <a:t>% in </a:t>
            </a:r>
            <a:r>
              <a:rPr lang="en-GB" sz="1800" dirty="0" smtClean="0">
                <a:solidFill>
                  <a:srgbClr val="4D738A"/>
                </a:solidFill>
                <a:latin typeface="+mj-lt"/>
              </a:rPr>
              <a:t>any academic </a:t>
            </a:r>
            <a:r>
              <a:rPr lang="en-GB" sz="1800" dirty="0">
                <a:solidFill>
                  <a:srgbClr val="4D738A"/>
                </a:solidFill>
                <a:latin typeface="+mj-lt"/>
              </a:rPr>
              <a:t>year over the period 2013-14 to 2018-19 </a:t>
            </a:r>
          </a:p>
          <a:p>
            <a:endParaRPr lang="en-GB" sz="2400" dirty="0">
              <a:solidFill>
                <a:srgbClr val="4D738A"/>
              </a:solidFill>
              <a:latin typeface="+mj-lt"/>
            </a:endParaRPr>
          </a:p>
          <a:p>
            <a:pPr lvl="1"/>
            <a:endParaRPr lang="en-GB" sz="1800" dirty="0">
              <a:solidFill>
                <a:srgbClr val="4D738A"/>
              </a:solidFill>
              <a:latin typeface="+mj-lt"/>
            </a:endParaRPr>
          </a:p>
          <a:p>
            <a:pPr lvl="1"/>
            <a:endParaRPr lang="en-GB" sz="1800" dirty="0">
              <a:solidFill>
                <a:srgbClr val="4D738A"/>
              </a:solidFill>
              <a:latin typeface="+mj-lt"/>
            </a:endParaRPr>
          </a:p>
          <a:p>
            <a:pPr lvl="1"/>
            <a:endParaRPr lang="en-GB" sz="2000" dirty="0">
              <a:solidFill>
                <a:srgbClr val="4D738A"/>
              </a:solidFill>
              <a:latin typeface="+mj-lt"/>
            </a:endParaRPr>
          </a:p>
          <a:p>
            <a:endParaRPr lang="en-GB" sz="2400" dirty="0">
              <a:solidFill>
                <a:srgbClr val="4D738A"/>
              </a:solidFill>
              <a:latin typeface="+mj-lt"/>
            </a:endParaRPr>
          </a:p>
          <a:p>
            <a:endParaRPr lang="en-GB" sz="2400" dirty="0">
              <a:solidFill>
                <a:srgbClr val="4D738A"/>
              </a:solidFill>
              <a:latin typeface="+mj-lt"/>
            </a:endParaRPr>
          </a:p>
          <a:p>
            <a:pPr lvl="1"/>
            <a:endParaRPr lang="en-GB" sz="1800" dirty="0">
              <a:solidFill>
                <a:srgbClr val="4D738A"/>
              </a:solidFill>
              <a:latin typeface="+mj-lt"/>
            </a:endParaRPr>
          </a:p>
          <a:p>
            <a:endParaRPr lang="en-GB" sz="2000" dirty="0">
              <a:solidFill>
                <a:srgbClr val="4D738A"/>
              </a:solidFill>
              <a:latin typeface="+mj-lt"/>
            </a:endParaRPr>
          </a:p>
          <a:p>
            <a:endParaRPr lang="en-GB" sz="2400" dirty="0">
              <a:solidFill>
                <a:srgbClr val="4D738A"/>
              </a:solidFill>
              <a:latin typeface="+mj-lt"/>
            </a:endParaRPr>
          </a:p>
        </p:txBody>
      </p:sp>
    </p:spTree>
    <p:extLst>
      <p:ext uri="{BB962C8B-B14F-4D97-AF65-F5344CB8AC3E}">
        <p14:creationId xmlns:p14="http://schemas.microsoft.com/office/powerpoint/2010/main" val="606779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7">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7">
                                            <p:txEl>
                                              <p:pRg st="10" end="1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7">
                                            <p:txEl>
                                              <p:pRg st="11" end="11"/>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7">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4974956" y="5279169"/>
            <a:ext cx="7002867" cy="3785579"/>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endParaRPr lang="it-IT" sz="2000" b="1" dirty="0" smtClean="0">
              <a:solidFill>
                <a:srgbClr val="4D738A"/>
              </a:solidFill>
            </a:endParaRPr>
          </a:p>
          <a:p>
            <a:pPr algn="r"/>
            <a:r>
              <a:rPr lang="it-IT" sz="2000" b="1" dirty="0" smtClean="0">
                <a:solidFill>
                  <a:srgbClr val="4D738A"/>
                </a:solidFill>
              </a:rPr>
              <a:t>For any specific questions related to REF4: </a:t>
            </a:r>
          </a:p>
          <a:p>
            <a:pPr algn="r"/>
            <a:r>
              <a:rPr lang="it-IT" sz="2000" b="1" dirty="0" smtClean="0">
                <a:solidFill>
                  <a:srgbClr val="4D738A"/>
                </a:solidFill>
              </a:rPr>
              <a:t>p</a:t>
            </a:r>
            <a:r>
              <a:rPr lang="it-IT" sz="2000" b="1" dirty="0" smtClean="0">
                <a:solidFill>
                  <a:srgbClr val="4D738A"/>
                </a:solidFill>
              </a:rPr>
              <a:t>lease email </a:t>
            </a:r>
            <a:r>
              <a:rPr lang="it-IT" sz="2000" b="1" dirty="0" smtClean="0">
                <a:solidFill>
                  <a:srgbClr val="4D738A"/>
                </a:solidFill>
                <a:hlinkClick r:id="rId4"/>
              </a:rPr>
              <a:t>info@ref.ac.uk</a:t>
            </a:r>
            <a:r>
              <a:rPr lang="it-IT" sz="2000" b="1" dirty="0" smtClean="0">
                <a:solidFill>
                  <a:srgbClr val="4D738A"/>
                </a:solidFill>
              </a:rPr>
              <a:t> specifying ‘</a:t>
            </a:r>
            <a:r>
              <a:rPr lang="en-GB" sz="2000" b="1" dirty="0" smtClean="0">
                <a:solidFill>
                  <a:srgbClr val="4D738A"/>
                </a:solidFill>
              </a:rPr>
              <a:t>HESA </a:t>
            </a:r>
            <a:r>
              <a:rPr lang="en-GB" sz="2000" b="1" dirty="0">
                <a:solidFill>
                  <a:srgbClr val="4D738A"/>
                </a:solidFill>
              </a:rPr>
              <a:t>data download query’ </a:t>
            </a:r>
            <a:endParaRPr lang="en-GB" sz="2000" b="1" dirty="0">
              <a:solidFill>
                <a:srgbClr val="4D738A"/>
              </a:solidFill>
            </a:endParaRPr>
          </a:p>
        </p:txBody>
      </p:sp>
      <p:sp>
        <p:nvSpPr>
          <p:cNvPr id="6" name="Content Placeholder 2"/>
          <p:cNvSpPr txBox="1">
            <a:spLocks/>
          </p:cNvSpPr>
          <p:nvPr/>
        </p:nvSpPr>
        <p:spPr>
          <a:xfrm>
            <a:off x="838200" y="920890"/>
            <a:ext cx="10904913" cy="550209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2400" dirty="0">
              <a:solidFill>
                <a:srgbClr val="4D738A"/>
              </a:solidFill>
              <a:latin typeface="+mj-lt"/>
            </a:endParaRPr>
          </a:p>
          <a:p>
            <a:endParaRPr lang="en-GB" sz="2400" dirty="0">
              <a:solidFill>
                <a:srgbClr val="4D738A"/>
              </a:solidFill>
              <a:latin typeface="+mj-lt"/>
            </a:endParaRPr>
          </a:p>
          <a:p>
            <a:endParaRPr lang="en-GB" sz="2400" dirty="0">
              <a:solidFill>
                <a:srgbClr val="4D738A"/>
              </a:solidFill>
              <a:latin typeface="+mj-lt"/>
            </a:endParaRPr>
          </a:p>
        </p:txBody>
      </p:sp>
      <p:sp>
        <p:nvSpPr>
          <p:cNvPr id="7" name="Content Placeholder 2"/>
          <p:cNvSpPr txBox="1">
            <a:spLocks/>
          </p:cNvSpPr>
          <p:nvPr/>
        </p:nvSpPr>
        <p:spPr>
          <a:xfrm>
            <a:off x="895110" y="1355902"/>
            <a:ext cx="10904913" cy="550209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buNone/>
            </a:pPr>
            <a:endParaRPr lang="en-GB" dirty="0">
              <a:solidFill>
                <a:srgbClr val="4D738A"/>
              </a:solidFill>
              <a:latin typeface="+mj-lt"/>
            </a:endParaRPr>
          </a:p>
          <a:p>
            <a:endParaRPr lang="en-GB" dirty="0">
              <a:solidFill>
                <a:srgbClr val="4D738A"/>
              </a:solidFill>
              <a:latin typeface="+mj-lt"/>
            </a:endParaRPr>
          </a:p>
          <a:p>
            <a:endParaRPr lang="en-GB" dirty="0">
              <a:solidFill>
                <a:srgbClr val="4D738A"/>
              </a:solidFill>
              <a:latin typeface="+mj-lt"/>
            </a:endParaRPr>
          </a:p>
          <a:p>
            <a:pPr lvl="1"/>
            <a:endParaRPr lang="en-GB" sz="2000" dirty="0">
              <a:solidFill>
                <a:srgbClr val="4D738A"/>
              </a:solidFill>
              <a:latin typeface="+mj-lt"/>
            </a:endParaRPr>
          </a:p>
          <a:p>
            <a:pPr lvl="1"/>
            <a:endParaRPr lang="en-GB" sz="2000" dirty="0">
              <a:solidFill>
                <a:srgbClr val="4D738A"/>
              </a:solidFill>
              <a:latin typeface="+mj-lt"/>
            </a:endParaRPr>
          </a:p>
          <a:p>
            <a:pPr lvl="1"/>
            <a:endParaRPr lang="en-GB" dirty="0">
              <a:solidFill>
                <a:srgbClr val="4D738A"/>
              </a:solidFill>
              <a:latin typeface="+mj-lt"/>
            </a:endParaRPr>
          </a:p>
          <a:p>
            <a:endParaRPr lang="en-GB" dirty="0">
              <a:solidFill>
                <a:srgbClr val="4D738A"/>
              </a:solidFill>
              <a:latin typeface="+mj-lt"/>
            </a:endParaRPr>
          </a:p>
          <a:p>
            <a:endParaRPr lang="en-GB" dirty="0">
              <a:solidFill>
                <a:srgbClr val="4D738A"/>
              </a:solidFill>
              <a:latin typeface="+mj-lt"/>
            </a:endParaRPr>
          </a:p>
          <a:p>
            <a:pPr lvl="1"/>
            <a:endParaRPr lang="en-GB" sz="2000" dirty="0">
              <a:solidFill>
                <a:srgbClr val="4D738A"/>
              </a:solidFill>
              <a:latin typeface="+mj-lt"/>
            </a:endParaRPr>
          </a:p>
          <a:p>
            <a:endParaRPr lang="en-GB" sz="2400" dirty="0">
              <a:solidFill>
                <a:srgbClr val="4D738A"/>
              </a:solidFill>
              <a:latin typeface="+mj-lt"/>
            </a:endParaRPr>
          </a:p>
          <a:p>
            <a:endParaRPr lang="en-GB" sz="2400" dirty="0">
              <a:solidFill>
                <a:srgbClr val="4D738A"/>
              </a:solidFill>
              <a:latin typeface="+mj-lt"/>
            </a:endParaRPr>
          </a:p>
        </p:txBody>
      </p:sp>
      <p:sp>
        <p:nvSpPr>
          <p:cNvPr id="8" name="TextBox 7"/>
          <p:cNvSpPr txBox="1"/>
          <p:nvPr/>
        </p:nvSpPr>
        <p:spPr>
          <a:xfrm>
            <a:off x="4060556" y="2484282"/>
            <a:ext cx="9234623" cy="1200329"/>
          </a:xfrm>
          <a:prstGeom prst="rect">
            <a:avLst/>
          </a:prstGeom>
          <a:noFill/>
        </p:spPr>
        <p:txBody>
          <a:bodyPr wrap="square" rtlCol="0">
            <a:spAutoFit/>
          </a:bodyPr>
          <a:lstStyle/>
          <a:p>
            <a:r>
              <a:rPr lang="it-IT" sz="7200" dirty="0" smtClean="0">
                <a:solidFill>
                  <a:srgbClr val="4D738A"/>
                </a:solidFill>
                <a:latin typeface="+mj-lt"/>
              </a:rPr>
              <a:t>Questions?</a:t>
            </a:r>
            <a:endParaRPr lang="en-GB" sz="7200" dirty="0">
              <a:solidFill>
                <a:srgbClr val="4D738A"/>
              </a:solidFill>
              <a:latin typeface="+mj-lt"/>
            </a:endParaRPr>
          </a:p>
        </p:txBody>
      </p:sp>
    </p:spTree>
    <p:extLst>
      <p:ext uri="{BB962C8B-B14F-4D97-AF65-F5344CB8AC3E}">
        <p14:creationId xmlns:p14="http://schemas.microsoft.com/office/powerpoint/2010/main" val="11834224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838200" y="365125"/>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solidFill>
                  <a:srgbClr val="4D738A"/>
                </a:solidFill>
                <a:latin typeface="Calibri" panose="020F0502020204030204" pitchFamily="34" charset="0"/>
                <a:cs typeface="Calibri" panose="020F0502020204030204" pitchFamily="34" charset="0"/>
              </a:rPr>
              <a:t>Environment assessment criteria </a:t>
            </a:r>
            <a:endParaRPr lang="en-GB" dirty="0"/>
          </a:p>
        </p:txBody>
      </p:sp>
      <p:sp>
        <p:nvSpPr>
          <p:cNvPr id="6" name="Content Placeholder 2"/>
          <p:cNvSpPr txBox="1">
            <a:spLocks/>
          </p:cNvSpPr>
          <p:nvPr/>
        </p:nvSpPr>
        <p:spPr>
          <a:xfrm>
            <a:off x="838200" y="958468"/>
            <a:ext cx="10904913" cy="550209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2400" dirty="0">
              <a:solidFill>
                <a:srgbClr val="4D738A"/>
              </a:solidFill>
              <a:latin typeface="+mj-lt"/>
            </a:endParaRPr>
          </a:p>
          <a:p>
            <a:endParaRPr lang="en-GB" sz="2400" dirty="0">
              <a:solidFill>
                <a:srgbClr val="4D738A"/>
              </a:solidFill>
              <a:latin typeface="+mj-lt"/>
            </a:endParaRPr>
          </a:p>
          <a:p>
            <a:endParaRPr lang="en-GB" sz="2400" dirty="0">
              <a:solidFill>
                <a:srgbClr val="4D738A"/>
              </a:solidFill>
              <a:latin typeface="+mj-lt"/>
            </a:endParaRPr>
          </a:p>
        </p:txBody>
      </p:sp>
      <p:sp>
        <p:nvSpPr>
          <p:cNvPr id="7" name="Content Placeholder 2"/>
          <p:cNvSpPr txBox="1">
            <a:spLocks/>
          </p:cNvSpPr>
          <p:nvPr/>
        </p:nvSpPr>
        <p:spPr>
          <a:xfrm>
            <a:off x="895110" y="1355902"/>
            <a:ext cx="10904913" cy="550209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a:solidFill>
                <a:srgbClr val="4D738A"/>
              </a:solidFill>
              <a:latin typeface="+mj-lt"/>
            </a:endParaRPr>
          </a:p>
          <a:p>
            <a:r>
              <a:rPr lang="en-GB" b="1" dirty="0">
                <a:solidFill>
                  <a:srgbClr val="4E6376"/>
                </a:solidFill>
                <a:latin typeface="+mj-lt"/>
              </a:rPr>
              <a:t>Vitality: </a:t>
            </a:r>
            <a:r>
              <a:rPr lang="en-GB" dirty="0">
                <a:solidFill>
                  <a:srgbClr val="4E6376"/>
                </a:solidFill>
                <a:latin typeface="+mj-lt"/>
              </a:rPr>
              <a:t>promoting and facilitating a culture of collaboration, enabling and actualising impact within research units, within a thriving and inclusive research culture. </a:t>
            </a:r>
          </a:p>
          <a:p>
            <a:endParaRPr lang="en-GB" dirty="0">
              <a:solidFill>
                <a:srgbClr val="4E6376"/>
              </a:solidFill>
              <a:latin typeface="+mj-lt"/>
            </a:endParaRPr>
          </a:p>
          <a:p>
            <a:r>
              <a:rPr lang="en-GB" b="1" dirty="0">
                <a:solidFill>
                  <a:srgbClr val="4E6376"/>
                </a:solidFill>
                <a:latin typeface="+mj-lt"/>
              </a:rPr>
              <a:t>Sustainability: </a:t>
            </a:r>
            <a:r>
              <a:rPr lang="en-GB" dirty="0">
                <a:solidFill>
                  <a:srgbClr val="4E6376"/>
                </a:solidFill>
                <a:latin typeface="+mj-lt"/>
              </a:rPr>
              <a:t>ensuring the future health, diversity, wellbeing and wider contribution of the institution and its research units, including investment in people and in infrastructure. </a:t>
            </a:r>
          </a:p>
        </p:txBody>
      </p:sp>
    </p:spTree>
    <p:extLst>
      <p:ext uri="{BB962C8B-B14F-4D97-AF65-F5344CB8AC3E}">
        <p14:creationId xmlns:p14="http://schemas.microsoft.com/office/powerpoint/2010/main" val="42748309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838200" y="365125"/>
            <a:ext cx="10515600" cy="902423"/>
          </a:xfrm>
          <a:prstGeom prst="rect">
            <a:avLst/>
          </a:prstGeom>
        </p:spPr>
        <p:txBody>
          <a:bodyPr>
            <a:normAutofit fontScale="8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solidFill>
                  <a:srgbClr val="4D738A"/>
                </a:solidFill>
                <a:latin typeface="Calibri" panose="020F0502020204030204" pitchFamily="34" charset="0"/>
                <a:cs typeface="Calibri" panose="020F0502020204030204" pitchFamily="34" charset="0"/>
              </a:rPr>
              <a:t>REF5a: institutional-level environment</a:t>
            </a:r>
          </a:p>
          <a:p>
            <a:r>
              <a:rPr lang="en-GB" dirty="0">
                <a:solidFill>
                  <a:srgbClr val="4D738A"/>
                </a:solidFill>
                <a:latin typeface="Calibri" panose="020F0502020204030204" pitchFamily="34" charset="0"/>
                <a:cs typeface="Calibri" panose="020F0502020204030204" pitchFamily="34" charset="0"/>
              </a:rPr>
              <a:t>statement</a:t>
            </a:r>
          </a:p>
        </p:txBody>
      </p:sp>
      <p:sp>
        <p:nvSpPr>
          <p:cNvPr id="6" name="Content Placeholder 2"/>
          <p:cNvSpPr txBox="1">
            <a:spLocks/>
          </p:cNvSpPr>
          <p:nvPr/>
        </p:nvSpPr>
        <p:spPr>
          <a:xfrm>
            <a:off x="838200" y="958468"/>
            <a:ext cx="10904913" cy="550209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2400" dirty="0">
              <a:solidFill>
                <a:srgbClr val="4D738A"/>
              </a:solidFill>
              <a:latin typeface="+mj-lt"/>
            </a:endParaRPr>
          </a:p>
          <a:p>
            <a:endParaRPr lang="en-GB" sz="2400" dirty="0">
              <a:solidFill>
                <a:srgbClr val="4D738A"/>
              </a:solidFill>
              <a:latin typeface="+mj-lt"/>
            </a:endParaRPr>
          </a:p>
          <a:p>
            <a:endParaRPr lang="en-GB" sz="2400" dirty="0">
              <a:solidFill>
                <a:srgbClr val="4D738A"/>
              </a:solidFill>
              <a:latin typeface="+mj-lt"/>
            </a:endParaRPr>
          </a:p>
        </p:txBody>
      </p:sp>
      <p:sp>
        <p:nvSpPr>
          <p:cNvPr id="7" name="Content Placeholder 2"/>
          <p:cNvSpPr txBox="1">
            <a:spLocks/>
          </p:cNvSpPr>
          <p:nvPr/>
        </p:nvSpPr>
        <p:spPr>
          <a:xfrm>
            <a:off x="912780" y="1355902"/>
            <a:ext cx="10904913" cy="510466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400" dirty="0">
                <a:solidFill>
                  <a:srgbClr val="4D738A"/>
                </a:solidFill>
                <a:latin typeface="+mj-lt"/>
              </a:rPr>
              <a:t>Stern Review of REF 2014 - Proposed institutional environment submission.</a:t>
            </a:r>
          </a:p>
          <a:p>
            <a:r>
              <a:rPr lang="en-GB" sz="2400" dirty="0">
                <a:solidFill>
                  <a:srgbClr val="4D738A"/>
                </a:solidFill>
                <a:latin typeface="+mj-lt"/>
              </a:rPr>
              <a:t>Pilot of the standalone assessment of IL environment</a:t>
            </a:r>
          </a:p>
          <a:p>
            <a:r>
              <a:rPr lang="en-GB" sz="2400" dirty="0">
                <a:solidFill>
                  <a:srgbClr val="4D738A"/>
                </a:solidFill>
                <a:latin typeface="+mj-lt"/>
              </a:rPr>
              <a:t>Three main goals:</a:t>
            </a:r>
          </a:p>
          <a:p>
            <a:pPr marL="685800" lvl="2">
              <a:spcBef>
                <a:spcPts val="1000"/>
              </a:spcBef>
            </a:pPr>
            <a:r>
              <a:rPr lang="en-GB" sz="2400" dirty="0">
                <a:solidFill>
                  <a:srgbClr val="4D738A"/>
                </a:solidFill>
                <a:latin typeface="+mj-lt"/>
              </a:rPr>
              <a:t>Reduce duplication</a:t>
            </a:r>
          </a:p>
          <a:p>
            <a:pPr marL="685800" lvl="2">
              <a:spcBef>
                <a:spcPts val="1000"/>
              </a:spcBef>
            </a:pPr>
            <a:r>
              <a:rPr lang="en-GB" sz="2400" dirty="0">
                <a:solidFill>
                  <a:srgbClr val="4D738A"/>
                </a:solidFill>
                <a:latin typeface="+mj-lt"/>
              </a:rPr>
              <a:t>Bring focus on to aspects of the environment which represent institutional activity</a:t>
            </a:r>
          </a:p>
          <a:p>
            <a:pPr marL="685800" lvl="2">
              <a:spcBef>
                <a:spcPts val="1000"/>
              </a:spcBef>
            </a:pPr>
            <a:r>
              <a:rPr lang="en-GB" sz="2400" dirty="0">
                <a:solidFill>
                  <a:srgbClr val="4D738A"/>
                </a:solidFill>
                <a:latin typeface="+mj-lt"/>
              </a:rPr>
              <a:t>Capture institution wide strategic and cross cutting activities. </a:t>
            </a:r>
          </a:p>
          <a:p>
            <a:r>
              <a:rPr lang="en-GB" sz="2400" dirty="0">
                <a:solidFill>
                  <a:srgbClr val="4D738A"/>
                </a:solidFill>
                <a:latin typeface="+mj-lt"/>
              </a:rPr>
              <a:t>Assessment of IL environment will not contribute to final profiles.</a:t>
            </a:r>
          </a:p>
          <a:p>
            <a:r>
              <a:rPr lang="en-GB" sz="2400" dirty="0">
                <a:solidFill>
                  <a:srgbClr val="4D738A"/>
                </a:solidFill>
                <a:latin typeface="+mj-lt"/>
              </a:rPr>
              <a:t>IL submission will be available to sub-panels to support assessment of the UL environment submission.</a:t>
            </a:r>
          </a:p>
          <a:p>
            <a:r>
              <a:rPr lang="en-GB" sz="2400" b="1" dirty="0">
                <a:solidFill>
                  <a:srgbClr val="4D738A"/>
                </a:solidFill>
                <a:latin typeface="+mj-lt"/>
              </a:rPr>
              <a:t>Optional for small and specialist institutions making a submission in only one UOA</a:t>
            </a:r>
          </a:p>
          <a:p>
            <a:endParaRPr lang="en-GB" sz="2400" dirty="0">
              <a:solidFill>
                <a:srgbClr val="4D738A"/>
              </a:solidFill>
              <a:latin typeface="+mj-lt"/>
            </a:endParaRPr>
          </a:p>
          <a:p>
            <a:endParaRPr lang="en-GB" sz="2400" dirty="0">
              <a:solidFill>
                <a:srgbClr val="4D738A"/>
              </a:solidFill>
              <a:latin typeface="+mj-lt"/>
            </a:endParaRPr>
          </a:p>
          <a:p>
            <a:endParaRPr lang="en-GB" sz="2400" dirty="0">
              <a:solidFill>
                <a:srgbClr val="4D738A"/>
              </a:solidFill>
              <a:latin typeface="+mj-lt"/>
            </a:endParaRPr>
          </a:p>
          <a:p>
            <a:endParaRPr lang="en-GB" sz="2400" dirty="0">
              <a:solidFill>
                <a:srgbClr val="4D738A"/>
              </a:solidFill>
              <a:latin typeface="+mj-lt"/>
            </a:endParaRPr>
          </a:p>
          <a:p>
            <a:endParaRPr lang="en-GB" sz="2400" dirty="0">
              <a:solidFill>
                <a:srgbClr val="4D738A"/>
              </a:solidFill>
              <a:latin typeface="+mj-lt"/>
            </a:endParaRPr>
          </a:p>
        </p:txBody>
      </p:sp>
    </p:spTree>
    <p:extLst>
      <p:ext uri="{BB962C8B-B14F-4D97-AF65-F5344CB8AC3E}">
        <p14:creationId xmlns:p14="http://schemas.microsoft.com/office/powerpoint/2010/main" val="29936446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838200" y="365125"/>
            <a:ext cx="10515600" cy="902423"/>
          </a:xfrm>
          <a:prstGeom prst="rect">
            <a:avLst/>
          </a:prstGeom>
        </p:spPr>
        <p:txBody>
          <a:bodyPr>
            <a:normAutofit fontScale="8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solidFill>
                  <a:srgbClr val="4D738A"/>
                </a:solidFill>
                <a:latin typeface="Calibri" panose="020F0502020204030204" pitchFamily="34" charset="0"/>
                <a:cs typeface="Calibri" panose="020F0502020204030204" pitchFamily="34" charset="0"/>
              </a:rPr>
              <a:t>REF5a: institutional-level environment</a:t>
            </a:r>
          </a:p>
          <a:p>
            <a:r>
              <a:rPr lang="en-GB" dirty="0">
                <a:solidFill>
                  <a:srgbClr val="4D738A"/>
                </a:solidFill>
                <a:latin typeface="Calibri" panose="020F0502020204030204" pitchFamily="34" charset="0"/>
                <a:cs typeface="Calibri" panose="020F0502020204030204" pitchFamily="34" charset="0"/>
              </a:rPr>
              <a:t>Statement continued</a:t>
            </a:r>
          </a:p>
        </p:txBody>
      </p:sp>
      <p:sp>
        <p:nvSpPr>
          <p:cNvPr id="6" name="Content Placeholder 2"/>
          <p:cNvSpPr txBox="1">
            <a:spLocks/>
          </p:cNvSpPr>
          <p:nvPr/>
        </p:nvSpPr>
        <p:spPr>
          <a:xfrm>
            <a:off x="838200" y="958468"/>
            <a:ext cx="10904913" cy="550209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2400" dirty="0">
              <a:solidFill>
                <a:srgbClr val="4D738A"/>
              </a:solidFill>
              <a:latin typeface="+mj-lt"/>
            </a:endParaRPr>
          </a:p>
          <a:p>
            <a:endParaRPr lang="en-GB" sz="2400" dirty="0">
              <a:solidFill>
                <a:srgbClr val="4D738A"/>
              </a:solidFill>
              <a:latin typeface="+mj-lt"/>
            </a:endParaRPr>
          </a:p>
          <a:p>
            <a:endParaRPr lang="en-GB" sz="2400" dirty="0">
              <a:solidFill>
                <a:srgbClr val="4D738A"/>
              </a:solidFill>
              <a:latin typeface="+mj-lt"/>
            </a:endParaRPr>
          </a:p>
        </p:txBody>
      </p:sp>
      <p:sp>
        <p:nvSpPr>
          <p:cNvPr id="7" name="Content Placeholder 2"/>
          <p:cNvSpPr txBox="1">
            <a:spLocks/>
          </p:cNvSpPr>
          <p:nvPr/>
        </p:nvSpPr>
        <p:spPr>
          <a:xfrm>
            <a:off x="912780" y="1355902"/>
            <a:ext cx="10904913" cy="510466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400" dirty="0">
                <a:solidFill>
                  <a:srgbClr val="4D738A"/>
                </a:solidFill>
                <a:latin typeface="+mj-lt"/>
              </a:rPr>
              <a:t>Final supplementary guidance published following consultative workshops with the sector</a:t>
            </a:r>
          </a:p>
          <a:p>
            <a:r>
              <a:rPr lang="en-GB" sz="2400" dirty="0">
                <a:solidFill>
                  <a:srgbClr val="4D738A"/>
                </a:solidFill>
                <a:latin typeface="+mj-lt"/>
              </a:rPr>
              <a:t>Same criteria of </a:t>
            </a:r>
            <a:r>
              <a:rPr lang="en-GB" sz="2400" b="1" dirty="0">
                <a:solidFill>
                  <a:srgbClr val="4D738A"/>
                </a:solidFill>
                <a:latin typeface="+mj-lt"/>
              </a:rPr>
              <a:t>vitality</a:t>
            </a:r>
            <a:r>
              <a:rPr lang="en-GB" sz="2400" dirty="0">
                <a:solidFill>
                  <a:srgbClr val="4D738A"/>
                </a:solidFill>
                <a:latin typeface="+mj-lt"/>
              </a:rPr>
              <a:t> and </a:t>
            </a:r>
            <a:r>
              <a:rPr lang="en-GB" sz="2400" b="1" dirty="0">
                <a:solidFill>
                  <a:srgbClr val="4D738A"/>
                </a:solidFill>
                <a:latin typeface="+mj-lt"/>
              </a:rPr>
              <a:t>sustainability</a:t>
            </a:r>
          </a:p>
          <a:p>
            <a:r>
              <a:rPr lang="en-GB" sz="2400" dirty="0">
                <a:solidFill>
                  <a:srgbClr val="4D738A"/>
                </a:solidFill>
                <a:latin typeface="+mj-lt"/>
              </a:rPr>
              <a:t>Four sections (the latter three weighted equally, the first providing context and not scored):</a:t>
            </a:r>
          </a:p>
          <a:p>
            <a:pPr lvl="1"/>
            <a:r>
              <a:rPr lang="en-GB" dirty="0">
                <a:solidFill>
                  <a:srgbClr val="4D738A"/>
                </a:solidFill>
                <a:latin typeface="+mj-lt"/>
              </a:rPr>
              <a:t>Context and mission</a:t>
            </a:r>
          </a:p>
          <a:p>
            <a:pPr lvl="1"/>
            <a:r>
              <a:rPr lang="en-GB" dirty="0">
                <a:solidFill>
                  <a:srgbClr val="4D738A"/>
                </a:solidFill>
                <a:latin typeface="+mj-lt"/>
              </a:rPr>
              <a:t>Strategy</a:t>
            </a:r>
          </a:p>
          <a:p>
            <a:pPr lvl="1"/>
            <a:r>
              <a:rPr lang="en-GB" dirty="0">
                <a:solidFill>
                  <a:srgbClr val="4D738A"/>
                </a:solidFill>
                <a:latin typeface="+mj-lt"/>
              </a:rPr>
              <a:t>People</a:t>
            </a:r>
          </a:p>
          <a:p>
            <a:pPr lvl="1"/>
            <a:r>
              <a:rPr lang="en-GB" dirty="0">
                <a:solidFill>
                  <a:srgbClr val="4D738A"/>
                </a:solidFill>
                <a:latin typeface="+mj-lt"/>
              </a:rPr>
              <a:t>Income</a:t>
            </a:r>
            <a:endParaRPr lang="en-GB" sz="2400" dirty="0">
              <a:solidFill>
                <a:srgbClr val="4D738A"/>
              </a:solidFill>
              <a:latin typeface="+mj-lt"/>
            </a:endParaRPr>
          </a:p>
          <a:p>
            <a:r>
              <a:rPr lang="en-GB" sz="2400" dirty="0">
                <a:solidFill>
                  <a:srgbClr val="4D738A"/>
                </a:solidFill>
                <a:latin typeface="+mj-lt"/>
              </a:rPr>
              <a:t>Word count: an upper limit rather than                                                                                     a minimum requirement</a:t>
            </a:r>
          </a:p>
          <a:p>
            <a:endParaRPr lang="en-GB" sz="2400" dirty="0">
              <a:solidFill>
                <a:srgbClr val="4D738A"/>
              </a:solidFill>
              <a:latin typeface="+mj-lt"/>
            </a:endParaRPr>
          </a:p>
          <a:p>
            <a:endParaRPr lang="en-GB" sz="2400" dirty="0">
              <a:solidFill>
                <a:srgbClr val="4D738A"/>
              </a:solidFill>
              <a:latin typeface="+mj-lt"/>
            </a:endParaRPr>
          </a:p>
          <a:p>
            <a:endParaRPr lang="en-GB" sz="2400" dirty="0">
              <a:solidFill>
                <a:srgbClr val="4D738A"/>
              </a:solidFill>
              <a:latin typeface="+mj-lt"/>
            </a:endParaRPr>
          </a:p>
          <a:p>
            <a:endParaRPr lang="en-GB" sz="2400" dirty="0">
              <a:solidFill>
                <a:srgbClr val="4D738A"/>
              </a:solidFill>
              <a:latin typeface="+mj-lt"/>
            </a:endParaRPr>
          </a:p>
          <a:p>
            <a:endParaRPr lang="en-GB" sz="2400" dirty="0">
              <a:solidFill>
                <a:srgbClr val="4D738A"/>
              </a:solidFill>
              <a:latin typeface="+mj-lt"/>
            </a:endParaRPr>
          </a:p>
          <a:p>
            <a:endParaRPr lang="en-GB" sz="2400" dirty="0">
              <a:solidFill>
                <a:srgbClr val="4D738A"/>
              </a:solidFill>
              <a:latin typeface="+mj-lt"/>
            </a:endParaRPr>
          </a:p>
        </p:txBody>
      </p:sp>
      <p:graphicFrame>
        <p:nvGraphicFramePr>
          <p:cNvPr id="8" name="Table 7">
            <a:extLst>
              <a:ext uri="{FF2B5EF4-FFF2-40B4-BE49-F238E27FC236}">
                <a16:creationId xmlns:a16="http://schemas.microsoft.com/office/drawing/2014/main" xmlns="" id="{0D73A432-59BB-4B06-BE77-B595F4F249DC}"/>
              </a:ext>
            </a:extLst>
          </p:cNvPr>
          <p:cNvGraphicFramePr>
            <a:graphicFrameLocks noGrp="1"/>
          </p:cNvGraphicFramePr>
          <p:nvPr>
            <p:extLst>
              <p:ext uri="{D42A27DB-BD31-4B8C-83A1-F6EECF244321}">
                <p14:modId xmlns:p14="http://schemas.microsoft.com/office/powerpoint/2010/main" val="1587633001"/>
              </p:ext>
            </p:extLst>
          </p:nvPr>
        </p:nvGraphicFramePr>
        <p:xfrm>
          <a:off x="6225308" y="3489301"/>
          <a:ext cx="4783174" cy="2410231"/>
        </p:xfrm>
        <a:graphic>
          <a:graphicData uri="http://schemas.openxmlformats.org/drawingml/2006/table">
            <a:tbl>
              <a:tblPr firstRow="1" firstCol="1" bandRow="1" bandCol="1">
                <a:tableStyleId>{5C22544A-7EE6-4342-B048-85BDC9FD1C3A}</a:tableStyleId>
              </a:tblPr>
              <a:tblGrid>
                <a:gridCol w="2391587">
                  <a:extLst>
                    <a:ext uri="{9D8B030D-6E8A-4147-A177-3AD203B41FA5}">
                      <a16:colId xmlns:a16="http://schemas.microsoft.com/office/drawing/2014/main" xmlns="" val="20000"/>
                    </a:ext>
                  </a:extLst>
                </a:gridCol>
                <a:gridCol w="2391587">
                  <a:extLst>
                    <a:ext uri="{9D8B030D-6E8A-4147-A177-3AD203B41FA5}">
                      <a16:colId xmlns:a16="http://schemas.microsoft.com/office/drawing/2014/main" xmlns="" val="20001"/>
                    </a:ext>
                  </a:extLst>
                </a:gridCol>
              </a:tblGrid>
              <a:tr h="795743">
                <a:tc>
                  <a:txBody>
                    <a:bodyPr/>
                    <a:lstStyle/>
                    <a:p>
                      <a:pPr algn="ctr">
                        <a:lnSpc>
                          <a:spcPts val="1500"/>
                        </a:lnSpc>
                        <a:spcAft>
                          <a:spcPts val="600"/>
                        </a:spcAft>
                      </a:pPr>
                      <a:r>
                        <a:rPr lang="en-GB" sz="1800" dirty="0">
                          <a:effectLst/>
                        </a:rPr>
                        <a:t>Number of Category A submitted staff returned by institution (FTE)</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ctr">
                        <a:lnSpc>
                          <a:spcPts val="1500"/>
                        </a:lnSpc>
                        <a:spcAft>
                          <a:spcPts val="600"/>
                        </a:spcAft>
                      </a:pPr>
                      <a:r>
                        <a:rPr lang="en-GB" sz="1800" dirty="0">
                          <a:effectLst/>
                        </a:rPr>
                        <a:t>Word limit for environment statement (REF5a)</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0000"/>
                  </a:ext>
                </a:extLst>
              </a:tr>
              <a:tr h="403622">
                <a:tc>
                  <a:txBody>
                    <a:bodyPr/>
                    <a:lstStyle/>
                    <a:p>
                      <a:pPr algn="ctr">
                        <a:lnSpc>
                          <a:spcPts val="1500"/>
                        </a:lnSpc>
                        <a:spcAft>
                          <a:spcPts val="600"/>
                        </a:spcAft>
                      </a:pPr>
                      <a:r>
                        <a:rPr lang="en-GB" sz="1800" dirty="0">
                          <a:effectLst/>
                        </a:rPr>
                        <a:t>1 – 99.99</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ctr">
                        <a:lnSpc>
                          <a:spcPct val="107000"/>
                        </a:lnSpc>
                        <a:spcAft>
                          <a:spcPts val="6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4,000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0001"/>
                  </a:ext>
                </a:extLst>
              </a:tr>
              <a:tr h="403622">
                <a:tc>
                  <a:txBody>
                    <a:bodyPr/>
                    <a:lstStyle/>
                    <a:p>
                      <a:pPr algn="ctr">
                        <a:lnSpc>
                          <a:spcPts val="1500"/>
                        </a:lnSpc>
                        <a:spcAft>
                          <a:spcPts val="600"/>
                        </a:spcAft>
                      </a:pPr>
                      <a:r>
                        <a:rPr lang="en-GB" sz="1800" dirty="0">
                          <a:effectLst/>
                        </a:rPr>
                        <a:t>100 – 499.99</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ctr">
                        <a:lnSpc>
                          <a:spcPct val="107000"/>
                        </a:lnSpc>
                        <a:spcAft>
                          <a:spcPts val="6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4,500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0002"/>
                  </a:ext>
                </a:extLst>
              </a:tr>
              <a:tr h="403622">
                <a:tc>
                  <a:txBody>
                    <a:bodyPr/>
                    <a:lstStyle/>
                    <a:p>
                      <a:pPr algn="ctr">
                        <a:lnSpc>
                          <a:spcPts val="1500"/>
                        </a:lnSpc>
                        <a:spcAft>
                          <a:spcPts val="600"/>
                        </a:spcAft>
                      </a:pPr>
                      <a:r>
                        <a:rPr lang="en-GB" sz="1800">
                          <a:effectLst/>
                        </a:rPr>
                        <a:t>500 – 999.99</a:t>
                      </a:r>
                      <a:endParaRPr lang="en-US" sz="1800">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ctr">
                        <a:lnSpc>
                          <a:spcPct val="107000"/>
                        </a:lnSpc>
                        <a:spcAft>
                          <a:spcPts val="6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5,000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0003"/>
                  </a:ext>
                </a:extLst>
              </a:tr>
              <a:tr h="403622">
                <a:tc>
                  <a:txBody>
                    <a:bodyPr/>
                    <a:lstStyle/>
                    <a:p>
                      <a:pPr algn="ctr">
                        <a:lnSpc>
                          <a:spcPts val="1500"/>
                        </a:lnSpc>
                        <a:spcAft>
                          <a:spcPts val="600"/>
                        </a:spcAft>
                      </a:pPr>
                      <a:r>
                        <a:rPr lang="en-GB" sz="1800" dirty="0">
                          <a:effectLst/>
                        </a:rPr>
                        <a:t>1000 or more</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ctr">
                        <a:lnSpc>
                          <a:spcPct val="107000"/>
                        </a:lnSpc>
                        <a:spcAft>
                          <a:spcPts val="6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5,500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1619379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838200" y="365125"/>
            <a:ext cx="10515600" cy="902423"/>
          </a:xfrm>
          <a:prstGeom prst="rect">
            <a:avLst/>
          </a:prstGeom>
        </p:spPr>
        <p:txBody>
          <a:bodyPr>
            <a:normAutofit fontScale="8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solidFill>
                  <a:srgbClr val="4D738A"/>
                </a:solidFill>
                <a:latin typeface="Calibri" panose="020F0502020204030204" pitchFamily="34" charset="0"/>
                <a:cs typeface="Calibri" panose="020F0502020204030204" pitchFamily="34" charset="0"/>
              </a:rPr>
              <a:t>REF5b: unit-level environment</a:t>
            </a:r>
          </a:p>
          <a:p>
            <a:r>
              <a:rPr lang="en-GB" dirty="0">
                <a:solidFill>
                  <a:srgbClr val="4D738A"/>
                </a:solidFill>
                <a:latin typeface="Calibri" panose="020F0502020204030204" pitchFamily="34" charset="0"/>
                <a:cs typeface="Calibri" panose="020F0502020204030204" pitchFamily="34" charset="0"/>
              </a:rPr>
              <a:t>template</a:t>
            </a:r>
          </a:p>
        </p:txBody>
      </p:sp>
      <p:sp>
        <p:nvSpPr>
          <p:cNvPr id="6" name="Content Placeholder 2"/>
          <p:cNvSpPr txBox="1">
            <a:spLocks/>
          </p:cNvSpPr>
          <p:nvPr/>
        </p:nvSpPr>
        <p:spPr>
          <a:xfrm>
            <a:off x="838200" y="958468"/>
            <a:ext cx="10904913" cy="550209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2400" dirty="0">
              <a:solidFill>
                <a:srgbClr val="4D738A"/>
              </a:solidFill>
              <a:latin typeface="+mj-lt"/>
            </a:endParaRPr>
          </a:p>
          <a:p>
            <a:endParaRPr lang="en-GB" sz="2400" dirty="0">
              <a:solidFill>
                <a:srgbClr val="4D738A"/>
              </a:solidFill>
              <a:latin typeface="+mj-lt"/>
            </a:endParaRPr>
          </a:p>
          <a:p>
            <a:endParaRPr lang="en-GB" sz="2400" dirty="0">
              <a:solidFill>
                <a:srgbClr val="4D738A"/>
              </a:solidFill>
              <a:latin typeface="+mj-lt"/>
            </a:endParaRPr>
          </a:p>
        </p:txBody>
      </p:sp>
      <p:sp>
        <p:nvSpPr>
          <p:cNvPr id="7" name="Content Placeholder 2"/>
          <p:cNvSpPr txBox="1">
            <a:spLocks/>
          </p:cNvSpPr>
          <p:nvPr/>
        </p:nvSpPr>
        <p:spPr>
          <a:xfrm>
            <a:off x="912780" y="1355902"/>
            <a:ext cx="10904913" cy="510466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b="1" dirty="0">
                <a:solidFill>
                  <a:srgbClr val="4D738A"/>
                </a:solidFill>
                <a:latin typeface="+mj-lt"/>
              </a:rPr>
              <a:t>Sections</a:t>
            </a:r>
          </a:p>
          <a:p>
            <a:pPr marL="514350" indent="-514350">
              <a:buFont typeface="+mj-lt"/>
              <a:buAutoNum type="alphaLcPeriod"/>
            </a:pPr>
            <a:r>
              <a:rPr lang="en-GB" dirty="0">
                <a:solidFill>
                  <a:srgbClr val="4D738A"/>
                </a:solidFill>
                <a:latin typeface="+mj-lt"/>
              </a:rPr>
              <a:t>Unit context, research and impact strategy.</a:t>
            </a:r>
          </a:p>
          <a:p>
            <a:pPr marL="514350" indent="-514350">
              <a:buFont typeface="+mj-lt"/>
              <a:buAutoNum type="alphaLcPeriod"/>
            </a:pPr>
            <a:r>
              <a:rPr lang="en-GB" dirty="0">
                <a:solidFill>
                  <a:srgbClr val="4D738A"/>
                </a:solidFill>
                <a:latin typeface="+mj-lt"/>
              </a:rPr>
              <a:t>People, including:</a:t>
            </a:r>
          </a:p>
          <a:p>
            <a:pPr marL="914400" lvl="1" indent="-457200">
              <a:buFont typeface="+mj-lt"/>
              <a:buAutoNum type="alphaLcPeriod"/>
            </a:pPr>
            <a:r>
              <a:rPr lang="en-GB" sz="2800" dirty="0">
                <a:solidFill>
                  <a:srgbClr val="4D738A"/>
                </a:solidFill>
                <a:latin typeface="+mj-lt"/>
              </a:rPr>
              <a:t>staffing strategy and staff development</a:t>
            </a:r>
          </a:p>
          <a:p>
            <a:pPr marL="914400" lvl="1" indent="-457200">
              <a:buFont typeface="+mj-lt"/>
              <a:buAutoNum type="alphaLcPeriod"/>
            </a:pPr>
            <a:r>
              <a:rPr lang="en-GB" sz="2800" dirty="0">
                <a:solidFill>
                  <a:srgbClr val="4D738A"/>
                </a:solidFill>
                <a:latin typeface="+mj-lt"/>
              </a:rPr>
              <a:t>research students</a:t>
            </a:r>
          </a:p>
          <a:p>
            <a:pPr marL="914400" lvl="1" indent="-457200">
              <a:buFont typeface="+mj-lt"/>
              <a:buAutoNum type="alphaLcPeriod"/>
            </a:pPr>
            <a:r>
              <a:rPr lang="en-GB" sz="2800" dirty="0">
                <a:solidFill>
                  <a:srgbClr val="4D738A"/>
                </a:solidFill>
                <a:latin typeface="+mj-lt"/>
              </a:rPr>
              <a:t>equality and diversity.</a:t>
            </a:r>
          </a:p>
          <a:p>
            <a:pPr marL="514350" indent="-514350">
              <a:buFont typeface="+mj-lt"/>
              <a:buAutoNum type="alphaLcPeriod"/>
            </a:pPr>
            <a:r>
              <a:rPr lang="en-GB" dirty="0">
                <a:solidFill>
                  <a:srgbClr val="4D738A"/>
                </a:solidFill>
                <a:latin typeface="+mj-lt"/>
              </a:rPr>
              <a:t>Income, infrastructure and facilities.</a:t>
            </a:r>
          </a:p>
          <a:p>
            <a:pPr marL="514350" indent="-514350">
              <a:buFont typeface="+mj-lt"/>
              <a:buAutoNum type="alphaLcPeriod"/>
            </a:pPr>
            <a:r>
              <a:rPr lang="en-GB" dirty="0">
                <a:solidFill>
                  <a:srgbClr val="4D738A"/>
                </a:solidFill>
                <a:latin typeface="+mj-lt"/>
              </a:rPr>
              <a:t>Collaboration and contribution to the research base, economy and society.</a:t>
            </a:r>
          </a:p>
          <a:p>
            <a:pPr marL="0" indent="0">
              <a:buNone/>
            </a:pPr>
            <a:r>
              <a:rPr lang="en-GB" i="1" dirty="0">
                <a:solidFill>
                  <a:srgbClr val="4D738A"/>
                </a:solidFill>
                <a:latin typeface="+mj-lt"/>
              </a:rPr>
              <a:t>Information about the unit’s support for impact to be included across the four sections</a:t>
            </a:r>
          </a:p>
          <a:p>
            <a:endParaRPr lang="en-GB" sz="2400" dirty="0">
              <a:solidFill>
                <a:srgbClr val="4D738A"/>
              </a:solidFill>
              <a:latin typeface="+mj-lt"/>
            </a:endParaRPr>
          </a:p>
          <a:p>
            <a:endParaRPr lang="en-GB" sz="2400" dirty="0">
              <a:solidFill>
                <a:srgbClr val="4D738A"/>
              </a:solidFill>
              <a:latin typeface="+mj-lt"/>
            </a:endParaRPr>
          </a:p>
          <a:p>
            <a:endParaRPr lang="en-GB" sz="2400" dirty="0">
              <a:solidFill>
                <a:srgbClr val="4D738A"/>
              </a:solidFill>
              <a:latin typeface="+mj-lt"/>
            </a:endParaRPr>
          </a:p>
          <a:p>
            <a:endParaRPr lang="en-GB" sz="2400" dirty="0">
              <a:solidFill>
                <a:srgbClr val="4D738A"/>
              </a:solidFill>
              <a:latin typeface="+mj-lt"/>
            </a:endParaRPr>
          </a:p>
          <a:p>
            <a:endParaRPr lang="en-GB" sz="2400" dirty="0">
              <a:solidFill>
                <a:srgbClr val="4D738A"/>
              </a:solidFill>
              <a:latin typeface="+mj-lt"/>
            </a:endParaRPr>
          </a:p>
        </p:txBody>
      </p:sp>
    </p:spTree>
    <p:extLst>
      <p:ext uri="{BB962C8B-B14F-4D97-AF65-F5344CB8AC3E}">
        <p14:creationId xmlns:p14="http://schemas.microsoft.com/office/powerpoint/2010/main" val="26418320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838200" y="365125"/>
            <a:ext cx="10515600" cy="902423"/>
          </a:xfrm>
          <a:prstGeom prst="rect">
            <a:avLst/>
          </a:prstGeom>
        </p:spPr>
        <p:txBody>
          <a:bodyPr>
            <a:normAutofit fontScale="8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solidFill>
                  <a:srgbClr val="4D738A"/>
                </a:solidFill>
                <a:latin typeface="Calibri" panose="020F0502020204030204" pitchFamily="34" charset="0"/>
                <a:cs typeface="Calibri" panose="020F0502020204030204" pitchFamily="34" charset="0"/>
              </a:rPr>
              <a:t>REF5b: unit-level environment</a:t>
            </a:r>
          </a:p>
          <a:p>
            <a:r>
              <a:rPr lang="en-GB" dirty="0">
                <a:solidFill>
                  <a:srgbClr val="4D738A"/>
                </a:solidFill>
                <a:latin typeface="Calibri" panose="020F0502020204030204" pitchFamily="34" charset="0"/>
                <a:cs typeface="Calibri" panose="020F0502020204030204" pitchFamily="34" charset="0"/>
              </a:rPr>
              <a:t>Template continued</a:t>
            </a:r>
          </a:p>
        </p:txBody>
      </p:sp>
      <p:sp>
        <p:nvSpPr>
          <p:cNvPr id="6" name="Content Placeholder 2"/>
          <p:cNvSpPr txBox="1">
            <a:spLocks/>
          </p:cNvSpPr>
          <p:nvPr/>
        </p:nvSpPr>
        <p:spPr>
          <a:xfrm>
            <a:off x="838200" y="958468"/>
            <a:ext cx="10904913" cy="550209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2400" dirty="0">
              <a:solidFill>
                <a:srgbClr val="4D738A"/>
              </a:solidFill>
              <a:latin typeface="+mj-lt"/>
            </a:endParaRPr>
          </a:p>
          <a:p>
            <a:endParaRPr lang="en-GB" sz="2400" dirty="0">
              <a:solidFill>
                <a:srgbClr val="4D738A"/>
              </a:solidFill>
              <a:latin typeface="+mj-lt"/>
            </a:endParaRPr>
          </a:p>
          <a:p>
            <a:endParaRPr lang="en-GB" sz="2400" dirty="0">
              <a:solidFill>
                <a:srgbClr val="4D738A"/>
              </a:solidFill>
              <a:latin typeface="+mj-lt"/>
            </a:endParaRPr>
          </a:p>
        </p:txBody>
      </p:sp>
      <p:sp>
        <p:nvSpPr>
          <p:cNvPr id="7" name="Content Placeholder 2"/>
          <p:cNvSpPr txBox="1">
            <a:spLocks/>
          </p:cNvSpPr>
          <p:nvPr/>
        </p:nvSpPr>
        <p:spPr>
          <a:xfrm>
            <a:off x="912780" y="1355902"/>
            <a:ext cx="10904913" cy="510466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b="1" dirty="0">
                <a:solidFill>
                  <a:srgbClr val="4D738A"/>
                </a:solidFill>
                <a:latin typeface="+mj-lt"/>
              </a:rPr>
              <a:t>Weighting</a:t>
            </a:r>
          </a:p>
          <a:p>
            <a:r>
              <a:rPr lang="en-GB" dirty="0">
                <a:solidFill>
                  <a:srgbClr val="4D738A"/>
                </a:solidFill>
                <a:latin typeface="+mj-lt"/>
              </a:rPr>
              <a:t>Main Panel A, B and C will attach equal weighting to each of the four sections</a:t>
            </a:r>
          </a:p>
          <a:p>
            <a:r>
              <a:rPr lang="en-GB" dirty="0">
                <a:solidFill>
                  <a:srgbClr val="4D738A"/>
                </a:solidFill>
                <a:latin typeface="+mj-lt"/>
              </a:rPr>
              <a:t>Recognising the primary role that people play as the key resource in the arts and humanities, Main Panel D will attach differential weight to sections:</a:t>
            </a:r>
          </a:p>
          <a:p>
            <a:pPr lvl="1"/>
            <a:r>
              <a:rPr lang="en-GB" dirty="0">
                <a:solidFill>
                  <a:srgbClr val="4D738A"/>
                </a:solidFill>
                <a:latin typeface="+mj-lt"/>
              </a:rPr>
              <a:t>Unit context and structure, research and impact strategy (25%)</a:t>
            </a:r>
          </a:p>
          <a:p>
            <a:pPr lvl="1"/>
            <a:r>
              <a:rPr lang="en-GB" dirty="0">
                <a:solidFill>
                  <a:srgbClr val="4D738A"/>
                </a:solidFill>
                <a:latin typeface="+mj-lt"/>
              </a:rPr>
              <a:t>People (30%)</a:t>
            </a:r>
          </a:p>
          <a:p>
            <a:pPr lvl="1"/>
            <a:r>
              <a:rPr lang="en-GB" dirty="0">
                <a:solidFill>
                  <a:srgbClr val="4D738A"/>
                </a:solidFill>
                <a:latin typeface="+mj-lt"/>
              </a:rPr>
              <a:t>Income, infrastructure and facilities (20%)</a:t>
            </a:r>
          </a:p>
          <a:p>
            <a:pPr lvl="1"/>
            <a:r>
              <a:rPr lang="en-GB" dirty="0">
                <a:solidFill>
                  <a:srgbClr val="4D738A"/>
                </a:solidFill>
                <a:latin typeface="+mj-lt"/>
              </a:rPr>
              <a:t>Collaboration and contribution to the research base, economy and society (25%)</a:t>
            </a:r>
          </a:p>
          <a:p>
            <a:endParaRPr lang="en-GB" sz="2400" dirty="0">
              <a:solidFill>
                <a:srgbClr val="4D738A"/>
              </a:solidFill>
              <a:latin typeface="+mj-lt"/>
            </a:endParaRPr>
          </a:p>
          <a:p>
            <a:endParaRPr lang="en-GB" sz="2400" dirty="0">
              <a:solidFill>
                <a:srgbClr val="4D738A"/>
              </a:solidFill>
              <a:latin typeface="+mj-lt"/>
            </a:endParaRPr>
          </a:p>
          <a:p>
            <a:endParaRPr lang="en-GB" sz="2400" dirty="0">
              <a:solidFill>
                <a:srgbClr val="4D738A"/>
              </a:solidFill>
              <a:latin typeface="+mj-lt"/>
            </a:endParaRPr>
          </a:p>
          <a:p>
            <a:endParaRPr lang="en-GB" sz="2400" dirty="0">
              <a:solidFill>
                <a:srgbClr val="4D738A"/>
              </a:solidFill>
              <a:latin typeface="+mj-lt"/>
            </a:endParaRPr>
          </a:p>
          <a:p>
            <a:endParaRPr lang="en-GB" sz="2400" dirty="0">
              <a:solidFill>
                <a:srgbClr val="4D738A"/>
              </a:solidFill>
              <a:latin typeface="+mj-lt"/>
            </a:endParaRPr>
          </a:p>
        </p:txBody>
      </p:sp>
    </p:spTree>
    <p:extLst>
      <p:ext uri="{BB962C8B-B14F-4D97-AF65-F5344CB8AC3E}">
        <p14:creationId xmlns:p14="http://schemas.microsoft.com/office/powerpoint/2010/main" val="21114267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838200" y="365125"/>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solidFill>
                  <a:srgbClr val="4D738A"/>
                </a:solidFill>
                <a:latin typeface="Calibri" panose="020F0502020204030204" pitchFamily="34" charset="0"/>
              </a:rPr>
              <a:t>Environment data (1)</a:t>
            </a:r>
            <a:endParaRPr lang="en-GB" dirty="0"/>
          </a:p>
        </p:txBody>
      </p:sp>
      <p:sp>
        <p:nvSpPr>
          <p:cNvPr id="6" name="Content Placeholder 2"/>
          <p:cNvSpPr txBox="1">
            <a:spLocks/>
          </p:cNvSpPr>
          <p:nvPr/>
        </p:nvSpPr>
        <p:spPr>
          <a:xfrm>
            <a:off x="838200" y="947958"/>
            <a:ext cx="10904913" cy="550209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2400" dirty="0">
              <a:solidFill>
                <a:srgbClr val="4D738A"/>
              </a:solidFill>
              <a:latin typeface="+mj-lt"/>
            </a:endParaRPr>
          </a:p>
          <a:p>
            <a:endParaRPr lang="en-GB" sz="2400" dirty="0">
              <a:solidFill>
                <a:srgbClr val="4D738A"/>
              </a:solidFill>
              <a:latin typeface="+mj-lt"/>
            </a:endParaRPr>
          </a:p>
          <a:p>
            <a:endParaRPr lang="en-GB" sz="2400" dirty="0">
              <a:solidFill>
                <a:srgbClr val="4D738A"/>
              </a:solidFill>
              <a:latin typeface="+mj-lt"/>
            </a:endParaRPr>
          </a:p>
        </p:txBody>
      </p:sp>
      <p:sp>
        <p:nvSpPr>
          <p:cNvPr id="7" name="Content Placeholder 2"/>
          <p:cNvSpPr txBox="1">
            <a:spLocks/>
          </p:cNvSpPr>
          <p:nvPr/>
        </p:nvSpPr>
        <p:spPr>
          <a:xfrm>
            <a:off x="895110" y="1355902"/>
            <a:ext cx="10904913" cy="550209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smtClean="0">
                <a:solidFill>
                  <a:srgbClr val="4D738A"/>
                </a:solidFill>
                <a:latin typeface="+mj-lt"/>
              </a:rPr>
              <a:t>Submissions to REF4 should include </a:t>
            </a:r>
            <a:r>
              <a:rPr lang="en-GB" dirty="0" smtClean="0">
                <a:solidFill>
                  <a:srgbClr val="4D738A"/>
                </a:solidFill>
                <a:latin typeface="+mj-lt"/>
              </a:rPr>
              <a:t>7 </a:t>
            </a:r>
            <a:r>
              <a:rPr lang="en-GB" dirty="0">
                <a:solidFill>
                  <a:srgbClr val="4D738A"/>
                </a:solidFill>
                <a:latin typeface="+mj-lt"/>
              </a:rPr>
              <a:t>years of data (2013-14 to 2019-20) on:</a:t>
            </a:r>
          </a:p>
          <a:p>
            <a:pPr lvl="1"/>
            <a:r>
              <a:rPr lang="en-GB" dirty="0" smtClean="0">
                <a:solidFill>
                  <a:srgbClr val="4D738A"/>
                </a:solidFill>
                <a:latin typeface="+mj-lt"/>
              </a:rPr>
              <a:t>Number </a:t>
            </a:r>
            <a:r>
              <a:rPr lang="en-GB" dirty="0">
                <a:solidFill>
                  <a:srgbClr val="4D738A"/>
                </a:solidFill>
                <a:latin typeface="+mj-lt"/>
              </a:rPr>
              <a:t>of </a:t>
            </a:r>
            <a:r>
              <a:rPr lang="en-GB" b="1" dirty="0">
                <a:solidFill>
                  <a:srgbClr val="4D738A"/>
                </a:solidFill>
                <a:latin typeface="+mj-lt"/>
              </a:rPr>
              <a:t>research</a:t>
            </a:r>
            <a:r>
              <a:rPr lang="en-GB" dirty="0">
                <a:latin typeface="+mj-lt"/>
              </a:rPr>
              <a:t> </a:t>
            </a:r>
            <a:r>
              <a:rPr lang="en-GB" b="1" dirty="0">
                <a:solidFill>
                  <a:srgbClr val="4D738A"/>
                </a:solidFill>
                <a:latin typeface="+mj-lt"/>
              </a:rPr>
              <a:t>doctoral degrees awarded</a:t>
            </a:r>
            <a:r>
              <a:rPr lang="en-GB" dirty="0">
                <a:solidFill>
                  <a:srgbClr val="4D738A"/>
                </a:solidFill>
                <a:latin typeface="+mj-lt"/>
              </a:rPr>
              <a:t> by </a:t>
            </a:r>
            <a:r>
              <a:rPr lang="en-GB" dirty="0" smtClean="0">
                <a:solidFill>
                  <a:srgbClr val="4D738A"/>
                </a:solidFill>
                <a:latin typeface="+mj-lt"/>
              </a:rPr>
              <a:t>year – REF4a</a:t>
            </a:r>
            <a:endParaRPr lang="en-GB" dirty="0">
              <a:solidFill>
                <a:srgbClr val="4D738A"/>
              </a:solidFill>
              <a:latin typeface="+mj-lt"/>
            </a:endParaRPr>
          </a:p>
          <a:p>
            <a:pPr lvl="1"/>
            <a:r>
              <a:rPr lang="en-GB" b="1" dirty="0" smtClean="0">
                <a:solidFill>
                  <a:srgbClr val="4D738A"/>
                </a:solidFill>
                <a:latin typeface="+mj-lt"/>
              </a:rPr>
              <a:t>Research </a:t>
            </a:r>
            <a:r>
              <a:rPr lang="en-GB" b="1" dirty="0">
                <a:solidFill>
                  <a:srgbClr val="4D738A"/>
                </a:solidFill>
                <a:latin typeface="+mj-lt"/>
              </a:rPr>
              <a:t>income </a:t>
            </a:r>
            <a:r>
              <a:rPr lang="en-GB" dirty="0">
                <a:solidFill>
                  <a:srgbClr val="4D738A"/>
                </a:solidFill>
                <a:latin typeface="+mj-lt"/>
              </a:rPr>
              <a:t>by year and source of </a:t>
            </a:r>
            <a:r>
              <a:rPr lang="en-GB" dirty="0" smtClean="0">
                <a:solidFill>
                  <a:srgbClr val="4D738A"/>
                </a:solidFill>
                <a:latin typeface="+mj-lt"/>
              </a:rPr>
              <a:t>income – REF4b</a:t>
            </a:r>
            <a:endParaRPr lang="en-GB" dirty="0">
              <a:solidFill>
                <a:srgbClr val="4D738A"/>
              </a:solidFill>
              <a:latin typeface="+mj-lt"/>
            </a:endParaRPr>
          </a:p>
          <a:p>
            <a:pPr lvl="1"/>
            <a:r>
              <a:rPr lang="en-GB" b="1" dirty="0" smtClean="0">
                <a:solidFill>
                  <a:srgbClr val="4D738A"/>
                </a:solidFill>
                <a:latin typeface="+mj-lt"/>
              </a:rPr>
              <a:t>Research </a:t>
            </a:r>
            <a:r>
              <a:rPr lang="en-GB" b="1" dirty="0">
                <a:solidFill>
                  <a:srgbClr val="4D738A"/>
                </a:solidFill>
                <a:latin typeface="+mj-lt"/>
              </a:rPr>
              <a:t>income-in-kind </a:t>
            </a:r>
            <a:r>
              <a:rPr lang="en-GB" dirty="0">
                <a:solidFill>
                  <a:srgbClr val="4D738A"/>
                </a:solidFill>
                <a:latin typeface="+mj-lt"/>
              </a:rPr>
              <a:t>by year </a:t>
            </a:r>
            <a:r>
              <a:rPr lang="en-GB" dirty="0" smtClean="0">
                <a:solidFill>
                  <a:srgbClr val="4D738A"/>
                </a:solidFill>
                <a:latin typeface="+mj-lt"/>
              </a:rPr>
              <a:t>– REF4c</a:t>
            </a:r>
            <a:endParaRPr lang="en-GB" dirty="0">
              <a:solidFill>
                <a:srgbClr val="4D738A"/>
              </a:solidFill>
              <a:latin typeface="+mj-lt"/>
            </a:endParaRPr>
          </a:p>
          <a:p>
            <a:r>
              <a:rPr lang="en-GB" dirty="0">
                <a:solidFill>
                  <a:srgbClr val="4D738A"/>
                </a:solidFill>
                <a:latin typeface="+mj-lt"/>
              </a:rPr>
              <a:t>To </a:t>
            </a:r>
            <a:r>
              <a:rPr lang="en-GB" dirty="0" smtClean="0">
                <a:solidFill>
                  <a:srgbClr val="4D738A"/>
                </a:solidFill>
                <a:latin typeface="+mj-lt"/>
              </a:rPr>
              <a:t>help institutions </a:t>
            </a:r>
            <a:r>
              <a:rPr lang="en-GB" dirty="0">
                <a:solidFill>
                  <a:srgbClr val="4D738A"/>
                </a:solidFill>
                <a:latin typeface="+mj-lt"/>
              </a:rPr>
              <a:t>with submissions: </a:t>
            </a:r>
          </a:p>
          <a:p>
            <a:pPr lvl="1"/>
            <a:r>
              <a:rPr lang="en-GB" dirty="0" smtClean="0">
                <a:solidFill>
                  <a:srgbClr val="4D738A"/>
                </a:solidFill>
                <a:latin typeface="+mj-lt"/>
              </a:rPr>
              <a:t>REF team is making HESA data download available from submission system </a:t>
            </a:r>
          </a:p>
          <a:p>
            <a:pPr lvl="1"/>
            <a:r>
              <a:rPr lang="en-GB" dirty="0" smtClean="0">
                <a:solidFill>
                  <a:srgbClr val="4D738A"/>
                </a:solidFill>
                <a:latin typeface="+mj-lt"/>
              </a:rPr>
              <a:t>UKRI </a:t>
            </a:r>
            <a:r>
              <a:rPr lang="en-GB" dirty="0">
                <a:solidFill>
                  <a:srgbClr val="4D738A"/>
                </a:solidFill>
                <a:latin typeface="+mj-lt"/>
              </a:rPr>
              <a:t>and UK health research funding bodies </a:t>
            </a:r>
            <a:r>
              <a:rPr lang="en-GB" dirty="0" smtClean="0">
                <a:solidFill>
                  <a:srgbClr val="4D738A"/>
                </a:solidFill>
                <a:latin typeface="+mj-lt"/>
              </a:rPr>
              <a:t>should send REF4c by the end of the month</a:t>
            </a:r>
          </a:p>
          <a:p>
            <a:r>
              <a:rPr lang="en-GB" dirty="0" smtClean="0">
                <a:solidFill>
                  <a:srgbClr val="4D738A"/>
                </a:solidFill>
                <a:latin typeface="+mj-lt"/>
              </a:rPr>
              <a:t>HESA data will cover </a:t>
            </a:r>
            <a:r>
              <a:rPr lang="en-GB" b="1" dirty="0" smtClean="0">
                <a:solidFill>
                  <a:srgbClr val="4D738A"/>
                </a:solidFill>
                <a:latin typeface="+mj-lt"/>
              </a:rPr>
              <a:t>up to 2018-19 </a:t>
            </a:r>
            <a:r>
              <a:rPr lang="en-GB" dirty="0" smtClean="0">
                <a:solidFill>
                  <a:srgbClr val="4D738A"/>
                </a:solidFill>
                <a:latin typeface="+mj-lt"/>
                <a:sym typeface="Wingdings" panose="05000000000000000000" pitchFamily="2" charset="2"/>
              </a:rPr>
              <a:t> </a:t>
            </a:r>
            <a:r>
              <a:rPr lang="en-GB" dirty="0" smtClean="0">
                <a:solidFill>
                  <a:srgbClr val="4D738A"/>
                </a:solidFill>
                <a:latin typeface="+mj-lt"/>
              </a:rPr>
              <a:t>2019-20 </a:t>
            </a:r>
            <a:r>
              <a:rPr lang="en-GB" dirty="0">
                <a:solidFill>
                  <a:srgbClr val="4D738A"/>
                </a:solidFill>
                <a:latin typeface="+mj-lt"/>
              </a:rPr>
              <a:t>data </a:t>
            </a:r>
            <a:r>
              <a:rPr lang="en-GB" dirty="0" smtClean="0">
                <a:solidFill>
                  <a:srgbClr val="4D738A"/>
                </a:solidFill>
                <a:latin typeface="+mj-lt"/>
              </a:rPr>
              <a:t>needs to </a:t>
            </a:r>
            <a:r>
              <a:rPr lang="en-GB" dirty="0" smtClean="0">
                <a:solidFill>
                  <a:srgbClr val="4D738A"/>
                </a:solidFill>
                <a:latin typeface="+mj-lt"/>
              </a:rPr>
              <a:t>be </a:t>
            </a:r>
            <a:r>
              <a:rPr lang="en-GB" dirty="0">
                <a:solidFill>
                  <a:srgbClr val="4D738A"/>
                </a:solidFill>
                <a:latin typeface="+mj-lt"/>
              </a:rPr>
              <a:t>independently processed by institutions </a:t>
            </a:r>
            <a:r>
              <a:rPr lang="en-GB" dirty="0" smtClean="0">
                <a:solidFill>
                  <a:srgbClr val="4D738A"/>
                </a:solidFill>
                <a:latin typeface="+mj-lt"/>
              </a:rPr>
              <a:t>and will be </a:t>
            </a:r>
            <a:r>
              <a:rPr lang="en-GB" dirty="0">
                <a:solidFill>
                  <a:srgbClr val="4D738A"/>
                </a:solidFill>
                <a:latin typeface="+mj-lt"/>
              </a:rPr>
              <a:t>verified by the REF team following submission </a:t>
            </a:r>
          </a:p>
          <a:p>
            <a:endParaRPr lang="en-GB" sz="3200" dirty="0">
              <a:solidFill>
                <a:srgbClr val="4D738A"/>
              </a:solidFill>
              <a:latin typeface="+mj-lt"/>
            </a:endParaRPr>
          </a:p>
          <a:p>
            <a:endParaRPr lang="en-GB" sz="3200" dirty="0">
              <a:solidFill>
                <a:srgbClr val="4D738A"/>
              </a:solidFill>
              <a:latin typeface="+mj-lt"/>
            </a:endParaRPr>
          </a:p>
          <a:p>
            <a:endParaRPr lang="en-GB" sz="3200" dirty="0">
              <a:solidFill>
                <a:srgbClr val="4D738A"/>
              </a:solidFill>
              <a:latin typeface="+mj-lt"/>
            </a:endParaRPr>
          </a:p>
          <a:p>
            <a:endParaRPr lang="en-GB" sz="3200" dirty="0">
              <a:solidFill>
                <a:srgbClr val="4D738A"/>
              </a:solidFill>
              <a:latin typeface="+mj-lt"/>
            </a:endParaRPr>
          </a:p>
          <a:p>
            <a:pPr lvl="1"/>
            <a:endParaRPr lang="en-GB" dirty="0">
              <a:solidFill>
                <a:srgbClr val="4D738A"/>
              </a:solidFill>
              <a:latin typeface="+mj-lt"/>
            </a:endParaRPr>
          </a:p>
          <a:p>
            <a:endParaRPr lang="en-GB" dirty="0">
              <a:solidFill>
                <a:srgbClr val="4D738A"/>
              </a:solidFill>
              <a:latin typeface="+mj-lt"/>
            </a:endParaRPr>
          </a:p>
          <a:p>
            <a:endParaRPr lang="en-GB" dirty="0">
              <a:solidFill>
                <a:srgbClr val="4D738A"/>
              </a:solidFill>
              <a:latin typeface="+mj-lt"/>
            </a:endParaRPr>
          </a:p>
        </p:txBody>
      </p:sp>
    </p:spTree>
    <p:extLst>
      <p:ext uri="{BB962C8B-B14F-4D97-AF65-F5344CB8AC3E}">
        <p14:creationId xmlns:p14="http://schemas.microsoft.com/office/powerpoint/2010/main" val="1603710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838200" y="365125"/>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solidFill>
                  <a:srgbClr val="4D738A"/>
                </a:solidFill>
                <a:latin typeface="Calibri" panose="020F0502020204030204" pitchFamily="34" charset="0"/>
              </a:rPr>
              <a:t>Environment data (2)</a:t>
            </a:r>
            <a:endParaRPr lang="en-GB" dirty="0"/>
          </a:p>
        </p:txBody>
      </p:sp>
      <p:sp>
        <p:nvSpPr>
          <p:cNvPr id="6" name="Content Placeholder 2"/>
          <p:cNvSpPr txBox="1">
            <a:spLocks/>
          </p:cNvSpPr>
          <p:nvPr/>
        </p:nvSpPr>
        <p:spPr>
          <a:xfrm>
            <a:off x="838200" y="958468"/>
            <a:ext cx="10904913" cy="550209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2400" dirty="0">
              <a:solidFill>
                <a:srgbClr val="4D738A"/>
              </a:solidFill>
              <a:latin typeface="+mj-lt"/>
            </a:endParaRPr>
          </a:p>
          <a:p>
            <a:endParaRPr lang="en-GB" sz="2400" dirty="0">
              <a:solidFill>
                <a:srgbClr val="4D738A"/>
              </a:solidFill>
              <a:latin typeface="+mj-lt"/>
            </a:endParaRPr>
          </a:p>
          <a:p>
            <a:endParaRPr lang="en-GB" sz="2400" dirty="0">
              <a:solidFill>
                <a:srgbClr val="4D738A"/>
              </a:solidFill>
              <a:latin typeface="+mj-lt"/>
            </a:endParaRPr>
          </a:p>
        </p:txBody>
      </p:sp>
      <p:sp>
        <p:nvSpPr>
          <p:cNvPr id="7" name="Content Placeholder 2"/>
          <p:cNvSpPr txBox="1">
            <a:spLocks/>
          </p:cNvSpPr>
          <p:nvPr/>
        </p:nvSpPr>
        <p:spPr>
          <a:xfrm>
            <a:off x="895110" y="1355902"/>
            <a:ext cx="10904913" cy="550209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smtClean="0">
              <a:solidFill>
                <a:srgbClr val="4D738A"/>
              </a:solidFill>
              <a:latin typeface="+mj-lt"/>
            </a:endParaRPr>
          </a:p>
          <a:p>
            <a:r>
              <a:rPr lang="en-GB" dirty="0" smtClean="0">
                <a:solidFill>
                  <a:srgbClr val="4D738A"/>
                </a:solidFill>
                <a:latin typeface="+mj-lt"/>
              </a:rPr>
              <a:t>The following items </a:t>
            </a:r>
            <a:r>
              <a:rPr lang="en-GB" dirty="0" smtClean="0">
                <a:solidFill>
                  <a:srgbClr val="4D738A"/>
                </a:solidFill>
                <a:latin typeface="+mj-lt"/>
              </a:rPr>
              <a:t>are already </a:t>
            </a:r>
            <a:r>
              <a:rPr lang="en-GB" dirty="0" smtClean="0">
                <a:solidFill>
                  <a:srgbClr val="4D738A"/>
                </a:solidFill>
                <a:latin typeface="+mj-lt"/>
              </a:rPr>
              <a:t>available for your institution on the </a:t>
            </a:r>
            <a:r>
              <a:rPr lang="en-GB" i="1" dirty="0" smtClean="0">
                <a:solidFill>
                  <a:srgbClr val="4D738A"/>
                </a:solidFill>
                <a:latin typeface="+mj-lt"/>
              </a:rPr>
              <a:t>REF 2021 submission system </a:t>
            </a:r>
            <a:r>
              <a:rPr lang="en-GB" dirty="0" smtClean="0">
                <a:solidFill>
                  <a:srgbClr val="4D738A"/>
                </a:solidFill>
                <a:latin typeface="+mj-lt"/>
              </a:rPr>
              <a:t>(</a:t>
            </a:r>
            <a:r>
              <a:rPr lang="en-GB" dirty="0" smtClean="0">
                <a:solidFill>
                  <a:srgbClr val="4D738A"/>
                </a:solidFill>
                <a:latin typeface="+mj-lt"/>
                <a:sym typeface="Wingdings" panose="05000000000000000000" pitchFamily="2" charset="2"/>
              </a:rPr>
              <a:t>tab </a:t>
            </a:r>
            <a:r>
              <a:rPr lang="en-GB" dirty="0">
                <a:solidFill>
                  <a:srgbClr val="4D738A"/>
                </a:solidFill>
                <a:latin typeface="+mj-lt"/>
                <a:sym typeface="Wingdings" panose="05000000000000000000" pitchFamily="2" charset="2"/>
              </a:rPr>
              <a:t>‘Administration’ - select 'HESA data </a:t>
            </a:r>
            <a:r>
              <a:rPr lang="en-GB" dirty="0" smtClean="0">
                <a:solidFill>
                  <a:srgbClr val="4D738A"/>
                </a:solidFill>
                <a:latin typeface="+mj-lt"/>
                <a:sym typeface="Wingdings" panose="05000000000000000000" pitchFamily="2" charset="2"/>
              </a:rPr>
              <a:t>files‘):</a:t>
            </a:r>
            <a:endParaRPr lang="en-GB" dirty="0" smtClean="0">
              <a:solidFill>
                <a:srgbClr val="4D738A"/>
              </a:solidFill>
              <a:latin typeface="+mj-lt"/>
            </a:endParaRPr>
          </a:p>
          <a:p>
            <a:pPr lvl="1"/>
            <a:r>
              <a:rPr lang="en-GB" dirty="0" smtClean="0">
                <a:solidFill>
                  <a:srgbClr val="4D738A"/>
                </a:solidFill>
                <a:latin typeface="+mj-lt"/>
              </a:rPr>
              <a:t>REF4a_YOURUKPRN (if existing) </a:t>
            </a:r>
          </a:p>
          <a:p>
            <a:pPr lvl="1"/>
            <a:r>
              <a:rPr lang="en-GB" dirty="0" smtClean="0">
                <a:solidFill>
                  <a:srgbClr val="4D738A"/>
                </a:solidFill>
                <a:latin typeface="+mj-lt"/>
              </a:rPr>
              <a:t>REF4b_YOURUKPRN</a:t>
            </a:r>
          </a:p>
          <a:p>
            <a:pPr lvl="1"/>
            <a:r>
              <a:rPr lang="en-GB" dirty="0" smtClean="0">
                <a:solidFill>
                  <a:srgbClr val="4D738A"/>
                </a:solidFill>
                <a:latin typeface="+mj-lt"/>
              </a:rPr>
              <a:t>Guidance document explains how data were extracted </a:t>
            </a:r>
          </a:p>
          <a:p>
            <a:pPr marL="457200" lvl="1" indent="0">
              <a:buNone/>
            </a:pPr>
            <a:endParaRPr lang="en-GB" dirty="0" smtClean="0">
              <a:solidFill>
                <a:srgbClr val="4D738A"/>
              </a:solidFill>
              <a:latin typeface="+mj-lt"/>
            </a:endParaRPr>
          </a:p>
          <a:p>
            <a:r>
              <a:rPr lang="en-GB" dirty="0" smtClean="0">
                <a:solidFill>
                  <a:srgbClr val="4D738A"/>
                </a:solidFill>
                <a:latin typeface="+mj-lt"/>
              </a:rPr>
              <a:t>We will </a:t>
            </a:r>
            <a:r>
              <a:rPr lang="en-GB" b="1" dirty="0" smtClean="0">
                <a:solidFill>
                  <a:srgbClr val="4D738A"/>
                </a:solidFill>
                <a:latin typeface="+mj-lt"/>
              </a:rPr>
              <a:t>update these in </a:t>
            </a:r>
            <a:r>
              <a:rPr lang="en-GB" b="1" dirty="0" smtClean="0">
                <a:solidFill>
                  <a:srgbClr val="4D738A"/>
                </a:solidFill>
                <a:latin typeface="+mj-lt"/>
              </a:rPr>
              <a:t>March 2020 </a:t>
            </a:r>
            <a:r>
              <a:rPr lang="en-GB" dirty="0" smtClean="0">
                <a:solidFill>
                  <a:srgbClr val="4D738A"/>
                </a:solidFill>
                <a:latin typeface="+mj-lt"/>
              </a:rPr>
              <a:t>with: </a:t>
            </a:r>
          </a:p>
          <a:p>
            <a:pPr lvl="1"/>
            <a:r>
              <a:rPr lang="en-GB" dirty="0" smtClean="0">
                <a:solidFill>
                  <a:srgbClr val="4D738A"/>
                </a:solidFill>
                <a:latin typeface="+mj-lt"/>
              </a:rPr>
              <a:t>2018-19 </a:t>
            </a:r>
            <a:r>
              <a:rPr lang="en-GB" dirty="0">
                <a:solidFill>
                  <a:srgbClr val="4D738A"/>
                </a:solidFill>
                <a:latin typeface="+mj-lt"/>
              </a:rPr>
              <a:t>data </a:t>
            </a:r>
            <a:endParaRPr lang="en-GB" dirty="0" smtClean="0">
              <a:solidFill>
                <a:srgbClr val="4D738A"/>
              </a:solidFill>
              <a:latin typeface="+mj-lt"/>
            </a:endParaRPr>
          </a:p>
          <a:p>
            <a:pPr lvl="1"/>
            <a:r>
              <a:rPr lang="it-IT" dirty="0" smtClean="0">
                <a:solidFill>
                  <a:srgbClr val="4D738A"/>
                </a:solidFill>
                <a:latin typeface="+mj-lt"/>
              </a:rPr>
              <a:t>Data adjustments</a:t>
            </a:r>
            <a:r>
              <a:rPr lang="it-IT" dirty="0" smtClean="0">
                <a:solidFill>
                  <a:srgbClr val="4D738A"/>
                </a:solidFill>
                <a:latin typeface="+mj-lt"/>
                <a:sym typeface="Wingdings" panose="05000000000000000000" pitchFamily="2" charset="2"/>
              </a:rPr>
              <a:t> f</a:t>
            </a:r>
            <a:r>
              <a:rPr lang="it-IT" dirty="0" smtClean="0">
                <a:solidFill>
                  <a:srgbClr val="4D738A"/>
                </a:solidFill>
                <a:latin typeface="+mj-lt"/>
              </a:rPr>
              <a:t>ixed data for 2017-18</a:t>
            </a:r>
            <a:endParaRPr lang="en-GB" dirty="0">
              <a:solidFill>
                <a:srgbClr val="4D738A"/>
              </a:solidFill>
              <a:latin typeface="+mj-lt"/>
            </a:endParaRPr>
          </a:p>
          <a:p>
            <a:endParaRPr lang="it-IT" dirty="0">
              <a:solidFill>
                <a:srgbClr val="4D738A"/>
              </a:solidFill>
              <a:latin typeface="+mj-lt"/>
            </a:endParaRPr>
          </a:p>
          <a:p>
            <a:endParaRPr lang="en-GB" dirty="0">
              <a:solidFill>
                <a:srgbClr val="4D738A"/>
              </a:solidFill>
              <a:latin typeface="+mj-lt"/>
            </a:endParaRPr>
          </a:p>
          <a:p>
            <a:endParaRPr lang="en-GB" dirty="0">
              <a:solidFill>
                <a:srgbClr val="4D738A"/>
              </a:solidFill>
              <a:latin typeface="+mj-lt"/>
            </a:endParaRPr>
          </a:p>
          <a:p>
            <a:pPr lvl="1"/>
            <a:endParaRPr lang="en-GB" sz="2800" dirty="0">
              <a:solidFill>
                <a:srgbClr val="4D738A"/>
              </a:solidFill>
              <a:latin typeface="+mj-lt"/>
            </a:endParaRPr>
          </a:p>
          <a:p>
            <a:endParaRPr lang="en-GB" dirty="0">
              <a:solidFill>
                <a:srgbClr val="4D738A"/>
              </a:solidFill>
              <a:latin typeface="+mj-lt"/>
            </a:endParaRPr>
          </a:p>
          <a:p>
            <a:endParaRPr lang="en-GB" dirty="0">
              <a:solidFill>
                <a:srgbClr val="4D738A"/>
              </a:solidFill>
              <a:latin typeface="+mj-lt"/>
            </a:endParaRPr>
          </a:p>
          <a:p>
            <a:pPr lvl="1"/>
            <a:endParaRPr lang="en-GB" sz="2800" dirty="0">
              <a:solidFill>
                <a:srgbClr val="4D738A"/>
              </a:solidFill>
              <a:latin typeface="+mj-lt"/>
            </a:endParaRPr>
          </a:p>
          <a:p>
            <a:endParaRPr lang="en-GB" dirty="0">
              <a:solidFill>
                <a:srgbClr val="4D738A"/>
              </a:solidFill>
              <a:latin typeface="+mj-lt"/>
            </a:endParaRPr>
          </a:p>
          <a:p>
            <a:endParaRPr lang="en-GB" dirty="0">
              <a:solidFill>
                <a:srgbClr val="4D738A"/>
              </a:solidFill>
              <a:latin typeface="+mj-lt"/>
            </a:endParaRPr>
          </a:p>
        </p:txBody>
      </p:sp>
    </p:spTree>
    <p:extLst>
      <p:ext uri="{BB962C8B-B14F-4D97-AF65-F5344CB8AC3E}">
        <p14:creationId xmlns:p14="http://schemas.microsoft.com/office/powerpoint/2010/main" val="4125988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_AMO_REPORTCONTROLSVISIBLE" val="Empty"/>
  <p:tag name="_AMO_UNIQUEIDENTIFIER" val="4034a953-7867-4f19-956a-96009c2f91b8"/>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F holding slide (002) [Read-Only]" id="{4268245C-A2A9-4AEA-911E-6C07F212657A}" vid="{D152B4CE-98BB-4EC1-B0C2-1C2BFE808E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89ECAAF2A63264EB06E7050B3171A91" ma:contentTypeVersion="13" ma:contentTypeDescription="Create a new document." ma:contentTypeScope="" ma:versionID="3c22e0154913249ed998ea02498556eb">
  <xsd:schema xmlns:xsd="http://www.w3.org/2001/XMLSchema" xmlns:xs="http://www.w3.org/2001/XMLSchema" xmlns:p="http://schemas.microsoft.com/office/2006/metadata/properties" xmlns:ns2="aed78c61-5844-440a-9cb6-4ecd98fd5432" xmlns:ns3="30599580-0397-4395-9d52-018854d34490" targetNamespace="http://schemas.microsoft.com/office/2006/metadata/properties" ma:root="true" ma:fieldsID="a6548ab4c7beaeeb904e2a2db443b39a" ns2:_="" ns3:_="">
    <xsd:import namespace="aed78c61-5844-440a-9cb6-4ecd98fd5432"/>
    <xsd:import namespace="30599580-0397-4395-9d52-018854d34490"/>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ed78c61-5844-440a-9cb6-4ecd98fd543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2f5dd817-92c5-4985-aefa-795407915ae2"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0599580-0397-4395-9d52-018854d34490"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c9280637-4353-47d8-bd71-a29373ec0779}" ma:internalName="TaxCatchAll" ma:showField="CatchAllData" ma:web="30599580-0397-4395-9d52-018854d3449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30599580-0397-4395-9d52-018854d34490" xsi:nil="true"/>
    <lcf76f155ced4ddcb4097134ff3c332f xmlns="aed78c61-5844-440a-9cb6-4ecd98fd543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5044C138-661D-4A93-88C7-5ABF17897578}"/>
</file>

<file path=customXml/itemProps2.xml><?xml version="1.0" encoding="utf-8"?>
<ds:datastoreItem xmlns:ds="http://schemas.openxmlformats.org/officeDocument/2006/customXml" ds:itemID="{530EBF00-7C9B-436D-9C36-DF7657B76903}"/>
</file>

<file path=customXml/itemProps3.xml><?xml version="1.0" encoding="utf-8"?>
<ds:datastoreItem xmlns:ds="http://schemas.openxmlformats.org/officeDocument/2006/customXml" ds:itemID="{AAF89004-9FC7-497F-8947-AE9BEBA3B303}"/>
</file>

<file path=docProps/app.xml><?xml version="1.0" encoding="utf-8"?>
<Properties xmlns="http://schemas.openxmlformats.org/officeDocument/2006/extended-properties" xmlns:vt="http://schemas.openxmlformats.org/officeDocument/2006/docPropsVTypes">
  <Template>REF 2021 slides</Template>
  <TotalTime>7116</TotalTime>
  <Words>3285</Words>
  <Application>Microsoft Office PowerPoint</Application>
  <PresentationFormat>Widescreen</PresentationFormat>
  <Paragraphs>565</Paragraphs>
  <Slides>21</Slides>
  <Notes>21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HEFCE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Catriona Firth [7497]</dc:creator>
  <cp:lastModifiedBy>Letizia Borgomeo</cp:lastModifiedBy>
  <cp:revision>315</cp:revision>
  <dcterms:created xsi:type="dcterms:W3CDTF">2017-08-31T09:49:02Z</dcterms:created>
  <dcterms:modified xsi:type="dcterms:W3CDTF">2019-10-20T15:01:32Z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0x010100789ECAAF2A63264EB06E7050B3171A91</vt:lpwstr>
  </property>
</Properties>
</file>